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12192000" cy="6858000"/>
  <p:notesSz cx="6858000" cy="9144000"/>
  <p:defaultTextStyle>
    <a:defPPr>
      <a:defRPr lang="fr-FR"/>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defaultTextStyle>
  <p:extLst>
    <p:ext uri="{EFAFB233-063F-42B5-8137-9DF3F51BA10A}">
      <p15:sldGuideLst xmlns:p15="http://schemas.microsoft.com/office/powerpoint/2012/main">
        <p15:guide id="1" pos="4929">
          <p15:clr>
            <a:srgbClr val="A4A3A4"/>
          </p15:clr>
        </p15:guide>
        <p15:guide id="2" pos="7537">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970"/>
    <p:restoredTop sz="94711"/>
  </p:normalViewPr>
  <p:slideViewPr>
    <p:cSldViewPr snapToGrid="0">
      <p:cViewPr varScale="1">
        <p:scale>
          <a:sx n="105" d="100"/>
          <a:sy n="105" d="100"/>
        </p:scale>
        <p:origin x="372" y="96"/>
      </p:cViewPr>
      <p:guideLst>
        <p:guide pos="4929"/>
        <p:guide pos="7537"/>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046890633" name="Espace réservé de l'en-tête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fr-FR"/>
          </a:p>
        </p:txBody>
      </p:sp>
      <p:sp>
        <p:nvSpPr>
          <p:cNvPr id="670480746" name="Espace réservé de la date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6CF5302B-0515-F04A-B4F4-2A734D1E9FB7}" type="datetimeFigureOut">
              <a:rPr lang="fr-FR"/>
              <a:t>07/10/2026</a:t>
            </a:fld>
            <a:endParaRPr lang="fr-FR"/>
          </a:p>
        </p:txBody>
      </p:sp>
      <p:sp>
        <p:nvSpPr>
          <p:cNvPr id="1418360662" name="Espace réservé de l'image des diapositives 3"/>
          <p:cNvSpPr>
            <a:spLocks noGrp="1" noRot="1" noChangeAspec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fr-FR"/>
          </a:p>
        </p:txBody>
      </p:sp>
      <p:sp>
        <p:nvSpPr>
          <p:cNvPr id="1820052994" name="Espace réservé des notes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655010656" name="Espace réservé du pied de page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fr-FR"/>
          </a:p>
        </p:txBody>
      </p:sp>
      <p:sp>
        <p:nvSpPr>
          <p:cNvPr id="442712876" name="Espace réservé du numéro de diapositive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72C5309D-89ED-E14D-A8A0-F82FBB14B028}" type="slidenum">
              <a:rPr lang="fr-FR"/>
              <a:t>‹N°›</a:t>
            </a:fld>
            <a:endParaRPr lang="fr-FR"/>
          </a:p>
        </p:txBody>
      </p:sp>
    </p:spTree>
  </p:cSld>
  <p:clrMap bg1="lt1" tx1="dk1" bg2="lt2" tx2="dk2" accent1="accent1" accent2="accent2" accent3="accent3" accent4="accent4" accent5="accent5" accent6="accent6" hlink="hlink" folHlink="folHlink"/>
  <p:notesStyle>
    <a:lvl1pPr marL="0" algn="l" defTabSz="914400" rtl="0">
      <a:defRPr sz="1200">
        <a:solidFill>
          <a:schemeClr val="tx1"/>
        </a:solidFill>
        <a:latin typeface="+mn-lt"/>
        <a:ea typeface="+mn-ea"/>
        <a:cs typeface="+mn-cs"/>
      </a:defRPr>
    </a:lvl1pPr>
    <a:lvl2pPr marL="457200" algn="l" defTabSz="914400" rtl="0">
      <a:defRPr sz="1200">
        <a:solidFill>
          <a:schemeClr val="tx1"/>
        </a:solidFill>
        <a:latin typeface="+mn-lt"/>
        <a:ea typeface="+mn-ea"/>
        <a:cs typeface="+mn-cs"/>
      </a:defRPr>
    </a:lvl2pPr>
    <a:lvl3pPr marL="914400" algn="l" defTabSz="914400" rtl="0">
      <a:defRPr sz="1200">
        <a:solidFill>
          <a:schemeClr val="tx1"/>
        </a:solidFill>
        <a:latin typeface="+mn-lt"/>
        <a:ea typeface="+mn-ea"/>
        <a:cs typeface="+mn-cs"/>
      </a:defRPr>
    </a:lvl3pPr>
    <a:lvl4pPr marL="1371600" algn="l" defTabSz="914400" rtl="0">
      <a:defRPr sz="1200">
        <a:solidFill>
          <a:schemeClr val="tx1"/>
        </a:solidFill>
        <a:latin typeface="+mn-lt"/>
        <a:ea typeface="+mn-ea"/>
        <a:cs typeface="+mn-cs"/>
      </a:defRPr>
    </a:lvl4pPr>
    <a:lvl5pPr marL="1828800" algn="l" defTabSz="914400" rtl="0">
      <a:defRPr sz="1200">
        <a:solidFill>
          <a:schemeClr val="tx1"/>
        </a:solidFill>
        <a:latin typeface="+mn-lt"/>
        <a:ea typeface="+mn-ea"/>
        <a:cs typeface="+mn-cs"/>
      </a:defRPr>
    </a:lvl5pPr>
    <a:lvl6pPr marL="2286000" algn="l" defTabSz="914400" rtl="0">
      <a:defRPr sz="1200">
        <a:solidFill>
          <a:schemeClr val="tx1"/>
        </a:solidFill>
        <a:latin typeface="+mn-lt"/>
        <a:ea typeface="+mn-ea"/>
        <a:cs typeface="+mn-cs"/>
      </a:defRPr>
    </a:lvl6pPr>
    <a:lvl7pPr marL="2743200" algn="l" defTabSz="914400" rtl="0">
      <a:defRPr sz="1200">
        <a:solidFill>
          <a:schemeClr val="tx1"/>
        </a:solidFill>
        <a:latin typeface="+mn-lt"/>
        <a:ea typeface="+mn-ea"/>
        <a:cs typeface="+mn-cs"/>
      </a:defRPr>
    </a:lvl7pPr>
    <a:lvl8pPr marL="3200400" algn="l" defTabSz="914400" rtl="0">
      <a:defRPr sz="1200">
        <a:solidFill>
          <a:schemeClr val="tx1"/>
        </a:solidFill>
        <a:latin typeface="+mn-lt"/>
        <a:ea typeface="+mn-ea"/>
        <a:cs typeface="+mn-cs"/>
      </a:defRPr>
    </a:lvl8pPr>
    <a:lvl9pPr marL="3657600" algn="l" defTabSz="914400" rtl="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304339365" name="Espace réservé de l'image des diapositives 1"/>
          <p:cNvSpPr>
            <a:spLocks noGrp="1" noRot="1" noChangeAspect="1"/>
          </p:cNvSpPr>
          <p:nvPr>
            <p:ph type="sldImg"/>
          </p:nvPr>
        </p:nvSpPr>
        <p:spPr bwMode="auto"/>
      </p:sp>
      <p:sp>
        <p:nvSpPr>
          <p:cNvPr id="370564564" name="Espace réservé des notes 2"/>
          <p:cNvSpPr>
            <a:spLocks noGrp="1"/>
          </p:cNvSpPr>
          <p:nvPr>
            <p:ph type="body" idx="1"/>
          </p:nvPr>
        </p:nvSpPr>
        <p:spPr bwMode="auto"/>
        <p:txBody>
          <a:bodyPr/>
          <a:lstStyle/>
          <a:p>
            <a:pPr marL="0" marR="0" lvl="0" indent="0" algn="l" defTabSz="914400" rtl="0">
              <a:lnSpc>
                <a:spcPct val="100000"/>
              </a:lnSpc>
              <a:spcBef>
                <a:spcPts val="0"/>
              </a:spcBef>
              <a:spcAft>
                <a:spcPts val="0"/>
              </a:spcAft>
              <a:buClrTx/>
              <a:buSzTx/>
              <a:buFontTx/>
              <a:buNone/>
              <a:defRPr/>
            </a:pPr>
            <a:endParaRPr lang="fr-FR" sz="1200"/>
          </a:p>
        </p:txBody>
      </p:sp>
      <p:sp>
        <p:nvSpPr>
          <p:cNvPr id="1417413510" name="Espace réservé du numéro de diapositive 3"/>
          <p:cNvSpPr>
            <a:spLocks noGrp="1"/>
          </p:cNvSpPr>
          <p:nvPr>
            <p:ph type="sldNum" sz="quarter" idx="5"/>
          </p:nvPr>
        </p:nvSpPr>
        <p:spPr bwMode="auto"/>
        <p:txBody>
          <a:bodyPr/>
          <a:lstStyle/>
          <a:p>
            <a:pPr marL="0" marR="0" lvl="0" indent="0" algn="r" defTabSz="457200" rtl="0">
              <a:lnSpc>
                <a:spcPct val="100000"/>
              </a:lnSpc>
              <a:spcBef>
                <a:spcPts val="0"/>
              </a:spcBef>
              <a:spcAft>
                <a:spcPts val="0"/>
              </a:spcAft>
              <a:buClrTx/>
              <a:buSzTx/>
              <a:buFontTx/>
              <a:buNone/>
              <a:defRPr/>
            </a:pPr>
            <a:fld id="{4E4E4F90-60B4-439E-B1B6-5DEA81B255F1}" type="slidenum">
              <a:rPr lang="de-CH" sz="1200" b="0" i="0" u="none" strike="noStrike" cap="none" spc="0">
                <a:ln>
                  <a:noFill/>
                </a:ln>
                <a:solidFill>
                  <a:prstClr val="black"/>
                </a:solidFill>
                <a:latin typeface="Calibri"/>
                <a:ea typeface="+mn-ea"/>
                <a:cs typeface="+mn-cs"/>
              </a:rPr>
              <a:t>1</a:t>
            </a:fld>
            <a:endParaRPr lang="de-CH" sz="1200" b="0" i="0" u="none" strike="noStrike" cap="none" spc="0">
              <a:ln>
                <a:noFill/>
              </a:ln>
              <a:solidFill>
                <a:prstClr val="black"/>
              </a:solidFill>
              <a:latin typeface="Calibri"/>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824069112" name="Espace réservé de l'image des diapositives 1"/>
          <p:cNvSpPr>
            <a:spLocks noGrp="1" noRot="1" noChangeAspect="1"/>
          </p:cNvSpPr>
          <p:nvPr>
            <p:ph type="sldImg"/>
          </p:nvPr>
        </p:nvSpPr>
        <p:spPr bwMode="auto"/>
      </p:sp>
      <p:sp>
        <p:nvSpPr>
          <p:cNvPr id="1557406342" name="Espace réservé des notes 2"/>
          <p:cNvSpPr>
            <a:spLocks noGrp="1"/>
          </p:cNvSpPr>
          <p:nvPr>
            <p:ph type="body" idx="1"/>
          </p:nvPr>
        </p:nvSpPr>
        <p:spPr bwMode="auto"/>
        <p:txBody>
          <a:bodyPr/>
          <a:lstStyle/>
          <a:p>
            <a:pPr>
              <a:defRPr/>
            </a:pPr>
            <a:endParaRPr lang="fr-CH" b="0" i="0">
              <a:solidFill>
                <a:srgbClr val="2A2B2C"/>
              </a:solidFill>
              <a:latin typeface="gordita"/>
            </a:endParaRPr>
          </a:p>
        </p:txBody>
      </p:sp>
      <p:sp>
        <p:nvSpPr>
          <p:cNvPr id="831956596" name="Espace réservé du numéro de diapositive 3"/>
          <p:cNvSpPr>
            <a:spLocks noGrp="1"/>
          </p:cNvSpPr>
          <p:nvPr>
            <p:ph type="sldNum" sz="quarter" idx="5"/>
          </p:nvPr>
        </p:nvSpPr>
        <p:spPr bwMode="auto"/>
        <p:txBody>
          <a:bodyPr/>
          <a:lstStyle/>
          <a:p>
            <a:pPr>
              <a:defRPr/>
            </a:pPr>
            <a:fld id="{B7D74C8C-D13E-6A83-775B-58CD80CB1D63}" type="slidenum">
              <a:rPr lang="fr-F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45294403" name="Espace réservé de l'image des diapositives 1"/>
          <p:cNvSpPr>
            <a:spLocks noGrp="1" noRot="1" noChangeAspect="1"/>
          </p:cNvSpPr>
          <p:nvPr>
            <p:ph type="sldImg"/>
          </p:nvPr>
        </p:nvSpPr>
        <p:spPr bwMode="auto"/>
      </p:sp>
      <p:sp>
        <p:nvSpPr>
          <p:cNvPr id="2058667522" name="Espace réservé des notes 2"/>
          <p:cNvSpPr>
            <a:spLocks noGrp="1"/>
          </p:cNvSpPr>
          <p:nvPr>
            <p:ph type="body" idx="1"/>
          </p:nvPr>
        </p:nvSpPr>
        <p:spPr bwMode="auto"/>
        <p:txBody>
          <a:bodyPr/>
          <a:lstStyle/>
          <a:p>
            <a:pPr>
              <a:defRPr/>
            </a:pPr>
            <a:endParaRPr lang="fr-CH" b="0" i="0">
              <a:solidFill>
                <a:srgbClr val="2A2B2C"/>
              </a:solidFill>
              <a:latin typeface="gordita"/>
            </a:endParaRPr>
          </a:p>
        </p:txBody>
      </p:sp>
      <p:sp>
        <p:nvSpPr>
          <p:cNvPr id="1513207852" name="Espace réservé du numéro de diapositive 3"/>
          <p:cNvSpPr>
            <a:spLocks noGrp="1"/>
          </p:cNvSpPr>
          <p:nvPr>
            <p:ph type="sldNum" sz="quarter" idx="5"/>
          </p:nvPr>
        </p:nvSpPr>
        <p:spPr bwMode="auto"/>
        <p:txBody>
          <a:bodyPr/>
          <a:lstStyle/>
          <a:p>
            <a:pPr>
              <a:defRPr/>
            </a:pPr>
            <a:fld id="{45E986E4-812F-823F-5928-1E109A967701}" type="slidenum">
              <a:rPr lang="fr-FR"/>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98208487" name="Espace réservé de l'image des diapositives 1"/>
          <p:cNvSpPr>
            <a:spLocks noGrp="1" noRot="1" noChangeAspect="1"/>
          </p:cNvSpPr>
          <p:nvPr>
            <p:ph type="sldImg"/>
          </p:nvPr>
        </p:nvSpPr>
        <p:spPr bwMode="auto"/>
      </p:sp>
      <p:sp>
        <p:nvSpPr>
          <p:cNvPr id="23407429" name="Espace réservé des notes 2"/>
          <p:cNvSpPr>
            <a:spLocks noGrp="1"/>
          </p:cNvSpPr>
          <p:nvPr>
            <p:ph type="body" idx="1"/>
          </p:nvPr>
        </p:nvSpPr>
        <p:spPr bwMode="auto"/>
        <p:txBody>
          <a:bodyPr/>
          <a:lstStyle/>
          <a:p>
            <a:pPr>
              <a:defRPr/>
            </a:pPr>
            <a:endParaRPr lang="fr-CH" b="0" i="0">
              <a:solidFill>
                <a:srgbClr val="2A2B2C"/>
              </a:solidFill>
              <a:latin typeface="gordita"/>
            </a:endParaRPr>
          </a:p>
        </p:txBody>
      </p:sp>
      <p:sp>
        <p:nvSpPr>
          <p:cNvPr id="1765554721" name="Espace réservé du numéro de diapositive 3"/>
          <p:cNvSpPr>
            <a:spLocks noGrp="1"/>
          </p:cNvSpPr>
          <p:nvPr>
            <p:ph type="sldNum" sz="quarter" idx="5"/>
          </p:nvPr>
        </p:nvSpPr>
        <p:spPr bwMode="auto"/>
        <p:txBody>
          <a:bodyPr/>
          <a:lstStyle/>
          <a:p>
            <a:pPr>
              <a:defRPr/>
            </a:pPr>
            <a:fld id="{B1CADDF8-6758-C21D-1151-3C56FEA3FA63}" type="slidenum">
              <a:rPr lang="fr-FR"/>
              <a:t>4</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365275587" name="Espace réservé de l'image des diapositives 1"/>
          <p:cNvSpPr>
            <a:spLocks noGrp="1" noRot="1" noChangeAspect="1"/>
          </p:cNvSpPr>
          <p:nvPr>
            <p:ph type="sldImg"/>
          </p:nvPr>
        </p:nvSpPr>
        <p:spPr bwMode="auto"/>
      </p:sp>
      <p:sp>
        <p:nvSpPr>
          <p:cNvPr id="378310059" name="Espace réservé des notes 2"/>
          <p:cNvSpPr>
            <a:spLocks noGrp="1"/>
          </p:cNvSpPr>
          <p:nvPr>
            <p:ph type="body" idx="1"/>
          </p:nvPr>
        </p:nvSpPr>
        <p:spPr bwMode="auto"/>
        <p:txBody>
          <a:bodyPr/>
          <a:lstStyle/>
          <a:p>
            <a:pPr>
              <a:defRPr/>
            </a:pPr>
            <a:endParaRPr>
              <a:highlight>
                <a:srgbClr val="00FF00"/>
              </a:highlight>
            </a:endParaRPr>
          </a:p>
        </p:txBody>
      </p:sp>
      <p:sp>
        <p:nvSpPr>
          <p:cNvPr id="1265144707" name="Espace réservé du numéro de diapositive 3"/>
          <p:cNvSpPr>
            <a:spLocks noGrp="1"/>
          </p:cNvSpPr>
          <p:nvPr>
            <p:ph type="sldNum" sz="quarter" idx="5"/>
          </p:nvPr>
        </p:nvSpPr>
        <p:spPr bwMode="auto"/>
        <p:txBody>
          <a:bodyPr/>
          <a:lstStyle/>
          <a:p>
            <a:pPr>
              <a:defRPr/>
            </a:pPr>
            <a:fld id="{72C5309D-89ED-E14D-A8A0-F82FBB14B028}" type="slidenum">
              <a:rPr lang="fr-FR"/>
              <a:t>5</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966685657" name="Slide Image Placeholder 1"/>
          <p:cNvSpPr>
            <a:spLocks noGrp="1" noRot="1" noChangeAspect="1"/>
          </p:cNvSpPr>
          <p:nvPr>
            <p:ph type="sldImg"/>
          </p:nvPr>
        </p:nvSpPr>
        <p:spPr bwMode="auto"/>
      </p:sp>
      <p:sp>
        <p:nvSpPr>
          <p:cNvPr id="40679874" name="Notes Placeholder 2"/>
          <p:cNvSpPr>
            <a:spLocks noGrp="1"/>
          </p:cNvSpPr>
          <p:nvPr>
            <p:ph type="body" idx="1"/>
          </p:nvPr>
        </p:nvSpPr>
        <p:spPr bwMode="auto"/>
        <p:txBody>
          <a:bodyPr/>
          <a:lstStyle/>
          <a:p>
            <a:pPr>
              <a:defRPr/>
            </a:pPr>
            <a:r>
              <a:rPr lang="fr-FR" sz="1200" b="0" i="0" u="none" strike="noStrike" cap="none" spc="0" dirty="0">
                <a:solidFill>
                  <a:schemeClr val="tx1"/>
                </a:solidFill>
                <a:highlight>
                  <a:srgbClr val="00FF00"/>
                </a:highlight>
                <a:latin typeface="+mn-lt"/>
                <a:ea typeface="+mn-ea"/>
                <a:cs typeface="+mn-cs"/>
              </a:rPr>
              <a:t>COMMENTAIRES </a:t>
            </a:r>
            <a:r>
              <a:rPr lang="fr-FR" sz="1200" b="0" i="0" u="none" strike="noStrike" cap="none" spc="0" dirty="0" err="1">
                <a:solidFill>
                  <a:schemeClr val="tx1"/>
                </a:solidFill>
                <a:highlight>
                  <a:srgbClr val="00FF00"/>
                </a:highlight>
                <a:latin typeface="+mn-lt"/>
                <a:ea typeface="+mn-ea"/>
                <a:cs typeface="+mn-cs"/>
              </a:rPr>
              <a:t>AJOUTéS</a:t>
            </a:r>
            <a:endParaRPr dirty="0">
              <a:highlight>
                <a:srgbClr val="00FF00"/>
              </a:highlight>
            </a:endParaRPr>
          </a:p>
        </p:txBody>
      </p:sp>
      <p:sp>
        <p:nvSpPr>
          <p:cNvPr id="1502357479" name="Slide Number Placeholder 3"/>
          <p:cNvSpPr>
            <a:spLocks noGrp="1"/>
          </p:cNvSpPr>
          <p:nvPr>
            <p:ph type="sldNum" sz="quarter" idx="10"/>
          </p:nvPr>
        </p:nvSpPr>
        <p:spPr bwMode="auto"/>
        <p:txBody>
          <a:bodyPr/>
          <a:lstStyle/>
          <a:p>
            <a:pPr>
              <a:defRPr/>
            </a:pPr>
            <a:fld id="{9FDACC5B-372A-E167-98B1-3FD959BEA122}" type="slidenum">
              <a:r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14573492" name="Slide Image Placeholder 1"/>
          <p:cNvSpPr>
            <a:spLocks noGrp="1" noRot="1" noChangeAspect="1"/>
          </p:cNvSpPr>
          <p:nvPr>
            <p:ph type="sldImg"/>
          </p:nvPr>
        </p:nvSpPr>
        <p:spPr bwMode="auto"/>
      </p:sp>
      <p:sp>
        <p:nvSpPr>
          <p:cNvPr id="47303898" name="Notes Placeholder 2"/>
          <p:cNvSpPr>
            <a:spLocks noGrp="1"/>
          </p:cNvSpPr>
          <p:nvPr>
            <p:ph type="body" idx="1"/>
          </p:nvPr>
        </p:nvSpPr>
        <p:spPr bwMode="auto"/>
        <p:txBody>
          <a:bodyPr/>
          <a:lstStyle/>
          <a:p>
            <a:pPr>
              <a:defRPr/>
            </a:pPr>
            <a:endParaRPr/>
          </a:p>
        </p:txBody>
      </p:sp>
      <p:sp>
        <p:nvSpPr>
          <p:cNvPr id="133598871" name="Slide Number Placeholder 3"/>
          <p:cNvSpPr>
            <a:spLocks noGrp="1"/>
          </p:cNvSpPr>
          <p:nvPr>
            <p:ph type="sldNum" sz="quarter" idx="10"/>
          </p:nvPr>
        </p:nvSpPr>
        <p:spPr bwMode="auto"/>
        <p:txBody>
          <a:bodyPr/>
          <a:lstStyle/>
          <a:p>
            <a:pPr>
              <a:defRPr/>
            </a:pPr>
            <a:fld id="{FE3116BA-3EAA-5656-909C-10B86C14BE15}" type="slidenum">
              <a:rP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723344346" name="Slide Image Placeholder 1"/>
          <p:cNvSpPr>
            <a:spLocks noGrp="1" noRot="1" noChangeAspect="1"/>
          </p:cNvSpPr>
          <p:nvPr>
            <p:ph type="sldImg"/>
          </p:nvPr>
        </p:nvSpPr>
        <p:spPr bwMode="auto"/>
      </p:sp>
      <p:sp>
        <p:nvSpPr>
          <p:cNvPr id="2010340650" name="Notes Placeholder 2"/>
          <p:cNvSpPr>
            <a:spLocks noGrp="1"/>
          </p:cNvSpPr>
          <p:nvPr>
            <p:ph type="body" idx="1"/>
          </p:nvPr>
        </p:nvSpPr>
        <p:spPr bwMode="auto"/>
        <p:txBody>
          <a:bodyPr/>
          <a:lstStyle/>
          <a:p>
            <a:pPr>
              <a:defRPr/>
            </a:pPr>
            <a:endParaRPr>
              <a:highlight>
                <a:srgbClr val="00FF00"/>
              </a:highlight>
            </a:endParaRPr>
          </a:p>
        </p:txBody>
      </p:sp>
      <p:sp>
        <p:nvSpPr>
          <p:cNvPr id="515839037" name="Slide Number Placeholder 3"/>
          <p:cNvSpPr>
            <a:spLocks noGrp="1"/>
          </p:cNvSpPr>
          <p:nvPr>
            <p:ph type="sldNum" sz="quarter" idx="10"/>
          </p:nvPr>
        </p:nvSpPr>
        <p:spPr bwMode="auto"/>
        <p:txBody>
          <a:bodyPr/>
          <a:lstStyle/>
          <a:p>
            <a:pPr>
              <a:defRPr/>
            </a:pPr>
            <a:fld id="{9BEB3675-A145-4D40-C85D-267BDCA259E0}" type="slidenum">
              <a:rP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718883240" name="Espace réservé de l'image des diapositives 1"/>
          <p:cNvSpPr>
            <a:spLocks noGrp="1" noRot="1" noChangeAspect="1"/>
          </p:cNvSpPr>
          <p:nvPr>
            <p:ph type="sldImg"/>
          </p:nvPr>
        </p:nvSpPr>
        <p:spPr bwMode="auto"/>
      </p:sp>
      <p:sp>
        <p:nvSpPr>
          <p:cNvPr id="1209535913" name="Espace réservé des notes 2"/>
          <p:cNvSpPr>
            <a:spLocks noGrp="1"/>
          </p:cNvSpPr>
          <p:nvPr>
            <p:ph type="body" idx="1"/>
          </p:nvPr>
        </p:nvSpPr>
        <p:spPr bwMode="auto"/>
        <p:txBody>
          <a:bodyPr/>
          <a:lstStyle/>
          <a:p>
            <a:pPr>
              <a:defRPr/>
            </a:pPr>
            <a:endParaRPr lang="fr-FR"/>
          </a:p>
        </p:txBody>
      </p:sp>
      <p:sp>
        <p:nvSpPr>
          <p:cNvPr id="374107874" name="Espace réservé du numéro de diapositive 3"/>
          <p:cNvSpPr>
            <a:spLocks noGrp="1"/>
          </p:cNvSpPr>
          <p:nvPr>
            <p:ph type="sldNum" sz="quarter" idx="5"/>
          </p:nvPr>
        </p:nvSpPr>
        <p:spPr bwMode="auto"/>
        <p:txBody>
          <a:bodyPr/>
          <a:lstStyle/>
          <a:p>
            <a:pPr>
              <a:defRPr/>
            </a:pPr>
            <a:fld id="{72C5309D-89ED-E14D-A8A0-F82FBB14B028}" type="slidenum">
              <a:rPr lang="fr-FR"/>
              <a:t>9</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137733872" name="Slide Image Placeholder 1"/>
          <p:cNvSpPr>
            <a:spLocks noGrp="1" noRot="1" noChangeAspect="1"/>
          </p:cNvSpPr>
          <p:nvPr>
            <p:ph type="sldImg"/>
          </p:nvPr>
        </p:nvSpPr>
        <p:spPr bwMode="auto"/>
      </p:sp>
      <p:sp>
        <p:nvSpPr>
          <p:cNvPr id="1667126868" name="Notes Placeholder 2"/>
          <p:cNvSpPr>
            <a:spLocks noGrp="1"/>
          </p:cNvSpPr>
          <p:nvPr>
            <p:ph type="body" idx="1"/>
          </p:nvPr>
        </p:nvSpPr>
        <p:spPr bwMode="auto"/>
        <p:txBody>
          <a:bodyPr/>
          <a:lstStyle/>
          <a:p>
            <a:pPr>
              <a:defRPr/>
            </a:pPr>
            <a:endParaRPr/>
          </a:p>
        </p:txBody>
      </p:sp>
      <p:sp>
        <p:nvSpPr>
          <p:cNvPr id="996383452" name="Slide Number Placeholder 3"/>
          <p:cNvSpPr>
            <a:spLocks noGrp="1"/>
          </p:cNvSpPr>
          <p:nvPr>
            <p:ph type="sldNum" sz="quarter" idx="10"/>
          </p:nvPr>
        </p:nvSpPr>
        <p:spPr bwMode="auto"/>
        <p:txBody>
          <a:bodyPr/>
          <a:lstStyle/>
          <a:p>
            <a:pPr>
              <a:defRPr/>
            </a:pPr>
            <a:fld id="{7460188E-CCBE-EDE2-4783-43DE08F38713}" type="slidenum">
              <a:rP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97385434" name="Slide Image Placeholder 1"/>
          <p:cNvSpPr>
            <a:spLocks noGrp="1" noRot="1" noChangeAspect="1"/>
          </p:cNvSpPr>
          <p:nvPr>
            <p:ph type="sldImg"/>
          </p:nvPr>
        </p:nvSpPr>
        <p:spPr bwMode="auto"/>
      </p:sp>
      <p:sp>
        <p:nvSpPr>
          <p:cNvPr id="1288488667" name="Notes Placeholder 2"/>
          <p:cNvSpPr>
            <a:spLocks noGrp="1"/>
          </p:cNvSpPr>
          <p:nvPr>
            <p:ph type="body" idx="1"/>
          </p:nvPr>
        </p:nvSpPr>
        <p:spPr bwMode="auto"/>
        <p:txBody>
          <a:bodyPr/>
          <a:lstStyle/>
          <a:p>
            <a:pPr>
              <a:defRPr/>
            </a:pPr>
            <a:endParaRPr/>
          </a:p>
        </p:txBody>
      </p:sp>
      <p:sp>
        <p:nvSpPr>
          <p:cNvPr id="1449020621" name="Slide Number Placeholder 3"/>
          <p:cNvSpPr>
            <a:spLocks noGrp="1"/>
          </p:cNvSpPr>
          <p:nvPr>
            <p:ph type="sldNum" sz="quarter" idx="10"/>
          </p:nvPr>
        </p:nvSpPr>
        <p:spPr bwMode="auto"/>
        <p:txBody>
          <a:bodyPr/>
          <a:lstStyle/>
          <a:p>
            <a:pPr>
              <a:defRPr/>
            </a:pPr>
            <a:fld id="{2C317564-11EE-2A39-5C3F-C873B2A9F75F}" type="slidenum">
              <a:rP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9124482" name="Slide Image Placeholder 1"/>
          <p:cNvSpPr>
            <a:spLocks noGrp="1" noRot="1" noChangeAspect="1"/>
          </p:cNvSpPr>
          <p:nvPr>
            <p:ph type="sldImg"/>
          </p:nvPr>
        </p:nvSpPr>
        <p:spPr bwMode="auto"/>
      </p:sp>
      <p:sp>
        <p:nvSpPr>
          <p:cNvPr id="2017838509" name="Notes Placeholder 2"/>
          <p:cNvSpPr>
            <a:spLocks noGrp="1"/>
          </p:cNvSpPr>
          <p:nvPr>
            <p:ph type="body" idx="1"/>
          </p:nvPr>
        </p:nvSpPr>
        <p:spPr bwMode="auto"/>
        <p:txBody>
          <a:bodyPr/>
          <a:lstStyle/>
          <a:p>
            <a:pPr>
              <a:defRPr/>
            </a:pPr>
            <a:endParaRPr/>
          </a:p>
        </p:txBody>
      </p:sp>
      <p:sp>
        <p:nvSpPr>
          <p:cNvPr id="1988622431" name="Slide Number Placeholder 3"/>
          <p:cNvSpPr>
            <a:spLocks noGrp="1"/>
          </p:cNvSpPr>
          <p:nvPr>
            <p:ph type="sldNum" sz="quarter" idx="10"/>
          </p:nvPr>
        </p:nvSpPr>
        <p:spPr bwMode="auto"/>
        <p:txBody>
          <a:bodyPr/>
          <a:lstStyle/>
          <a:p>
            <a:pPr>
              <a:defRPr/>
            </a:pPr>
            <a:fld id="{72F7C2E3-C386-1102-D955-E8972CB53791}" type="slidenum">
              <a:rP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996851105" name="Espace réservé de l'image des diapositives 1"/>
          <p:cNvSpPr>
            <a:spLocks noGrp="1" noRot="1" noChangeAspect="1"/>
          </p:cNvSpPr>
          <p:nvPr>
            <p:ph type="sldImg"/>
          </p:nvPr>
        </p:nvSpPr>
        <p:spPr bwMode="auto"/>
      </p:sp>
      <p:sp>
        <p:nvSpPr>
          <p:cNvPr id="328917360" name="Espace réservé des notes 2"/>
          <p:cNvSpPr>
            <a:spLocks noGrp="1"/>
          </p:cNvSpPr>
          <p:nvPr>
            <p:ph type="body" idx="1"/>
          </p:nvPr>
        </p:nvSpPr>
        <p:spPr bwMode="auto"/>
        <p:txBody>
          <a:bodyPr/>
          <a:lstStyle/>
          <a:p>
            <a:pPr>
              <a:defRPr/>
            </a:pPr>
            <a:endParaRPr lang="fr-FR"/>
          </a:p>
        </p:txBody>
      </p:sp>
      <p:sp>
        <p:nvSpPr>
          <p:cNvPr id="249578164" name="Espace réservé du numéro de diapositive 3"/>
          <p:cNvSpPr>
            <a:spLocks noGrp="1"/>
          </p:cNvSpPr>
          <p:nvPr>
            <p:ph type="sldNum" sz="quarter" idx="5"/>
          </p:nvPr>
        </p:nvSpPr>
        <p:spPr bwMode="auto"/>
        <p:txBody>
          <a:bodyPr/>
          <a:lstStyle/>
          <a:p>
            <a:pPr>
              <a:defRPr/>
            </a:pPr>
            <a:fld id="{72C5309D-89ED-E14D-A8A0-F82FBB14B028}" type="slidenum">
              <a:rPr lang="fr-FR"/>
              <a:t>13</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428093348" name="Slide Image Placeholder 1"/>
          <p:cNvSpPr>
            <a:spLocks noGrp="1" noRot="1" noChangeAspect="1"/>
          </p:cNvSpPr>
          <p:nvPr>
            <p:ph type="sldImg"/>
          </p:nvPr>
        </p:nvSpPr>
        <p:spPr bwMode="auto"/>
      </p:sp>
      <p:sp>
        <p:nvSpPr>
          <p:cNvPr id="1972640902" name="Notes Placeholder 2"/>
          <p:cNvSpPr>
            <a:spLocks noGrp="1"/>
          </p:cNvSpPr>
          <p:nvPr>
            <p:ph type="body" idx="1"/>
          </p:nvPr>
        </p:nvSpPr>
        <p:spPr bwMode="auto"/>
        <p:txBody>
          <a:bodyPr/>
          <a:lstStyle/>
          <a:p>
            <a:pPr>
              <a:defRPr/>
            </a:pPr>
            <a:endParaRPr/>
          </a:p>
        </p:txBody>
      </p:sp>
      <p:sp>
        <p:nvSpPr>
          <p:cNvPr id="1398678902" name="Slide Number Placeholder 3"/>
          <p:cNvSpPr>
            <a:spLocks noGrp="1"/>
          </p:cNvSpPr>
          <p:nvPr>
            <p:ph type="sldNum" sz="quarter" idx="10"/>
          </p:nvPr>
        </p:nvSpPr>
        <p:spPr bwMode="auto"/>
        <p:txBody>
          <a:bodyPr/>
          <a:lstStyle/>
          <a:p>
            <a:pPr>
              <a:defRPr/>
            </a:pPr>
            <a:fld id="{9A875B10-98DA-EAB7-03B3-71F37D6F5E78}" type="slidenum">
              <a:rP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03361383" name="Slide Image Placeholder 1"/>
          <p:cNvSpPr>
            <a:spLocks noGrp="1" noRot="1" noChangeAspect="1"/>
          </p:cNvSpPr>
          <p:nvPr>
            <p:ph type="sldImg"/>
          </p:nvPr>
        </p:nvSpPr>
        <p:spPr bwMode="auto"/>
      </p:sp>
      <p:sp>
        <p:nvSpPr>
          <p:cNvPr id="377334307" name="Notes Placeholder 2"/>
          <p:cNvSpPr>
            <a:spLocks noGrp="1"/>
          </p:cNvSpPr>
          <p:nvPr>
            <p:ph type="body" idx="1"/>
          </p:nvPr>
        </p:nvSpPr>
        <p:spPr bwMode="auto"/>
        <p:txBody>
          <a:bodyPr/>
          <a:lstStyle/>
          <a:p>
            <a:pPr>
              <a:defRPr/>
            </a:pPr>
            <a:endParaRPr/>
          </a:p>
        </p:txBody>
      </p:sp>
      <p:sp>
        <p:nvSpPr>
          <p:cNvPr id="1845159161" name="Slide Number Placeholder 3"/>
          <p:cNvSpPr>
            <a:spLocks noGrp="1"/>
          </p:cNvSpPr>
          <p:nvPr>
            <p:ph type="sldNum" sz="quarter" idx="10"/>
          </p:nvPr>
        </p:nvSpPr>
        <p:spPr bwMode="auto"/>
        <p:txBody>
          <a:bodyPr/>
          <a:lstStyle/>
          <a:p>
            <a:pPr>
              <a:defRPr/>
            </a:pPr>
            <a:fld id="{7282A30F-69B5-36E5-7C52-D1B2B79A8075}" type="slidenum">
              <a:rPr/>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580394469" name="Slide Image Placeholder 1"/>
          <p:cNvSpPr>
            <a:spLocks noGrp="1" noRot="1" noChangeAspect="1"/>
          </p:cNvSpPr>
          <p:nvPr>
            <p:ph type="sldImg"/>
          </p:nvPr>
        </p:nvSpPr>
        <p:spPr bwMode="auto"/>
      </p:sp>
      <p:sp>
        <p:nvSpPr>
          <p:cNvPr id="2085010377" name="Notes Placeholder 2"/>
          <p:cNvSpPr>
            <a:spLocks noGrp="1"/>
          </p:cNvSpPr>
          <p:nvPr>
            <p:ph type="body" idx="1"/>
          </p:nvPr>
        </p:nvSpPr>
        <p:spPr bwMode="auto"/>
        <p:txBody>
          <a:bodyPr/>
          <a:lstStyle/>
          <a:p>
            <a:pPr>
              <a:defRPr/>
            </a:pPr>
            <a:endParaRPr/>
          </a:p>
        </p:txBody>
      </p:sp>
      <p:sp>
        <p:nvSpPr>
          <p:cNvPr id="608809047" name="Slide Number Placeholder 3"/>
          <p:cNvSpPr>
            <a:spLocks noGrp="1"/>
          </p:cNvSpPr>
          <p:nvPr>
            <p:ph type="sldNum" sz="quarter" idx="10"/>
          </p:nvPr>
        </p:nvSpPr>
        <p:spPr bwMode="auto"/>
        <p:txBody>
          <a:bodyPr/>
          <a:lstStyle/>
          <a:p>
            <a:pPr>
              <a:defRPr/>
            </a:pPr>
            <a:fld id="{CC29C1CC-A815-8F0A-2780-BA5F37358668}" type="slidenum">
              <a:rP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904500748" name="Slide Image Placeholder 1"/>
          <p:cNvSpPr>
            <a:spLocks noGrp="1" noRot="1" noChangeAspect="1"/>
          </p:cNvSpPr>
          <p:nvPr>
            <p:ph type="sldImg"/>
          </p:nvPr>
        </p:nvSpPr>
        <p:spPr bwMode="auto"/>
      </p:sp>
      <p:sp>
        <p:nvSpPr>
          <p:cNvPr id="1669399028" name="Notes Placeholder 2"/>
          <p:cNvSpPr>
            <a:spLocks noGrp="1"/>
          </p:cNvSpPr>
          <p:nvPr>
            <p:ph type="body" idx="1"/>
          </p:nvPr>
        </p:nvSpPr>
        <p:spPr bwMode="auto"/>
        <p:txBody>
          <a:bodyPr/>
          <a:lstStyle/>
          <a:p>
            <a:pPr>
              <a:defRPr/>
            </a:pPr>
            <a:endParaRPr/>
          </a:p>
        </p:txBody>
      </p:sp>
      <p:sp>
        <p:nvSpPr>
          <p:cNvPr id="144015955" name="Slide Number Placeholder 3"/>
          <p:cNvSpPr>
            <a:spLocks noGrp="1"/>
          </p:cNvSpPr>
          <p:nvPr>
            <p:ph type="sldNum" sz="quarter" idx="10"/>
          </p:nvPr>
        </p:nvSpPr>
        <p:spPr bwMode="auto"/>
        <p:txBody>
          <a:bodyPr/>
          <a:lstStyle/>
          <a:p>
            <a:pPr>
              <a:defRPr/>
            </a:pPr>
            <a:fld id="{D616A828-CE1F-577B-067D-FB85AE78E9EC}" type="slidenum">
              <a:rP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586631729" name="Slide Image Placeholder 1"/>
          <p:cNvSpPr>
            <a:spLocks noGrp="1" noRot="1" noChangeAspect="1"/>
          </p:cNvSpPr>
          <p:nvPr>
            <p:ph type="sldImg"/>
          </p:nvPr>
        </p:nvSpPr>
        <p:spPr bwMode="auto"/>
      </p:sp>
      <p:sp>
        <p:nvSpPr>
          <p:cNvPr id="1965131468" name="Notes Placeholder 2"/>
          <p:cNvSpPr>
            <a:spLocks noGrp="1"/>
          </p:cNvSpPr>
          <p:nvPr>
            <p:ph type="body" idx="1"/>
          </p:nvPr>
        </p:nvSpPr>
        <p:spPr bwMode="auto"/>
        <p:txBody>
          <a:bodyPr/>
          <a:lstStyle/>
          <a:p>
            <a:pPr>
              <a:defRPr/>
            </a:pPr>
            <a:endParaRPr/>
          </a:p>
        </p:txBody>
      </p:sp>
      <p:sp>
        <p:nvSpPr>
          <p:cNvPr id="1057291139" name="Slide Number Placeholder 3"/>
          <p:cNvSpPr>
            <a:spLocks noGrp="1"/>
          </p:cNvSpPr>
          <p:nvPr>
            <p:ph type="sldNum" sz="quarter" idx="10"/>
          </p:nvPr>
        </p:nvSpPr>
        <p:spPr bwMode="auto"/>
        <p:txBody>
          <a:bodyPr/>
          <a:lstStyle/>
          <a:p>
            <a:pPr>
              <a:defRPr/>
            </a:pPr>
            <a:fld id="{BFA6DBED-30A8-A45A-88D3-5DD06D3FF28A}" type="slidenum">
              <a:rP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63723299" name="Slide Image Placeholder 1"/>
          <p:cNvSpPr>
            <a:spLocks noGrp="1" noRot="1" noChangeAspect="1"/>
          </p:cNvSpPr>
          <p:nvPr>
            <p:ph type="sldImg"/>
          </p:nvPr>
        </p:nvSpPr>
        <p:spPr bwMode="auto"/>
      </p:sp>
      <p:sp>
        <p:nvSpPr>
          <p:cNvPr id="841708686" name="Notes Placeholder 2"/>
          <p:cNvSpPr>
            <a:spLocks noGrp="1"/>
          </p:cNvSpPr>
          <p:nvPr>
            <p:ph type="body" idx="1"/>
          </p:nvPr>
        </p:nvSpPr>
        <p:spPr bwMode="auto"/>
        <p:txBody>
          <a:bodyPr/>
          <a:lstStyle/>
          <a:p>
            <a:pPr>
              <a:defRPr/>
            </a:pPr>
            <a:endParaRPr/>
          </a:p>
        </p:txBody>
      </p:sp>
      <p:sp>
        <p:nvSpPr>
          <p:cNvPr id="139486838" name="Slide Number Placeholder 3"/>
          <p:cNvSpPr>
            <a:spLocks noGrp="1"/>
          </p:cNvSpPr>
          <p:nvPr>
            <p:ph type="sldNum" sz="quarter" idx="10"/>
          </p:nvPr>
        </p:nvSpPr>
        <p:spPr bwMode="auto"/>
        <p:txBody>
          <a:bodyPr/>
          <a:lstStyle/>
          <a:p>
            <a:pPr>
              <a:defRPr/>
            </a:pPr>
            <a:fld id="{9020B3D5-2C71-440B-6084-77D1F014D5A9}" type="slidenum">
              <a:rPr/>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590460973" name="Slide Image Placeholder 1"/>
          <p:cNvSpPr>
            <a:spLocks noGrp="1" noRot="1" noChangeAspect="1"/>
          </p:cNvSpPr>
          <p:nvPr>
            <p:ph type="sldImg"/>
          </p:nvPr>
        </p:nvSpPr>
        <p:spPr bwMode="auto"/>
      </p:sp>
      <p:sp>
        <p:nvSpPr>
          <p:cNvPr id="1807570911" name="Notes Placeholder 2"/>
          <p:cNvSpPr>
            <a:spLocks noGrp="1"/>
          </p:cNvSpPr>
          <p:nvPr>
            <p:ph type="body" idx="1"/>
          </p:nvPr>
        </p:nvSpPr>
        <p:spPr bwMode="auto"/>
        <p:txBody>
          <a:bodyPr/>
          <a:lstStyle/>
          <a:p>
            <a:pPr>
              <a:defRPr/>
            </a:pPr>
            <a:endParaRPr/>
          </a:p>
        </p:txBody>
      </p:sp>
      <p:sp>
        <p:nvSpPr>
          <p:cNvPr id="1241227923" name="Slide Number Placeholder 3"/>
          <p:cNvSpPr>
            <a:spLocks noGrp="1"/>
          </p:cNvSpPr>
          <p:nvPr>
            <p:ph type="sldNum" sz="quarter" idx="10"/>
          </p:nvPr>
        </p:nvSpPr>
        <p:spPr bwMode="auto"/>
        <p:txBody>
          <a:bodyPr/>
          <a:lstStyle/>
          <a:p>
            <a:pPr>
              <a:defRPr/>
            </a:pPr>
            <a:fld id="{81FAD760-61F0-BE03-8792-697882CEA47F}" type="slidenum">
              <a:rPr/>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51829925" name="Slide Image Placeholder 1"/>
          <p:cNvSpPr>
            <a:spLocks noGrp="1" noRot="1" noChangeAspect="1"/>
          </p:cNvSpPr>
          <p:nvPr>
            <p:ph type="sldImg"/>
          </p:nvPr>
        </p:nvSpPr>
        <p:spPr bwMode="auto"/>
      </p:sp>
      <p:sp>
        <p:nvSpPr>
          <p:cNvPr id="1051252853" name="Notes Placeholder 2"/>
          <p:cNvSpPr>
            <a:spLocks noGrp="1"/>
          </p:cNvSpPr>
          <p:nvPr>
            <p:ph type="body" idx="1"/>
          </p:nvPr>
        </p:nvSpPr>
        <p:spPr bwMode="auto"/>
        <p:txBody>
          <a:bodyPr/>
          <a:lstStyle/>
          <a:p>
            <a:pPr>
              <a:defRPr/>
            </a:pPr>
            <a:endParaRPr/>
          </a:p>
        </p:txBody>
      </p:sp>
      <p:sp>
        <p:nvSpPr>
          <p:cNvPr id="782638353" name="Slide Number Placeholder 3"/>
          <p:cNvSpPr>
            <a:spLocks noGrp="1"/>
          </p:cNvSpPr>
          <p:nvPr>
            <p:ph type="sldNum" sz="quarter" idx="10"/>
          </p:nvPr>
        </p:nvSpPr>
        <p:spPr bwMode="auto"/>
        <p:txBody>
          <a:bodyPr/>
          <a:lstStyle/>
          <a:p>
            <a:pPr>
              <a:defRPr/>
            </a:pPr>
            <a:fld id="{C05C82E8-5E26-7356-0DBE-A78EB8AD557F}" type="slidenum">
              <a:rPr/>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09659395" name="Slide Image Placeholder 1"/>
          <p:cNvSpPr>
            <a:spLocks noGrp="1" noRot="1" noChangeAspect="1"/>
          </p:cNvSpPr>
          <p:nvPr>
            <p:ph type="sldImg"/>
          </p:nvPr>
        </p:nvSpPr>
        <p:spPr bwMode="auto"/>
      </p:sp>
      <p:sp>
        <p:nvSpPr>
          <p:cNvPr id="112115965" name="Notes Placeholder 2"/>
          <p:cNvSpPr>
            <a:spLocks noGrp="1"/>
          </p:cNvSpPr>
          <p:nvPr>
            <p:ph type="body" idx="1"/>
          </p:nvPr>
        </p:nvSpPr>
        <p:spPr bwMode="auto"/>
        <p:txBody>
          <a:bodyPr/>
          <a:lstStyle/>
          <a:p>
            <a:pPr>
              <a:defRPr/>
            </a:pPr>
            <a:endParaRPr/>
          </a:p>
        </p:txBody>
      </p:sp>
      <p:sp>
        <p:nvSpPr>
          <p:cNvPr id="1699615569" name="Slide Number Placeholder 3"/>
          <p:cNvSpPr>
            <a:spLocks noGrp="1"/>
          </p:cNvSpPr>
          <p:nvPr>
            <p:ph type="sldNum" sz="quarter" idx="10"/>
          </p:nvPr>
        </p:nvSpPr>
        <p:spPr bwMode="auto"/>
        <p:txBody>
          <a:bodyPr/>
          <a:lstStyle/>
          <a:p>
            <a:pPr>
              <a:defRPr/>
            </a:pPr>
            <a:fld id="{754C173B-C7DE-9F34-D78A-AEAA6E31C9F7}" type="slidenum">
              <a:rPr/>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76202050" name="Slide Image Placeholder 1"/>
          <p:cNvSpPr>
            <a:spLocks noGrp="1" noRot="1" noChangeAspect="1"/>
          </p:cNvSpPr>
          <p:nvPr>
            <p:ph type="sldImg"/>
          </p:nvPr>
        </p:nvSpPr>
        <p:spPr bwMode="auto"/>
      </p:sp>
      <p:sp>
        <p:nvSpPr>
          <p:cNvPr id="6755005" name="Notes Placeholder 2"/>
          <p:cNvSpPr>
            <a:spLocks noGrp="1"/>
          </p:cNvSpPr>
          <p:nvPr>
            <p:ph type="body" idx="1"/>
          </p:nvPr>
        </p:nvSpPr>
        <p:spPr bwMode="auto"/>
        <p:txBody>
          <a:bodyPr/>
          <a:lstStyle/>
          <a:p>
            <a:pPr>
              <a:defRPr/>
            </a:pPr>
            <a:endParaRPr/>
          </a:p>
        </p:txBody>
      </p:sp>
      <p:sp>
        <p:nvSpPr>
          <p:cNvPr id="1876348154" name="Slide Number Placeholder 3"/>
          <p:cNvSpPr>
            <a:spLocks noGrp="1"/>
          </p:cNvSpPr>
          <p:nvPr>
            <p:ph type="sldNum" sz="quarter" idx="10"/>
          </p:nvPr>
        </p:nvSpPr>
        <p:spPr bwMode="auto"/>
        <p:txBody>
          <a:bodyPr/>
          <a:lstStyle/>
          <a:p>
            <a:pPr>
              <a:defRPr/>
            </a:pPr>
            <a:fld id="{3A67AF0F-2762-18C6-041F-A363B6E87C63}" type="slidenum">
              <a:rPr/>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131546927" name="Slide Image Placeholder 1"/>
          <p:cNvSpPr>
            <a:spLocks noGrp="1" noRot="1" noChangeAspect="1"/>
          </p:cNvSpPr>
          <p:nvPr>
            <p:ph type="sldImg"/>
          </p:nvPr>
        </p:nvSpPr>
        <p:spPr bwMode="auto"/>
      </p:sp>
      <p:sp>
        <p:nvSpPr>
          <p:cNvPr id="132741976" name="Notes Placeholder 2"/>
          <p:cNvSpPr>
            <a:spLocks noGrp="1"/>
          </p:cNvSpPr>
          <p:nvPr>
            <p:ph type="body" idx="1"/>
          </p:nvPr>
        </p:nvSpPr>
        <p:spPr bwMode="auto"/>
        <p:txBody>
          <a:bodyPr/>
          <a:lstStyle/>
          <a:p>
            <a:pPr>
              <a:defRPr/>
            </a:pPr>
            <a:endParaRPr/>
          </a:p>
        </p:txBody>
      </p:sp>
      <p:sp>
        <p:nvSpPr>
          <p:cNvPr id="58903594" name="Slide Number Placeholder 3"/>
          <p:cNvSpPr>
            <a:spLocks noGrp="1"/>
          </p:cNvSpPr>
          <p:nvPr>
            <p:ph type="sldNum" sz="quarter" idx="10"/>
          </p:nvPr>
        </p:nvSpPr>
        <p:spPr bwMode="auto"/>
        <p:txBody>
          <a:bodyPr/>
          <a:lstStyle/>
          <a:p>
            <a:pPr>
              <a:defRPr/>
            </a:pPr>
            <a:fld id="{EC8C568D-E20F-7987-1911-E3719B3652A7}" type="slidenum">
              <a:rPr/>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786574113" name="Slide Image Placeholder 1"/>
          <p:cNvSpPr>
            <a:spLocks noGrp="1" noRot="1" noChangeAspect="1"/>
          </p:cNvSpPr>
          <p:nvPr>
            <p:ph type="sldImg"/>
          </p:nvPr>
        </p:nvSpPr>
        <p:spPr bwMode="auto"/>
      </p:sp>
      <p:sp>
        <p:nvSpPr>
          <p:cNvPr id="1529909337" name="Notes Placeholder 2"/>
          <p:cNvSpPr>
            <a:spLocks noGrp="1"/>
          </p:cNvSpPr>
          <p:nvPr>
            <p:ph type="body" idx="1"/>
          </p:nvPr>
        </p:nvSpPr>
        <p:spPr bwMode="auto"/>
        <p:txBody>
          <a:bodyPr/>
          <a:lstStyle/>
          <a:p>
            <a:pPr>
              <a:defRPr/>
            </a:pPr>
            <a:endParaRPr/>
          </a:p>
        </p:txBody>
      </p:sp>
      <p:sp>
        <p:nvSpPr>
          <p:cNvPr id="1696554897" name="Slide Number Placeholder 3"/>
          <p:cNvSpPr>
            <a:spLocks noGrp="1"/>
          </p:cNvSpPr>
          <p:nvPr>
            <p:ph type="sldNum" sz="quarter" idx="10"/>
          </p:nvPr>
        </p:nvSpPr>
        <p:spPr bwMode="auto"/>
        <p:txBody>
          <a:bodyPr/>
          <a:lstStyle/>
          <a:p>
            <a:pPr>
              <a:defRPr/>
            </a:pPr>
            <a:fld id="{EC8C568D-E20F-7987-1911-E3719B3652A7}" type="slidenum">
              <a:rPr/>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25561060" name="Slide Image Placeholder 1"/>
          <p:cNvSpPr>
            <a:spLocks noGrp="1" noRot="1" noChangeAspect="1"/>
          </p:cNvSpPr>
          <p:nvPr>
            <p:ph type="sldImg"/>
          </p:nvPr>
        </p:nvSpPr>
        <p:spPr bwMode="auto"/>
      </p:sp>
      <p:sp>
        <p:nvSpPr>
          <p:cNvPr id="2052607985" name="Notes Placeholder 2"/>
          <p:cNvSpPr>
            <a:spLocks noGrp="1"/>
          </p:cNvSpPr>
          <p:nvPr>
            <p:ph type="body" idx="1"/>
          </p:nvPr>
        </p:nvSpPr>
        <p:spPr bwMode="auto"/>
        <p:txBody>
          <a:bodyPr/>
          <a:lstStyle/>
          <a:p>
            <a:pPr>
              <a:defRPr/>
            </a:pPr>
            <a:endParaRPr/>
          </a:p>
        </p:txBody>
      </p:sp>
      <p:sp>
        <p:nvSpPr>
          <p:cNvPr id="799557442" name="Slide Number Placeholder 3"/>
          <p:cNvSpPr>
            <a:spLocks noGrp="1"/>
          </p:cNvSpPr>
          <p:nvPr>
            <p:ph type="sldNum" sz="quarter" idx="10"/>
          </p:nvPr>
        </p:nvSpPr>
        <p:spPr bwMode="auto"/>
        <p:txBody>
          <a:bodyPr/>
          <a:lstStyle/>
          <a:p>
            <a:pPr>
              <a:defRPr/>
            </a:pPr>
            <a:fld id="{ADCA6905-EEB5-F85F-788F-76099B3447F5}" type="slidenum">
              <a:rPr/>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053848641" name="Espace réservé de l'image des diapositives 1"/>
          <p:cNvSpPr>
            <a:spLocks noGrp="1" noRot="1" noChangeAspect="1"/>
          </p:cNvSpPr>
          <p:nvPr>
            <p:ph type="sldImg"/>
          </p:nvPr>
        </p:nvSpPr>
        <p:spPr bwMode="auto"/>
      </p:sp>
      <p:sp>
        <p:nvSpPr>
          <p:cNvPr id="1294832009" name="Espace réservé des notes 2"/>
          <p:cNvSpPr>
            <a:spLocks noGrp="1"/>
          </p:cNvSpPr>
          <p:nvPr>
            <p:ph type="body" idx="1"/>
          </p:nvPr>
        </p:nvSpPr>
        <p:spPr bwMode="auto"/>
        <p:txBody>
          <a:bodyPr/>
          <a:lstStyle/>
          <a:p>
            <a:pPr>
              <a:defRPr/>
            </a:pPr>
            <a:endParaRPr lang="fr-CH" b="0" i="0">
              <a:solidFill>
                <a:srgbClr val="2A2B2C"/>
              </a:solidFill>
              <a:latin typeface="gordita"/>
            </a:endParaRPr>
          </a:p>
        </p:txBody>
      </p:sp>
      <p:sp>
        <p:nvSpPr>
          <p:cNvPr id="1139779833" name="Espace réservé du numéro de diapositive 3"/>
          <p:cNvSpPr>
            <a:spLocks noGrp="1"/>
          </p:cNvSpPr>
          <p:nvPr>
            <p:ph type="sldNum" sz="quarter" idx="5"/>
          </p:nvPr>
        </p:nvSpPr>
        <p:spPr bwMode="auto"/>
        <p:txBody>
          <a:bodyPr/>
          <a:lstStyle/>
          <a:p>
            <a:pPr>
              <a:defRPr/>
            </a:pPr>
            <a:fld id="{20070CD4-B320-B0F2-01F5-9217F7F34A9A}" type="slidenum">
              <a:rPr lang="fr-FR"/>
              <a:t>27</a:t>
            </a:fld>
            <a:endParaRPr lang="fr-F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048561756" name="Slide Image Placeholder 1"/>
          <p:cNvSpPr>
            <a:spLocks noGrp="1" noRot="1" noChangeAspect="1"/>
          </p:cNvSpPr>
          <p:nvPr>
            <p:ph type="sldImg"/>
          </p:nvPr>
        </p:nvSpPr>
        <p:spPr bwMode="auto"/>
      </p:sp>
      <p:sp>
        <p:nvSpPr>
          <p:cNvPr id="172847766" name="Notes Placeholder 2"/>
          <p:cNvSpPr>
            <a:spLocks noGrp="1"/>
          </p:cNvSpPr>
          <p:nvPr>
            <p:ph type="body" idx="1"/>
          </p:nvPr>
        </p:nvSpPr>
        <p:spPr bwMode="auto"/>
        <p:txBody>
          <a:bodyPr/>
          <a:lstStyle/>
          <a:p>
            <a:pPr>
              <a:defRPr/>
            </a:pPr>
            <a:endParaRPr/>
          </a:p>
        </p:txBody>
      </p:sp>
      <p:sp>
        <p:nvSpPr>
          <p:cNvPr id="266508384" name="Slide Number Placeholder 3"/>
          <p:cNvSpPr>
            <a:spLocks noGrp="1"/>
          </p:cNvSpPr>
          <p:nvPr>
            <p:ph type="sldNum" sz="quarter" idx="10"/>
          </p:nvPr>
        </p:nvSpPr>
        <p:spPr bwMode="auto"/>
        <p:txBody>
          <a:bodyPr/>
          <a:lstStyle/>
          <a:p>
            <a:pPr>
              <a:defRPr/>
            </a:pPr>
            <a:fld id="{0E4B5EF8-9970-1577-CC70-C1C7BB3C7809}" type="slidenum">
              <a:rPr/>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952648502" name="Slide Image Placeholder 1"/>
          <p:cNvSpPr>
            <a:spLocks noGrp="1" noRot="1" noChangeAspect="1"/>
          </p:cNvSpPr>
          <p:nvPr>
            <p:ph type="sldImg"/>
          </p:nvPr>
        </p:nvSpPr>
        <p:spPr bwMode="auto"/>
      </p:sp>
      <p:sp>
        <p:nvSpPr>
          <p:cNvPr id="1732829631" name="Notes Placeholder 2"/>
          <p:cNvSpPr>
            <a:spLocks noGrp="1"/>
          </p:cNvSpPr>
          <p:nvPr>
            <p:ph type="body" idx="1"/>
          </p:nvPr>
        </p:nvSpPr>
        <p:spPr bwMode="auto"/>
        <p:txBody>
          <a:bodyPr/>
          <a:lstStyle/>
          <a:p>
            <a:pPr>
              <a:defRPr/>
            </a:pPr>
            <a:endParaRPr/>
          </a:p>
        </p:txBody>
      </p:sp>
      <p:sp>
        <p:nvSpPr>
          <p:cNvPr id="1618022529" name="Slide Number Placeholder 3"/>
          <p:cNvSpPr>
            <a:spLocks noGrp="1"/>
          </p:cNvSpPr>
          <p:nvPr>
            <p:ph type="sldNum" sz="quarter" idx="10"/>
          </p:nvPr>
        </p:nvSpPr>
        <p:spPr bwMode="auto"/>
        <p:txBody>
          <a:bodyPr/>
          <a:lstStyle/>
          <a:p>
            <a:pPr>
              <a:defRPr/>
            </a:pPr>
            <a:fld id="{06903895-AE5C-B770-3987-BBB5C3E862E6}" type="slidenum">
              <a:rPr/>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954591496" name="Slide Image Placeholder 1"/>
          <p:cNvSpPr>
            <a:spLocks noGrp="1" noRot="1" noChangeAspect="1"/>
          </p:cNvSpPr>
          <p:nvPr>
            <p:ph type="sldImg"/>
          </p:nvPr>
        </p:nvSpPr>
        <p:spPr bwMode="auto"/>
      </p:sp>
      <p:sp>
        <p:nvSpPr>
          <p:cNvPr id="1218765214" name="Notes Placeholder 2"/>
          <p:cNvSpPr>
            <a:spLocks noGrp="1"/>
          </p:cNvSpPr>
          <p:nvPr>
            <p:ph type="body" idx="1"/>
          </p:nvPr>
        </p:nvSpPr>
        <p:spPr bwMode="auto"/>
        <p:txBody>
          <a:bodyPr/>
          <a:lstStyle/>
          <a:p>
            <a:pPr>
              <a:defRPr/>
            </a:pPr>
            <a:endParaRPr/>
          </a:p>
        </p:txBody>
      </p:sp>
      <p:sp>
        <p:nvSpPr>
          <p:cNvPr id="238637909" name="Slide Number Placeholder 3"/>
          <p:cNvSpPr>
            <a:spLocks noGrp="1"/>
          </p:cNvSpPr>
          <p:nvPr>
            <p:ph type="sldNum" sz="quarter" idx="10"/>
          </p:nvPr>
        </p:nvSpPr>
        <p:spPr bwMode="auto"/>
        <p:txBody>
          <a:bodyPr/>
          <a:lstStyle/>
          <a:p>
            <a:pPr>
              <a:defRPr/>
            </a:pPr>
            <a:fld id="{D055C819-7C2C-3626-FEF3-7F1B25B163A4}" type="slidenum">
              <a:rPr/>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18874311" name="Slide Image Placeholder 1"/>
          <p:cNvSpPr>
            <a:spLocks noGrp="1" noRot="1" noChangeAspect="1"/>
          </p:cNvSpPr>
          <p:nvPr>
            <p:ph type="sldImg"/>
          </p:nvPr>
        </p:nvSpPr>
        <p:spPr bwMode="auto"/>
      </p:sp>
      <p:sp>
        <p:nvSpPr>
          <p:cNvPr id="2137040023" name="Notes Placeholder 2"/>
          <p:cNvSpPr>
            <a:spLocks noGrp="1"/>
          </p:cNvSpPr>
          <p:nvPr>
            <p:ph type="body" idx="1"/>
          </p:nvPr>
        </p:nvSpPr>
        <p:spPr bwMode="auto"/>
        <p:txBody>
          <a:bodyPr/>
          <a:lstStyle/>
          <a:p>
            <a:pPr>
              <a:defRPr/>
            </a:pPr>
            <a:endParaRPr/>
          </a:p>
        </p:txBody>
      </p:sp>
      <p:sp>
        <p:nvSpPr>
          <p:cNvPr id="1654154663" name="Slide Number Placeholder 3"/>
          <p:cNvSpPr>
            <a:spLocks noGrp="1"/>
          </p:cNvSpPr>
          <p:nvPr>
            <p:ph type="sldNum" sz="quarter" idx="10"/>
          </p:nvPr>
        </p:nvSpPr>
        <p:spPr bwMode="auto"/>
        <p:txBody>
          <a:bodyPr/>
          <a:lstStyle/>
          <a:p>
            <a:pPr>
              <a:defRPr/>
            </a:pPr>
            <a:fld id="{396AF765-DEAE-291C-E3C9-1570DADB3E7A}" type="slidenum">
              <a:rPr/>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94588762" name="Slide Image Placeholder 1"/>
          <p:cNvSpPr>
            <a:spLocks noGrp="1" noRot="1" noChangeAspect="1"/>
          </p:cNvSpPr>
          <p:nvPr>
            <p:ph type="sldImg"/>
          </p:nvPr>
        </p:nvSpPr>
        <p:spPr bwMode="auto"/>
      </p:sp>
      <p:sp>
        <p:nvSpPr>
          <p:cNvPr id="532371858" name="Notes Placeholder 2"/>
          <p:cNvSpPr>
            <a:spLocks noGrp="1"/>
          </p:cNvSpPr>
          <p:nvPr>
            <p:ph type="body" idx="1"/>
          </p:nvPr>
        </p:nvSpPr>
        <p:spPr bwMode="auto"/>
        <p:txBody>
          <a:bodyPr/>
          <a:lstStyle/>
          <a:p>
            <a:pPr>
              <a:defRPr/>
            </a:pPr>
            <a:endParaRPr/>
          </a:p>
        </p:txBody>
      </p:sp>
      <p:sp>
        <p:nvSpPr>
          <p:cNvPr id="795001498" name="Slide Number Placeholder 3"/>
          <p:cNvSpPr>
            <a:spLocks noGrp="1"/>
          </p:cNvSpPr>
          <p:nvPr>
            <p:ph type="sldNum" sz="quarter" idx="10"/>
          </p:nvPr>
        </p:nvSpPr>
        <p:spPr bwMode="auto"/>
        <p:txBody>
          <a:bodyPr/>
          <a:lstStyle/>
          <a:p>
            <a:pPr>
              <a:defRPr/>
            </a:pPr>
            <a:fld id="{631C167E-AF2A-CC48-F3B2-28D0320A29D6}" type="slidenum">
              <a:rPr/>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080644840" name="Slide Image Placeholder 1"/>
          <p:cNvSpPr>
            <a:spLocks noGrp="1" noRot="1" noChangeAspect="1"/>
          </p:cNvSpPr>
          <p:nvPr>
            <p:ph type="sldImg"/>
          </p:nvPr>
        </p:nvSpPr>
        <p:spPr bwMode="auto"/>
      </p:sp>
      <p:sp>
        <p:nvSpPr>
          <p:cNvPr id="932889753" name="Notes Placeholder 2"/>
          <p:cNvSpPr>
            <a:spLocks noGrp="1"/>
          </p:cNvSpPr>
          <p:nvPr>
            <p:ph type="body" idx="1"/>
          </p:nvPr>
        </p:nvSpPr>
        <p:spPr bwMode="auto"/>
        <p:txBody>
          <a:bodyPr/>
          <a:lstStyle/>
          <a:p>
            <a:pPr>
              <a:defRPr/>
            </a:pPr>
            <a:endParaRPr/>
          </a:p>
        </p:txBody>
      </p:sp>
      <p:sp>
        <p:nvSpPr>
          <p:cNvPr id="919335766" name="Slide Number Placeholder 3"/>
          <p:cNvSpPr>
            <a:spLocks noGrp="1"/>
          </p:cNvSpPr>
          <p:nvPr>
            <p:ph type="sldNum" sz="quarter" idx="10"/>
          </p:nvPr>
        </p:nvSpPr>
        <p:spPr bwMode="auto"/>
        <p:txBody>
          <a:bodyPr/>
          <a:lstStyle/>
          <a:p>
            <a:pPr>
              <a:defRPr/>
            </a:pPr>
            <a:fld id="{E52EC7C6-36FB-B5A1-97DB-9564D2CB786E}" type="slidenum">
              <a:rPr/>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000492214" name="Espace réservé de l'image des diapositives 1"/>
          <p:cNvSpPr>
            <a:spLocks noGrp="1" noRot="1" noChangeAspect="1"/>
          </p:cNvSpPr>
          <p:nvPr>
            <p:ph type="sldImg"/>
          </p:nvPr>
        </p:nvSpPr>
        <p:spPr bwMode="auto"/>
      </p:sp>
      <p:sp>
        <p:nvSpPr>
          <p:cNvPr id="1195388172" name="Espace réservé des notes 2"/>
          <p:cNvSpPr>
            <a:spLocks noGrp="1"/>
          </p:cNvSpPr>
          <p:nvPr>
            <p:ph type="body" idx="1"/>
          </p:nvPr>
        </p:nvSpPr>
        <p:spPr bwMode="auto"/>
        <p:txBody>
          <a:bodyPr/>
          <a:lstStyle/>
          <a:p>
            <a:pPr>
              <a:defRPr/>
            </a:pPr>
            <a:endParaRPr lang="fr-CH" b="0" i="0">
              <a:solidFill>
                <a:srgbClr val="2A2B2C"/>
              </a:solidFill>
              <a:latin typeface="gordita"/>
            </a:endParaRPr>
          </a:p>
        </p:txBody>
      </p:sp>
      <p:sp>
        <p:nvSpPr>
          <p:cNvPr id="1222016912" name="Espace réservé du numéro de diapositive 3"/>
          <p:cNvSpPr>
            <a:spLocks noGrp="1"/>
          </p:cNvSpPr>
          <p:nvPr>
            <p:ph type="sldNum" sz="quarter" idx="5"/>
          </p:nvPr>
        </p:nvSpPr>
        <p:spPr bwMode="auto"/>
        <p:txBody>
          <a:bodyPr/>
          <a:lstStyle/>
          <a:p>
            <a:pPr>
              <a:defRPr/>
            </a:pPr>
            <a:fld id="{48BC738F-1060-8E7B-485D-FE8340E2E3C1}" type="slidenum">
              <a:rPr lang="fr-FR"/>
              <a:t>34</a:t>
            </a:fld>
            <a:endParaRPr lang="fr-F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946735018" name="Slide Image Placeholder 1"/>
          <p:cNvSpPr>
            <a:spLocks noGrp="1" noRot="1" noChangeAspect="1"/>
          </p:cNvSpPr>
          <p:nvPr>
            <p:ph type="sldImg"/>
          </p:nvPr>
        </p:nvSpPr>
        <p:spPr bwMode="auto"/>
      </p:sp>
      <p:sp>
        <p:nvSpPr>
          <p:cNvPr id="1496629178" name="Notes Placeholder 2"/>
          <p:cNvSpPr>
            <a:spLocks noGrp="1"/>
          </p:cNvSpPr>
          <p:nvPr>
            <p:ph type="body" idx="1"/>
          </p:nvPr>
        </p:nvSpPr>
        <p:spPr bwMode="auto"/>
        <p:txBody>
          <a:bodyPr/>
          <a:lstStyle/>
          <a:p>
            <a:pPr>
              <a:defRPr/>
            </a:pPr>
            <a:endParaRPr/>
          </a:p>
        </p:txBody>
      </p:sp>
      <p:sp>
        <p:nvSpPr>
          <p:cNvPr id="1220499184" name="Slide Number Placeholder 3"/>
          <p:cNvSpPr>
            <a:spLocks noGrp="1"/>
          </p:cNvSpPr>
          <p:nvPr>
            <p:ph type="sldNum" sz="quarter" idx="10"/>
          </p:nvPr>
        </p:nvSpPr>
        <p:spPr bwMode="auto"/>
        <p:txBody>
          <a:bodyPr/>
          <a:lstStyle/>
          <a:p>
            <a:pPr>
              <a:defRPr/>
            </a:pPr>
            <a:fld id="{9B224D1A-3C6F-3FC9-AC85-1E6F4742F90A}" type="slidenum">
              <a:rPr/>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329098643" name="Slide Image Placeholder 1"/>
          <p:cNvSpPr>
            <a:spLocks noGrp="1" noRot="1" noChangeAspect="1"/>
          </p:cNvSpPr>
          <p:nvPr>
            <p:ph type="sldImg"/>
          </p:nvPr>
        </p:nvSpPr>
        <p:spPr bwMode="auto"/>
      </p:sp>
      <p:sp>
        <p:nvSpPr>
          <p:cNvPr id="1029920913" name="Notes Placeholder 2"/>
          <p:cNvSpPr>
            <a:spLocks noGrp="1"/>
          </p:cNvSpPr>
          <p:nvPr>
            <p:ph type="body" idx="1"/>
          </p:nvPr>
        </p:nvSpPr>
        <p:spPr bwMode="auto"/>
        <p:txBody>
          <a:bodyPr/>
          <a:lstStyle/>
          <a:p>
            <a:pPr>
              <a:defRPr/>
            </a:pPr>
            <a:endParaRPr/>
          </a:p>
        </p:txBody>
      </p:sp>
      <p:sp>
        <p:nvSpPr>
          <p:cNvPr id="1504883214" name="Slide Number Placeholder 3"/>
          <p:cNvSpPr>
            <a:spLocks noGrp="1"/>
          </p:cNvSpPr>
          <p:nvPr>
            <p:ph type="sldNum" sz="quarter" idx="10"/>
          </p:nvPr>
        </p:nvSpPr>
        <p:spPr bwMode="auto"/>
        <p:txBody>
          <a:bodyPr/>
          <a:lstStyle/>
          <a:p>
            <a:pPr>
              <a:defRPr/>
            </a:pPr>
            <a:fld id="{E4B3234F-6052-DB79-3101-FFE4C51C7AD1}" type="slidenum">
              <a:rPr/>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275773175" name="Slide Image Placeholder 1"/>
          <p:cNvSpPr>
            <a:spLocks noGrp="1" noRot="1" noChangeAspect="1"/>
          </p:cNvSpPr>
          <p:nvPr>
            <p:ph type="sldImg"/>
          </p:nvPr>
        </p:nvSpPr>
        <p:spPr bwMode="auto"/>
      </p:sp>
      <p:sp>
        <p:nvSpPr>
          <p:cNvPr id="1871602734" name="Notes Placeholder 2"/>
          <p:cNvSpPr>
            <a:spLocks noGrp="1"/>
          </p:cNvSpPr>
          <p:nvPr>
            <p:ph type="body" idx="1"/>
          </p:nvPr>
        </p:nvSpPr>
        <p:spPr bwMode="auto"/>
        <p:txBody>
          <a:bodyPr/>
          <a:lstStyle/>
          <a:p>
            <a:pPr>
              <a:defRPr/>
            </a:pPr>
            <a:endParaRPr/>
          </a:p>
        </p:txBody>
      </p:sp>
      <p:sp>
        <p:nvSpPr>
          <p:cNvPr id="1286954432" name="Slide Number Placeholder 3"/>
          <p:cNvSpPr>
            <a:spLocks noGrp="1"/>
          </p:cNvSpPr>
          <p:nvPr>
            <p:ph type="sldNum" sz="quarter" idx="10"/>
          </p:nvPr>
        </p:nvSpPr>
        <p:spPr bwMode="auto"/>
        <p:txBody>
          <a:bodyPr/>
          <a:lstStyle/>
          <a:p>
            <a:pPr>
              <a:defRPr/>
            </a:pPr>
            <a:fld id="{7E4D1542-CE65-012F-D5C4-9602204D5BE7}" type="slidenum">
              <a:rPr/>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855228352" name="Slide Image Placeholder 1"/>
          <p:cNvSpPr>
            <a:spLocks noGrp="1" noRot="1" noChangeAspect="1"/>
          </p:cNvSpPr>
          <p:nvPr>
            <p:ph type="sldImg"/>
          </p:nvPr>
        </p:nvSpPr>
        <p:spPr bwMode="auto"/>
      </p:sp>
      <p:sp>
        <p:nvSpPr>
          <p:cNvPr id="1407454290" name="Notes Placeholder 2"/>
          <p:cNvSpPr>
            <a:spLocks noGrp="1"/>
          </p:cNvSpPr>
          <p:nvPr>
            <p:ph type="body" idx="1"/>
          </p:nvPr>
        </p:nvSpPr>
        <p:spPr bwMode="auto"/>
        <p:txBody>
          <a:bodyPr/>
          <a:lstStyle/>
          <a:p>
            <a:pPr>
              <a:defRPr/>
            </a:pPr>
            <a:endParaRPr/>
          </a:p>
        </p:txBody>
      </p:sp>
      <p:sp>
        <p:nvSpPr>
          <p:cNvPr id="120410929" name="Slide Number Placeholder 3"/>
          <p:cNvSpPr>
            <a:spLocks noGrp="1"/>
          </p:cNvSpPr>
          <p:nvPr>
            <p:ph type="sldNum" sz="quarter" idx="10"/>
          </p:nvPr>
        </p:nvSpPr>
        <p:spPr bwMode="auto"/>
        <p:txBody>
          <a:bodyPr/>
          <a:lstStyle/>
          <a:p>
            <a:pPr>
              <a:defRPr/>
            </a:pPr>
            <a:fld id="{F583BAD1-79F4-8113-34E0-56D753F08841}" type="slidenum">
              <a:rPr/>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42217220" name="Espace réservé de l'image des diapositives 1"/>
          <p:cNvSpPr>
            <a:spLocks noGrp="1" noRot="1" noChangeAspect="1"/>
          </p:cNvSpPr>
          <p:nvPr>
            <p:ph type="sldImg"/>
          </p:nvPr>
        </p:nvSpPr>
        <p:spPr bwMode="auto"/>
      </p:sp>
      <p:sp>
        <p:nvSpPr>
          <p:cNvPr id="2006710472" name="Espace réservé des notes 2"/>
          <p:cNvSpPr>
            <a:spLocks noGrp="1"/>
          </p:cNvSpPr>
          <p:nvPr>
            <p:ph type="body" idx="1"/>
          </p:nvPr>
        </p:nvSpPr>
        <p:spPr bwMode="auto"/>
        <p:txBody>
          <a:bodyPr/>
          <a:lstStyle/>
          <a:p>
            <a:pPr>
              <a:defRPr/>
            </a:pPr>
            <a:endParaRPr lang="fr-CH" b="0" i="0">
              <a:solidFill>
                <a:srgbClr val="2A2B2C"/>
              </a:solidFill>
              <a:latin typeface="gordita"/>
            </a:endParaRPr>
          </a:p>
        </p:txBody>
      </p:sp>
      <p:sp>
        <p:nvSpPr>
          <p:cNvPr id="1680438853" name="Espace réservé du numéro de diapositive 3"/>
          <p:cNvSpPr>
            <a:spLocks noGrp="1"/>
          </p:cNvSpPr>
          <p:nvPr>
            <p:ph type="sldNum" sz="quarter" idx="5"/>
          </p:nvPr>
        </p:nvSpPr>
        <p:spPr bwMode="auto"/>
        <p:txBody>
          <a:bodyPr/>
          <a:lstStyle/>
          <a:p>
            <a:pPr>
              <a:defRPr/>
            </a:pPr>
            <a:fld id="{66771260-DC5E-67E3-5EF4-FC845942B69D}" type="slidenum">
              <a:rPr lang="fr-FR"/>
              <a:t>39</a:t>
            </a:fld>
            <a:endParaRPr lang="fr-F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11948309" name="Slide Image Placeholder 1"/>
          <p:cNvSpPr>
            <a:spLocks noGrp="1" noRot="1" noChangeAspect="1"/>
          </p:cNvSpPr>
          <p:nvPr>
            <p:ph type="sldImg"/>
          </p:nvPr>
        </p:nvSpPr>
        <p:spPr bwMode="auto"/>
      </p:sp>
      <p:sp>
        <p:nvSpPr>
          <p:cNvPr id="71082463" name="Notes Placeholder 2"/>
          <p:cNvSpPr>
            <a:spLocks noGrp="1"/>
          </p:cNvSpPr>
          <p:nvPr>
            <p:ph type="body" idx="1"/>
          </p:nvPr>
        </p:nvSpPr>
        <p:spPr bwMode="auto"/>
        <p:txBody>
          <a:bodyPr/>
          <a:lstStyle/>
          <a:p>
            <a:pPr>
              <a:defRPr/>
            </a:pPr>
            <a:r>
              <a:t>Les + et – ont été retirés (trop connotés). Les Axes ont été revus pour plus de cohérence. L’Axe des X vise ce qu’on veut atteindre : emploi ou formation. L’axe des Y, la manière de l’atteindre (critères d’entrée). Les flèches ont été retirées pour éviter la gradation entre les mesures.</a:t>
            </a:r>
          </a:p>
        </p:txBody>
      </p:sp>
      <p:sp>
        <p:nvSpPr>
          <p:cNvPr id="1372410765" name="Slide Number Placeholder 3"/>
          <p:cNvSpPr>
            <a:spLocks noGrp="1"/>
          </p:cNvSpPr>
          <p:nvPr>
            <p:ph type="sldNum" sz="quarter" idx="10"/>
          </p:nvPr>
        </p:nvSpPr>
        <p:spPr bwMode="auto"/>
        <p:txBody>
          <a:bodyPr/>
          <a:lstStyle/>
          <a:p>
            <a:pPr>
              <a:defRPr/>
            </a:pPr>
            <a:fld id="{7A1D655A-5707-965D-F5EB-3BF54680452F}" type="slidenum">
              <a:rPr/>
              <a:t>40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Diapositive de titre">
    <p:spTree>
      <p:nvGrpSpPr>
        <p:cNvPr id="1" name=""/>
        <p:cNvGrpSpPr/>
        <p:nvPr/>
      </p:nvGrpSpPr>
      <p:grpSpPr bwMode="auto">
        <a:xfrm>
          <a:off x="0" y="0"/>
          <a:ext cx="0" cy="0"/>
          <a:chOff x="0" y="0"/>
          <a:chExt cx="0" cy="0"/>
        </a:xfrm>
      </p:grpSpPr>
      <p:sp>
        <p:nvSpPr>
          <p:cNvPr id="1961636648" name="Rectangle 1"/>
          <p:cNvSpPr/>
          <p:nvPr userDrawn="1"/>
        </p:nvSpPr>
        <p:spPr bwMode="auto">
          <a:xfrm>
            <a:off x="0" y="0"/>
            <a:ext cx="12191999" cy="667265"/>
          </a:xfrm>
          <a:prstGeom prst="rect">
            <a:avLst/>
          </a:prstGeom>
          <a:solidFill>
            <a:srgbClr val="F193BD"/>
          </a:solidFill>
          <a:ln w="25400" cap="flat" cmpd="sng" algn="ctr">
            <a:solidFill>
              <a:srgbClr val="F193BD"/>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900"/>
          </a:p>
        </p:txBody>
      </p:sp>
      <p:sp>
        <p:nvSpPr>
          <p:cNvPr id="897021718" name="Rectangle 2"/>
          <p:cNvSpPr/>
          <p:nvPr userDrawn="1"/>
        </p:nvSpPr>
        <p:spPr bwMode="auto">
          <a:xfrm>
            <a:off x="34456" y="355928"/>
            <a:ext cx="2673728" cy="286821"/>
          </a:xfrm>
          <a:custGeom>
            <a:avLst/>
            <a:gdLst>
              <a:gd name="connsiteX0" fmla="*/ 0 w 3971927"/>
              <a:gd name="connsiteY0" fmla="*/ 0 h 532056"/>
              <a:gd name="connsiteX1" fmla="*/ 3971927 w 3971927"/>
              <a:gd name="connsiteY1" fmla="*/ 0 h 532056"/>
              <a:gd name="connsiteX2" fmla="*/ 3971927 w 3971927"/>
              <a:gd name="connsiteY2" fmla="*/ 532056 h 532056"/>
              <a:gd name="connsiteX3" fmla="*/ 0 w 3971927"/>
              <a:gd name="connsiteY3" fmla="*/ 532056 h 532056"/>
              <a:gd name="connsiteX4" fmla="*/ 0 w 3971927"/>
              <a:gd name="connsiteY4" fmla="*/ 0 h 532056"/>
              <a:gd name="connsiteX0" fmla="*/ 0 w 3971927"/>
              <a:gd name="connsiteY0" fmla="*/ 0 h 532056"/>
              <a:gd name="connsiteX1" fmla="*/ 3971927 w 3971927"/>
              <a:gd name="connsiteY1" fmla="*/ 0 h 532056"/>
              <a:gd name="connsiteX2" fmla="*/ 3671890 w 3971927"/>
              <a:gd name="connsiteY2" fmla="*/ 532056 h 532056"/>
              <a:gd name="connsiteX3" fmla="*/ 0 w 3971927"/>
              <a:gd name="connsiteY3" fmla="*/ 532056 h 532056"/>
              <a:gd name="connsiteX4" fmla="*/ 0 w 3971927"/>
              <a:gd name="connsiteY4" fmla="*/ 0 h 532056"/>
              <a:gd name="connsiteX0" fmla="*/ 0 w 3971927"/>
              <a:gd name="connsiteY0" fmla="*/ 0 h 532059"/>
              <a:gd name="connsiteX1" fmla="*/ 3971927 w 3971927"/>
              <a:gd name="connsiteY1" fmla="*/ 0 h 532059"/>
              <a:gd name="connsiteX2" fmla="*/ 3671890 w 3971927"/>
              <a:gd name="connsiteY2" fmla="*/ 532056 h 532059"/>
              <a:gd name="connsiteX3" fmla="*/ 314323 w 3971927"/>
              <a:gd name="connsiteY3" fmla="*/ 532059 h 532059"/>
              <a:gd name="connsiteX4" fmla="*/ 0 w 3971927"/>
              <a:gd name="connsiteY4" fmla="*/ 0 h 532059"/>
              <a:gd name="connsiteX0" fmla="*/ 0 w 3971927"/>
              <a:gd name="connsiteY0" fmla="*/ 0 h 532063"/>
              <a:gd name="connsiteX1" fmla="*/ 3971927 w 3971927"/>
              <a:gd name="connsiteY1" fmla="*/ 0 h 532063"/>
              <a:gd name="connsiteX2" fmla="*/ 3671890 w 3971927"/>
              <a:gd name="connsiteY2" fmla="*/ 532056 h 532063"/>
              <a:gd name="connsiteX3" fmla="*/ 11512 w 3971927"/>
              <a:gd name="connsiteY3" fmla="*/ 532063 h 532063"/>
              <a:gd name="connsiteX4" fmla="*/ 0 w 3971927"/>
              <a:gd name="connsiteY4" fmla="*/ 0 h 532063"/>
              <a:gd name="connsiteX0" fmla="*/ 260241 w 3960415"/>
              <a:gd name="connsiteY0" fmla="*/ 4 h 532063"/>
              <a:gd name="connsiteX1" fmla="*/ 3960415 w 3960415"/>
              <a:gd name="connsiteY1" fmla="*/ 0 h 532063"/>
              <a:gd name="connsiteX2" fmla="*/ 3660378 w 3960415"/>
              <a:gd name="connsiteY2" fmla="*/ 532056 h 532063"/>
              <a:gd name="connsiteX3" fmla="*/ 0 w 3960415"/>
              <a:gd name="connsiteY3" fmla="*/ 532063 h 532063"/>
              <a:gd name="connsiteX4" fmla="*/ 260241 w 3960415"/>
              <a:gd name="connsiteY4" fmla="*/ 4 h 532063"/>
              <a:gd name="connsiteX0" fmla="*/ 260241 w 3660378"/>
              <a:gd name="connsiteY0" fmla="*/ 4 h 532063"/>
              <a:gd name="connsiteX1" fmla="*/ 3587725 w 3660378"/>
              <a:gd name="connsiteY1" fmla="*/ 0 h 532063"/>
              <a:gd name="connsiteX2" fmla="*/ 3660378 w 3660378"/>
              <a:gd name="connsiteY2" fmla="*/ 532056 h 532063"/>
              <a:gd name="connsiteX3" fmla="*/ 0 w 3660378"/>
              <a:gd name="connsiteY3" fmla="*/ 532063 h 532063"/>
              <a:gd name="connsiteX4" fmla="*/ 260241 w 3660378"/>
              <a:gd name="connsiteY4" fmla="*/ 4 h 532063"/>
              <a:gd name="connsiteX0" fmla="*/ 260241 w 3893311"/>
              <a:gd name="connsiteY0" fmla="*/ 4 h 532063"/>
              <a:gd name="connsiteX1" fmla="*/ 3587725 w 3893311"/>
              <a:gd name="connsiteY1" fmla="*/ 0 h 532063"/>
              <a:gd name="connsiteX2" fmla="*/ 3893311 w 3893311"/>
              <a:gd name="connsiteY2" fmla="*/ 514835 h 532063"/>
              <a:gd name="connsiteX3" fmla="*/ 0 w 3893311"/>
              <a:gd name="connsiteY3" fmla="*/ 532063 h 532063"/>
              <a:gd name="connsiteX4" fmla="*/ 260241 w 3893311"/>
              <a:gd name="connsiteY4" fmla="*/ 4 h 532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3311" h="532063" extrusionOk="0">
                <a:moveTo>
                  <a:pt x="260241" y="4"/>
                </a:moveTo>
                <a:lnTo>
                  <a:pt x="3587725" y="0"/>
                </a:lnTo>
                <a:lnTo>
                  <a:pt x="3893311" y="514835"/>
                </a:lnTo>
                <a:lnTo>
                  <a:pt x="0" y="532063"/>
                </a:lnTo>
                <a:lnTo>
                  <a:pt x="260241" y="4"/>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defRPr/>
            </a:pPr>
            <a:r>
              <a:rPr lang="fr-FR" sz="900">
                <a:solidFill>
                  <a:schemeClr val="bg1"/>
                </a:solidFill>
                <a:latin typeface="Montserrat"/>
              </a:rPr>
              <a:t>CYCLE D’ORIENTATION</a:t>
            </a:r>
            <a:endParaRPr/>
          </a:p>
        </p:txBody>
      </p:sp>
      <p:sp>
        <p:nvSpPr>
          <p:cNvPr id="287922671" name="Rectangle 2"/>
          <p:cNvSpPr/>
          <p:nvPr userDrawn="1"/>
        </p:nvSpPr>
        <p:spPr bwMode="auto">
          <a:xfrm>
            <a:off x="221446" y="11413"/>
            <a:ext cx="2254983" cy="286821"/>
          </a:xfrm>
          <a:custGeom>
            <a:avLst/>
            <a:gdLst>
              <a:gd name="connsiteX0" fmla="*/ 0 w 3971927"/>
              <a:gd name="connsiteY0" fmla="*/ 0 h 532056"/>
              <a:gd name="connsiteX1" fmla="*/ 3971927 w 3971927"/>
              <a:gd name="connsiteY1" fmla="*/ 0 h 532056"/>
              <a:gd name="connsiteX2" fmla="*/ 3971927 w 3971927"/>
              <a:gd name="connsiteY2" fmla="*/ 532056 h 532056"/>
              <a:gd name="connsiteX3" fmla="*/ 0 w 3971927"/>
              <a:gd name="connsiteY3" fmla="*/ 532056 h 532056"/>
              <a:gd name="connsiteX4" fmla="*/ 0 w 3971927"/>
              <a:gd name="connsiteY4" fmla="*/ 0 h 532056"/>
              <a:gd name="connsiteX0" fmla="*/ 0 w 3971927"/>
              <a:gd name="connsiteY0" fmla="*/ 0 h 532056"/>
              <a:gd name="connsiteX1" fmla="*/ 3971927 w 3971927"/>
              <a:gd name="connsiteY1" fmla="*/ 0 h 532056"/>
              <a:gd name="connsiteX2" fmla="*/ 3671890 w 3971927"/>
              <a:gd name="connsiteY2" fmla="*/ 532056 h 532056"/>
              <a:gd name="connsiteX3" fmla="*/ 0 w 3971927"/>
              <a:gd name="connsiteY3" fmla="*/ 532056 h 532056"/>
              <a:gd name="connsiteX4" fmla="*/ 0 w 3971927"/>
              <a:gd name="connsiteY4" fmla="*/ 0 h 532056"/>
              <a:gd name="connsiteX0" fmla="*/ 0 w 3971927"/>
              <a:gd name="connsiteY0" fmla="*/ 0 h 532059"/>
              <a:gd name="connsiteX1" fmla="*/ 3971927 w 3971927"/>
              <a:gd name="connsiteY1" fmla="*/ 0 h 532059"/>
              <a:gd name="connsiteX2" fmla="*/ 3671890 w 3971927"/>
              <a:gd name="connsiteY2" fmla="*/ 532056 h 532059"/>
              <a:gd name="connsiteX3" fmla="*/ 314323 w 3971927"/>
              <a:gd name="connsiteY3" fmla="*/ 532059 h 532059"/>
              <a:gd name="connsiteX4" fmla="*/ 0 w 3971927"/>
              <a:gd name="connsiteY4" fmla="*/ 0 h 532059"/>
              <a:gd name="connsiteX0" fmla="*/ 0 w 3971927"/>
              <a:gd name="connsiteY0" fmla="*/ 0 h 532063"/>
              <a:gd name="connsiteX1" fmla="*/ 3971927 w 3971927"/>
              <a:gd name="connsiteY1" fmla="*/ 0 h 532063"/>
              <a:gd name="connsiteX2" fmla="*/ 3671890 w 3971927"/>
              <a:gd name="connsiteY2" fmla="*/ 532056 h 532063"/>
              <a:gd name="connsiteX3" fmla="*/ 11512 w 3971927"/>
              <a:gd name="connsiteY3" fmla="*/ 532063 h 532063"/>
              <a:gd name="connsiteX4" fmla="*/ 0 w 3971927"/>
              <a:gd name="connsiteY4" fmla="*/ 0 h 532063"/>
              <a:gd name="connsiteX0" fmla="*/ 260241 w 3960415"/>
              <a:gd name="connsiteY0" fmla="*/ 4 h 532063"/>
              <a:gd name="connsiteX1" fmla="*/ 3960415 w 3960415"/>
              <a:gd name="connsiteY1" fmla="*/ 0 h 532063"/>
              <a:gd name="connsiteX2" fmla="*/ 3660378 w 3960415"/>
              <a:gd name="connsiteY2" fmla="*/ 532056 h 532063"/>
              <a:gd name="connsiteX3" fmla="*/ 0 w 3960415"/>
              <a:gd name="connsiteY3" fmla="*/ 532063 h 532063"/>
              <a:gd name="connsiteX4" fmla="*/ 260241 w 3960415"/>
              <a:gd name="connsiteY4" fmla="*/ 4 h 532063"/>
              <a:gd name="connsiteX0" fmla="*/ 260241 w 3660378"/>
              <a:gd name="connsiteY0" fmla="*/ 4 h 532063"/>
              <a:gd name="connsiteX1" fmla="*/ 3587725 w 3660378"/>
              <a:gd name="connsiteY1" fmla="*/ 0 h 532063"/>
              <a:gd name="connsiteX2" fmla="*/ 3660378 w 3660378"/>
              <a:gd name="connsiteY2" fmla="*/ 532056 h 532063"/>
              <a:gd name="connsiteX3" fmla="*/ 0 w 3660378"/>
              <a:gd name="connsiteY3" fmla="*/ 532063 h 532063"/>
              <a:gd name="connsiteX4" fmla="*/ 260241 w 3660378"/>
              <a:gd name="connsiteY4" fmla="*/ 4 h 532063"/>
              <a:gd name="connsiteX0" fmla="*/ 260241 w 3893311"/>
              <a:gd name="connsiteY0" fmla="*/ 4 h 532063"/>
              <a:gd name="connsiteX1" fmla="*/ 3587725 w 3893311"/>
              <a:gd name="connsiteY1" fmla="*/ 0 h 532063"/>
              <a:gd name="connsiteX2" fmla="*/ 3893311 w 3893311"/>
              <a:gd name="connsiteY2" fmla="*/ 514835 h 532063"/>
              <a:gd name="connsiteX3" fmla="*/ 0 w 3893311"/>
              <a:gd name="connsiteY3" fmla="*/ 532063 h 532063"/>
              <a:gd name="connsiteX4" fmla="*/ 260241 w 3893311"/>
              <a:gd name="connsiteY4" fmla="*/ 4 h 532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3311" h="532063" extrusionOk="0">
                <a:moveTo>
                  <a:pt x="260241" y="4"/>
                </a:moveTo>
                <a:lnTo>
                  <a:pt x="3587725" y="0"/>
                </a:lnTo>
                <a:lnTo>
                  <a:pt x="3893311" y="514835"/>
                </a:lnTo>
                <a:lnTo>
                  <a:pt x="0" y="532063"/>
                </a:lnTo>
                <a:lnTo>
                  <a:pt x="260241" y="4"/>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defRPr/>
            </a:pPr>
            <a:r>
              <a:rPr lang="fr-FR" sz="900">
                <a:solidFill>
                  <a:schemeClr val="bg1"/>
                </a:solidFill>
                <a:latin typeface="Montserrat"/>
              </a:rPr>
              <a:t>PRÉ - QUALIFICATION</a:t>
            </a:r>
            <a:endParaRPr/>
          </a:p>
        </p:txBody>
      </p:sp>
      <p:sp>
        <p:nvSpPr>
          <p:cNvPr id="135195236" name="Rectangle : coins arrondis 6"/>
          <p:cNvSpPr/>
          <p:nvPr userDrawn="1"/>
        </p:nvSpPr>
        <p:spPr bwMode="auto">
          <a:xfrm>
            <a:off x="124674" y="1113761"/>
            <a:ext cx="4136165" cy="1152920"/>
          </a:xfrm>
          <a:prstGeom prst="roundRect">
            <a:avLst>
              <a:gd name="adj" fmla="val 5679"/>
            </a:avLst>
          </a:prstGeom>
          <a:noFill/>
          <a:ln w="25400" cap="flat" cmpd="sng" algn="ctr">
            <a:solidFill>
              <a:srgbClr val="F193BD"/>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854831335" name="ZoneTexte 7"/>
          <p:cNvSpPr txBox="1"/>
          <p:nvPr userDrawn="1"/>
        </p:nvSpPr>
        <p:spPr bwMode="auto">
          <a:xfrm>
            <a:off x="1073833" y="1178363"/>
            <a:ext cx="1969815" cy="274679"/>
          </a:xfrm>
          <a:prstGeom prst="rect">
            <a:avLst/>
          </a:prstGeom>
          <a:noFill/>
        </p:spPr>
        <p:txBody>
          <a:bodyPr wrap="square" rtlCol="0" anchor="ctr">
            <a:spAutoFit/>
          </a:bodyPr>
          <a:lstStyle/>
          <a:p>
            <a:pPr algn="ctr">
              <a:defRPr/>
            </a:pPr>
            <a:r>
              <a:rPr lang="fr-FR" sz="1200" b="1">
                <a:solidFill>
                  <a:srgbClr val="F193BD"/>
                </a:solidFill>
                <a:latin typeface="Montserrat"/>
              </a:rPr>
              <a:t>TITRE DE L’OFFRE</a:t>
            </a:r>
            <a:endParaRPr>
              <a:solidFill>
                <a:srgbClr val="F193BD"/>
              </a:solidFill>
            </a:endParaRPr>
          </a:p>
        </p:txBody>
      </p:sp>
      <p:sp>
        <p:nvSpPr>
          <p:cNvPr id="38593516" name="Rectangle : coins arrondis 11"/>
          <p:cNvSpPr/>
          <p:nvPr userDrawn="1"/>
        </p:nvSpPr>
        <p:spPr bwMode="auto">
          <a:xfrm>
            <a:off x="4396080" y="1116740"/>
            <a:ext cx="3655095" cy="2222736"/>
          </a:xfrm>
          <a:prstGeom prst="roundRect">
            <a:avLst>
              <a:gd name="adj" fmla="val 5679"/>
            </a:avLst>
          </a:prstGeom>
          <a:noFill/>
          <a:ln w="25400" cap="flat" cmpd="sng" algn="ctr">
            <a:solidFill>
              <a:srgbClr val="F193BD"/>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334518458" name="ZoneTexte 12"/>
          <p:cNvSpPr txBox="1"/>
          <p:nvPr userDrawn="1"/>
        </p:nvSpPr>
        <p:spPr bwMode="auto">
          <a:xfrm>
            <a:off x="5201190" y="1196277"/>
            <a:ext cx="2066115" cy="274679"/>
          </a:xfrm>
          <a:prstGeom prst="rect">
            <a:avLst/>
          </a:prstGeom>
          <a:noFill/>
        </p:spPr>
        <p:txBody>
          <a:bodyPr wrap="square" rtlCol="0" anchor="ctr">
            <a:spAutoFit/>
          </a:bodyPr>
          <a:lstStyle/>
          <a:p>
            <a:pPr algn="ctr">
              <a:defRPr/>
            </a:pPr>
            <a:r>
              <a:rPr lang="fr-FR" sz="1200" b="1">
                <a:solidFill>
                  <a:srgbClr val="F193BD"/>
                </a:solidFill>
                <a:latin typeface="Montserrat"/>
              </a:rPr>
              <a:t>INSTITUTION</a:t>
            </a:r>
            <a:endParaRPr>
              <a:solidFill>
                <a:srgbClr val="F193BD"/>
              </a:solidFill>
            </a:endParaRPr>
          </a:p>
        </p:txBody>
      </p:sp>
      <p:sp>
        <p:nvSpPr>
          <p:cNvPr id="1464620452" name="Rectangle : coins arrondis 13"/>
          <p:cNvSpPr/>
          <p:nvPr userDrawn="1"/>
        </p:nvSpPr>
        <p:spPr bwMode="auto">
          <a:xfrm>
            <a:off x="141926" y="2368581"/>
            <a:ext cx="4118914" cy="3511029"/>
          </a:xfrm>
          <a:prstGeom prst="roundRect">
            <a:avLst>
              <a:gd name="adj" fmla="val 5679"/>
            </a:avLst>
          </a:prstGeom>
          <a:noFill/>
          <a:ln w="25400" cap="flat" cmpd="sng" algn="ctr">
            <a:solidFill>
              <a:srgbClr val="F193BD"/>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418222459" name="ZoneTexte 14"/>
          <p:cNvSpPr txBox="1"/>
          <p:nvPr userDrawn="1"/>
        </p:nvSpPr>
        <p:spPr bwMode="auto">
          <a:xfrm>
            <a:off x="873079" y="2454661"/>
            <a:ext cx="2371322" cy="274679"/>
          </a:xfrm>
          <a:prstGeom prst="rect">
            <a:avLst/>
          </a:prstGeom>
          <a:noFill/>
        </p:spPr>
        <p:txBody>
          <a:bodyPr wrap="square" rtlCol="0" anchor="ctr">
            <a:spAutoFit/>
          </a:bodyPr>
          <a:lstStyle/>
          <a:p>
            <a:pPr algn="ctr">
              <a:defRPr/>
            </a:pPr>
            <a:r>
              <a:rPr lang="fr-FR" sz="1200" b="1">
                <a:solidFill>
                  <a:srgbClr val="F193BD"/>
                </a:solidFill>
                <a:latin typeface="Montserrat"/>
              </a:rPr>
              <a:t>DESCRIPTIF DE L’OFFRE</a:t>
            </a:r>
            <a:endParaRPr>
              <a:solidFill>
                <a:srgbClr val="F193BD"/>
              </a:solidFill>
            </a:endParaRPr>
          </a:p>
        </p:txBody>
      </p:sp>
      <p:sp>
        <p:nvSpPr>
          <p:cNvPr id="2041193442" name="Rectangle : coins arrondis 15"/>
          <p:cNvSpPr/>
          <p:nvPr userDrawn="1"/>
        </p:nvSpPr>
        <p:spPr bwMode="auto">
          <a:xfrm>
            <a:off x="4391963" y="3462009"/>
            <a:ext cx="3655095" cy="2417601"/>
          </a:xfrm>
          <a:prstGeom prst="roundRect">
            <a:avLst>
              <a:gd name="adj" fmla="val 5679"/>
            </a:avLst>
          </a:prstGeom>
          <a:noFill/>
          <a:ln w="25400" cap="flat" cmpd="sng" algn="ctr">
            <a:solidFill>
              <a:srgbClr val="F193BD"/>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73203450" name="ZoneTexte 16"/>
          <p:cNvSpPr txBox="1"/>
          <p:nvPr userDrawn="1"/>
        </p:nvSpPr>
        <p:spPr bwMode="auto">
          <a:xfrm>
            <a:off x="5136310" y="3540623"/>
            <a:ext cx="2111537" cy="274679"/>
          </a:xfrm>
          <a:prstGeom prst="rect">
            <a:avLst/>
          </a:prstGeom>
          <a:noFill/>
        </p:spPr>
        <p:txBody>
          <a:bodyPr wrap="square" rtlCol="0" anchor="ctr">
            <a:spAutoFit/>
          </a:bodyPr>
          <a:lstStyle/>
          <a:p>
            <a:pPr algn="ctr">
              <a:defRPr/>
            </a:pPr>
            <a:r>
              <a:rPr lang="fr-FR" sz="1200" b="1">
                <a:solidFill>
                  <a:srgbClr val="F193BD"/>
                </a:solidFill>
                <a:latin typeface="Montserrat"/>
              </a:rPr>
              <a:t>COMPÉTENCES VISÉES</a:t>
            </a:r>
            <a:endParaRPr>
              <a:solidFill>
                <a:srgbClr val="F193BD"/>
              </a:solidFill>
            </a:endParaRPr>
          </a:p>
        </p:txBody>
      </p:sp>
      <p:sp>
        <p:nvSpPr>
          <p:cNvPr id="1399132412" name="Rectangle : coins arrondis 17"/>
          <p:cNvSpPr/>
          <p:nvPr userDrawn="1"/>
        </p:nvSpPr>
        <p:spPr bwMode="auto">
          <a:xfrm>
            <a:off x="8182298" y="1113760"/>
            <a:ext cx="3867777" cy="3588057"/>
          </a:xfrm>
          <a:prstGeom prst="roundRect">
            <a:avLst>
              <a:gd name="adj" fmla="val 5679"/>
            </a:avLst>
          </a:prstGeom>
          <a:noFill/>
          <a:ln w="25400" cap="flat" cmpd="sng" algn="ctr">
            <a:solidFill>
              <a:srgbClr val="F193BD"/>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494550976" name="ZoneTexte 18"/>
          <p:cNvSpPr txBox="1"/>
          <p:nvPr userDrawn="1"/>
        </p:nvSpPr>
        <p:spPr bwMode="auto">
          <a:xfrm>
            <a:off x="8987409" y="1193298"/>
            <a:ext cx="2066115" cy="274679"/>
          </a:xfrm>
          <a:prstGeom prst="rect">
            <a:avLst/>
          </a:prstGeom>
          <a:noFill/>
        </p:spPr>
        <p:txBody>
          <a:bodyPr wrap="square" rtlCol="0" anchor="ctr">
            <a:spAutoFit/>
          </a:bodyPr>
          <a:lstStyle/>
          <a:p>
            <a:pPr algn="ctr">
              <a:defRPr/>
            </a:pPr>
            <a:r>
              <a:rPr lang="fr-FR" sz="1200" b="1">
                <a:solidFill>
                  <a:srgbClr val="F193BD"/>
                </a:solidFill>
                <a:latin typeface="Montserrat"/>
              </a:rPr>
              <a:t>CONDITIONS D’ENTRÉE</a:t>
            </a:r>
            <a:endParaRPr>
              <a:solidFill>
                <a:srgbClr val="F193BD"/>
              </a:solidFill>
            </a:endParaRPr>
          </a:p>
        </p:txBody>
      </p:sp>
      <p:sp>
        <p:nvSpPr>
          <p:cNvPr id="198846146" name="Rectangle : coins arrondis 19"/>
          <p:cNvSpPr/>
          <p:nvPr userDrawn="1"/>
        </p:nvSpPr>
        <p:spPr bwMode="auto">
          <a:xfrm>
            <a:off x="141923" y="6002669"/>
            <a:ext cx="11910668" cy="659025"/>
          </a:xfrm>
          <a:prstGeom prst="roundRect">
            <a:avLst>
              <a:gd name="adj" fmla="val 16667"/>
            </a:avLst>
          </a:prstGeom>
          <a:solidFill>
            <a:srgbClr val="FD7EA3">
              <a:alpha val="30000"/>
            </a:srgbClr>
          </a:solidFill>
          <a:ln w="19049">
            <a:solidFill>
              <a:srgbClr val="F193BD">
                <a:alpha val="40000"/>
              </a:srgbClr>
            </a:solidFill>
            <a:prstDash val="solid"/>
          </a:ln>
        </p:spPr>
        <p:txBody>
          <a:bodyPr wrap="square" rtlCol="0" anchor="ctr">
            <a:spAutoFit/>
          </a:bodyPr>
          <a:lstStyle/>
          <a:p>
            <a:pPr>
              <a:defRPr/>
            </a:pPr>
            <a:r>
              <a:rPr lang="fr-FR" sz="1050" b="1" i="1">
                <a:solidFill>
                  <a:schemeClr val="tx1"/>
                </a:solidFill>
                <a:latin typeface="Montserrat"/>
              </a:rPr>
              <a:t>CONTACT</a:t>
            </a:r>
            <a:br>
              <a:rPr lang="fr-FR" sz="1050" i="1">
                <a:solidFill>
                  <a:srgbClr val="074075"/>
                </a:solidFill>
                <a:latin typeface="Montserrat"/>
              </a:rPr>
            </a:br>
            <a:endParaRPr sz="1200"/>
          </a:p>
          <a:p>
            <a:pPr>
              <a:defRPr/>
            </a:pPr>
            <a:r>
              <a:rPr lang="fr-FR" sz="1050" i="1">
                <a:solidFill>
                  <a:srgbClr val="074075"/>
                </a:solidFill>
                <a:latin typeface="Montserrat"/>
              </a:rPr>
              <a:t>PERSONNE DE CONTACT POUR L’ADMINISTRATION : </a:t>
            </a:r>
            <a:endParaRPr/>
          </a:p>
        </p:txBody>
      </p:sp>
      <p:sp>
        <p:nvSpPr>
          <p:cNvPr id="581846482" name="ZoneTexte 20"/>
          <p:cNvSpPr txBox="1"/>
          <p:nvPr userDrawn="1"/>
        </p:nvSpPr>
        <p:spPr bwMode="auto">
          <a:xfrm>
            <a:off x="8923532" y="4830355"/>
            <a:ext cx="2517870" cy="274679"/>
          </a:xfrm>
          <a:prstGeom prst="rect">
            <a:avLst/>
          </a:prstGeom>
          <a:noFill/>
        </p:spPr>
        <p:txBody>
          <a:bodyPr wrap="square" rtlCol="0" anchor="ctr">
            <a:spAutoFit/>
          </a:bodyPr>
          <a:lstStyle/>
          <a:p>
            <a:pPr algn="ctr">
              <a:defRPr/>
            </a:pPr>
            <a:r>
              <a:rPr lang="fr-FR" sz="1200" b="1">
                <a:solidFill>
                  <a:srgbClr val="F193BD"/>
                </a:solidFill>
                <a:latin typeface="Montserrat"/>
              </a:rPr>
              <a:t>SITE INTERNET</a:t>
            </a:r>
            <a:endParaRPr>
              <a:solidFill>
                <a:srgbClr val="F193BD"/>
              </a:solidFill>
            </a:endParaRPr>
          </a:p>
        </p:txBody>
      </p:sp>
      <p:sp>
        <p:nvSpPr>
          <p:cNvPr id="1439869797" name="Rectangle : coins arrondis 21"/>
          <p:cNvSpPr/>
          <p:nvPr userDrawn="1"/>
        </p:nvSpPr>
        <p:spPr bwMode="auto">
          <a:xfrm>
            <a:off x="8182297" y="4803964"/>
            <a:ext cx="3867777" cy="1075647"/>
          </a:xfrm>
          <a:prstGeom prst="roundRect">
            <a:avLst>
              <a:gd name="adj" fmla="val 5679"/>
            </a:avLst>
          </a:prstGeom>
          <a:noFill/>
          <a:ln w="25400" cap="flat" cmpd="sng" algn="ctr">
            <a:solidFill>
              <a:srgbClr val="F193BD"/>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482863463" name="ZoneTexte 23"/>
          <p:cNvSpPr txBox="1"/>
          <p:nvPr userDrawn="1"/>
        </p:nvSpPr>
        <p:spPr bwMode="auto">
          <a:xfrm flipH="1">
            <a:off x="256270" y="2864928"/>
            <a:ext cx="3655095" cy="169277"/>
          </a:xfrm>
          <a:prstGeom prst="rect">
            <a:avLst/>
          </a:prstGeom>
          <a:noFill/>
        </p:spPr>
        <p:txBody>
          <a:bodyPr wrap="square" lIns="0" tIns="0" rIns="0" bIns="0" rtlCol="0" anchor="ctr">
            <a:spAutoFit/>
          </a:bodyPr>
          <a:lstStyle/>
          <a:p>
            <a:pPr algn="ctr">
              <a:defRPr/>
            </a:pPr>
            <a:endParaRPr lang="fr-FR" sz="1100">
              <a:latin typeface="Montserrat"/>
            </a:endParaRPr>
          </a:p>
        </p:txBody>
      </p:sp>
      <p:sp>
        <p:nvSpPr>
          <p:cNvPr id="1016496259" name="ZoneTexte 24"/>
          <p:cNvSpPr txBox="1"/>
          <p:nvPr userDrawn="1"/>
        </p:nvSpPr>
        <p:spPr bwMode="auto">
          <a:xfrm flipH="1">
            <a:off x="244023" y="5116761"/>
            <a:ext cx="3655095" cy="169277"/>
          </a:xfrm>
          <a:prstGeom prst="rect">
            <a:avLst/>
          </a:prstGeom>
          <a:noFill/>
        </p:spPr>
        <p:txBody>
          <a:bodyPr wrap="square" lIns="0" tIns="0" rIns="0" bIns="0" rtlCol="0" anchor="ctr">
            <a:spAutoFit/>
          </a:bodyPr>
          <a:lstStyle/>
          <a:p>
            <a:pPr algn="ctr">
              <a:defRPr/>
            </a:pPr>
            <a:endParaRPr lang="fr-FR" sz="1100">
              <a:latin typeface="Montserrat"/>
            </a:endParaRPr>
          </a:p>
        </p:txBody>
      </p:sp>
      <p:sp>
        <p:nvSpPr>
          <p:cNvPr id="1433251841" name="ZoneTexte 25"/>
          <p:cNvSpPr txBox="1"/>
          <p:nvPr userDrawn="1"/>
        </p:nvSpPr>
        <p:spPr bwMode="auto">
          <a:xfrm flipH="1">
            <a:off x="4229456" y="1431757"/>
            <a:ext cx="3655095" cy="169277"/>
          </a:xfrm>
          <a:prstGeom prst="rect">
            <a:avLst/>
          </a:prstGeom>
          <a:noFill/>
        </p:spPr>
        <p:txBody>
          <a:bodyPr wrap="square" lIns="0" tIns="0" rIns="0" bIns="0" rtlCol="0" anchor="ctr">
            <a:spAutoFit/>
          </a:bodyPr>
          <a:lstStyle/>
          <a:p>
            <a:pPr algn="ctr">
              <a:defRPr/>
            </a:pPr>
            <a:endParaRPr lang="fr-FR" sz="1100">
              <a:latin typeface="Montserrat"/>
            </a:endParaRPr>
          </a:p>
        </p:txBody>
      </p:sp>
      <p:sp>
        <p:nvSpPr>
          <p:cNvPr id="831943062" name="Espace réservé du texte 27"/>
          <p:cNvSpPr>
            <a:spLocks noGrp="1"/>
          </p:cNvSpPr>
          <p:nvPr>
            <p:ph type="body" sz="quarter" idx="10"/>
          </p:nvPr>
        </p:nvSpPr>
        <p:spPr bwMode="auto">
          <a:xfrm>
            <a:off x="221445" y="1425910"/>
            <a:ext cx="3977831"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466999394" name="Espace réservé du texte 29"/>
          <p:cNvSpPr>
            <a:spLocks noGrp="1"/>
          </p:cNvSpPr>
          <p:nvPr>
            <p:ph type="body" sz="quarter" idx="11" hasCustomPrompt="1"/>
          </p:nvPr>
        </p:nvSpPr>
        <p:spPr bwMode="auto">
          <a:xfrm>
            <a:off x="2973458" y="81413"/>
            <a:ext cx="1969456" cy="479315"/>
          </a:xfrm>
        </p:spPr>
        <p:txBody>
          <a:bodyPr/>
          <a:lstStyle>
            <a:lvl1pPr marL="0" indent="0" algn="l" defTabSz="914400" rtl="0">
              <a:buNone/>
              <a:defRPr lang="fr-FR" sz="2800" b="1">
                <a:solidFill>
                  <a:schemeClr val="tx1"/>
                </a:solidFill>
                <a:latin typeface="Montserrat"/>
                <a:ea typeface="+mn-ea"/>
                <a:cs typeface="+mn-cs"/>
              </a:defRPr>
            </a:lvl1pPr>
            <a:lvl2pPr marL="0" algn="l" defTabSz="914400" rtl="0">
              <a:defRPr lang="fr-FR" sz="2800" b="1">
                <a:solidFill>
                  <a:schemeClr val="tx1"/>
                </a:solidFill>
                <a:latin typeface="Montserrat"/>
                <a:ea typeface="+mn-ea"/>
                <a:cs typeface="+mn-cs"/>
              </a:defRPr>
            </a:lvl2pPr>
          </a:lstStyle>
          <a:p>
            <a:pPr lvl="0">
              <a:defRPr/>
            </a:pPr>
            <a:r>
              <a:rPr lang="fr-FR"/>
              <a:t>TITRE</a:t>
            </a:r>
            <a:endParaRPr/>
          </a:p>
        </p:txBody>
      </p:sp>
      <p:sp>
        <p:nvSpPr>
          <p:cNvPr id="1966037239" name="Espace réservé du texte 27"/>
          <p:cNvSpPr>
            <a:spLocks noGrp="1"/>
          </p:cNvSpPr>
          <p:nvPr>
            <p:ph type="body" sz="quarter" idx="13"/>
          </p:nvPr>
        </p:nvSpPr>
        <p:spPr bwMode="auto">
          <a:xfrm>
            <a:off x="8275631" y="1478348"/>
            <a:ext cx="3677672"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2042345129" name="Espace réservé du texte 27"/>
          <p:cNvSpPr>
            <a:spLocks noGrp="1"/>
          </p:cNvSpPr>
          <p:nvPr>
            <p:ph type="body" sz="quarter" idx="14"/>
          </p:nvPr>
        </p:nvSpPr>
        <p:spPr bwMode="auto">
          <a:xfrm>
            <a:off x="4486750" y="1445465"/>
            <a:ext cx="3520516"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1818106183" name="Espace réservé du texte 27"/>
          <p:cNvSpPr>
            <a:spLocks noGrp="1"/>
          </p:cNvSpPr>
          <p:nvPr>
            <p:ph type="body" sz="quarter" idx="15"/>
          </p:nvPr>
        </p:nvSpPr>
        <p:spPr bwMode="auto">
          <a:xfrm>
            <a:off x="219726" y="2688065"/>
            <a:ext cx="3932868"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536783179" name="Espace réservé du texte 27"/>
          <p:cNvSpPr>
            <a:spLocks noGrp="1"/>
          </p:cNvSpPr>
          <p:nvPr>
            <p:ph type="body" sz="quarter" idx="16"/>
          </p:nvPr>
        </p:nvSpPr>
        <p:spPr bwMode="auto">
          <a:xfrm>
            <a:off x="4469763" y="3783026"/>
            <a:ext cx="3489999" cy="1958233"/>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1308900401" name="Espace réservé du texte 27"/>
          <p:cNvSpPr>
            <a:spLocks noGrp="1"/>
          </p:cNvSpPr>
          <p:nvPr>
            <p:ph type="body" sz="quarter" idx="17"/>
          </p:nvPr>
        </p:nvSpPr>
        <p:spPr bwMode="auto">
          <a:xfrm>
            <a:off x="8256327" y="5102175"/>
            <a:ext cx="3793747" cy="56283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1446921191" name="Espace réservé du texte 8"/>
          <p:cNvSpPr>
            <a:spLocks noGrp="1"/>
          </p:cNvSpPr>
          <p:nvPr>
            <p:ph type="body" sz="quarter" idx="19"/>
          </p:nvPr>
        </p:nvSpPr>
        <p:spPr bwMode="auto">
          <a:xfrm>
            <a:off x="3879390" y="6351503"/>
            <a:ext cx="8379869" cy="337196"/>
          </a:xfrm>
        </p:spPr>
        <p:txBody>
          <a:bodyPr/>
          <a:lstStyle>
            <a:lvl1pPr marL="0" indent="0">
              <a:buNone/>
              <a:defRPr sz="1200">
                <a:latin typeface="Montserrat"/>
              </a:defRPr>
            </a:lvl1pPr>
            <a:lvl2pPr>
              <a:defRPr sz="1200">
                <a:latin typeface="Montserrat"/>
              </a:defRPr>
            </a:lvl2pPr>
            <a:lvl3pPr>
              <a:defRPr sz="1200">
                <a:latin typeface="Montserrat"/>
              </a:defRPr>
            </a:lvl3pPr>
            <a:lvl4pPr>
              <a:defRPr sz="1200">
                <a:latin typeface="Montserrat"/>
              </a:defRPr>
            </a:lvl4pPr>
            <a:lvl5pPr>
              <a:defRPr sz="1200">
                <a:latin typeface="Montserrat"/>
              </a:defRPr>
            </a:lvl5pPr>
          </a:lstStyle>
          <a:p>
            <a:pPr lvl="0">
              <a:defRPr/>
            </a:pPr>
            <a:r>
              <a:rPr lang="fr-FR"/>
              <a:t>Cliquez pour modifier les styles du texte du masque</a:t>
            </a:r>
            <a:endParaRPr/>
          </a:p>
        </p:txBody>
      </p:sp>
      <p:sp>
        <p:nvSpPr>
          <p:cNvPr id="1699036794" name="Bouton d'action : Personnalisé 34"/>
          <p:cNvSpPr/>
          <p:nvPr/>
        </p:nvSpPr>
        <p:spPr bwMode="auto">
          <a:xfrm>
            <a:off x="10907595" y="81412"/>
            <a:ext cx="1067610"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5"/>
              </a:lnSpc>
              <a:defRPr/>
            </a:pPr>
            <a:r>
              <a:rPr lang="fr-FR" sz="1050">
                <a:latin typeface="Montserrat"/>
              </a:rPr>
              <a:t>Retour vue Leporello</a:t>
            </a:r>
            <a:endParaRPr/>
          </a:p>
          <a:p>
            <a:pPr algn="ctr">
              <a:lnSpc>
                <a:spcPts val="1755"/>
              </a:lnSpc>
              <a:defRPr/>
            </a:pPr>
            <a:r>
              <a:rPr lang="fr-FR" sz="1600">
                <a:latin typeface="Montserrat"/>
              </a:rPr>
              <a:t>▶︎</a:t>
            </a:r>
            <a:endParaRPr lang="fr-FR" sz="1050">
              <a:latin typeface="Montserra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Diapositive de titre">
    <p:spTree>
      <p:nvGrpSpPr>
        <p:cNvPr id="1" name=""/>
        <p:cNvGrpSpPr/>
        <p:nvPr/>
      </p:nvGrpSpPr>
      <p:grpSpPr bwMode="auto">
        <a:xfrm>
          <a:off x="0" y="0"/>
          <a:ext cx="0" cy="0"/>
          <a:chOff x="0" y="0"/>
          <a:chExt cx="0" cy="0"/>
        </a:xfrm>
      </p:grpSpPr>
      <p:sp>
        <p:nvSpPr>
          <p:cNvPr id="141518630" name="Rectangle 1"/>
          <p:cNvSpPr/>
          <p:nvPr userDrawn="1"/>
        </p:nvSpPr>
        <p:spPr bwMode="auto">
          <a:xfrm>
            <a:off x="0" y="0"/>
            <a:ext cx="12191999" cy="667265"/>
          </a:xfrm>
          <a:prstGeom prst="rect">
            <a:avLst/>
          </a:prstGeom>
          <a:solidFill>
            <a:srgbClr val="B29E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900"/>
          </a:p>
        </p:txBody>
      </p:sp>
      <p:sp>
        <p:nvSpPr>
          <p:cNvPr id="259901239" name="Rectangle 2"/>
          <p:cNvSpPr/>
          <p:nvPr userDrawn="1"/>
        </p:nvSpPr>
        <p:spPr bwMode="auto">
          <a:xfrm>
            <a:off x="221446" y="359146"/>
            <a:ext cx="2254983" cy="286821"/>
          </a:xfrm>
          <a:custGeom>
            <a:avLst/>
            <a:gdLst>
              <a:gd name="connsiteX0" fmla="*/ 0 w 3971927"/>
              <a:gd name="connsiteY0" fmla="*/ 0 h 532056"/>
              <a:gd name="connsiteX1" fmla="*/ 3971927 w 3971927"/>
              <a:gd name="connsiteY1" fmla="*/ 0 h 532056"/>
              <a:gd name="connsiteX2" fmla="*/ 3971927 w 3971927"/>
              <a:gd name="connsiteY2" fmla="*/ 532056 h 532056"/>
              <a:gd name="connsiteX3" fmla="*/ 0 w 3971927"/>
              <a:gd name="connsiteY3" fmla="*/ 532056 h 532056"/>
              <a:gd name="connsiteX4" fmla="*/ 0 w 3971927"/>
              <a:gd name="connsiteY4" fmla="*/ 0 h 532056"/>
              <a:gd name="connsiteX0" fmla="*/ 0 w 3971927"/>
              <a:gd name="connsiteY0" fmla="*/ 0 h 532056"/>
              <a:gd name="connsiteX1" fmla="*/ 3971927 w 3971927"/>
              <a:gd name="connsiteY1" fmla="*/ 0 h 532056"/>
              <a:gd name="connsiteX2" fmla="*/ 3671890 w 3971927"/>
              <a:gd name="connsiteY2" fmla="*/ 532056 h 532056"/>
              <a:gd name="connsiteX3" fmla="*/ 0 w 3971927"/>
              <a:gd name="connsiteY3" fmla="*/ 532056 h 532056"/>
              <a:gd name="connsiteX4" fmla="*/ 0 w 3971927"/>
              <a:gd name="connsiteY4" fmla="*/ 0 h 532056"/>
              <a:gd name="connsiteX0" fmla="*/ 0 w 3971927"/>
              <a:gd name="connsiteY0" fmla="*/ 0 h 532059"/>
              <a:gd name="connsiteX1" fmla="*/ 3971927 w 3971927"/>
              <a:gd name="connsiteY1" fmla="*/ 0 h 532059"/>
              <a:gd name="connsiteX2" fmla="*/ 3671890 w 3971927"/>
              <a:gd name="connsiteY2" fmla="*/ 532056 h 532059"/>
              <a:gd name="connsiteX3" fmla="*/ 314323 w 3971927"/>
              <a:gd name="connsiteY3" fmla="*/ 532059 h 532059"/>
              <a:gd name="connsiteX4" fmla="*/ 0 w 3971927"/>
              <a:gd name="connsiteY4" fmla="*/ 0 h 532059"/>
              <a:gd name="connsiteX0" fmla="*/ 0 w 3971927"/>
              <a:gd name="connsiteY0" fmla="*/ 0 h 532063"/>
              <a:gd name="connsiteX1" fmla="*/ 3971927 w 3971927"/>
              <a:gd name="connsiteY1" fmla="*/ 0 h 532063"/>
              <a:gd name="connsiteX2" fmla="*/ 3671890 w 3971927"/>
              <a:gd name="connsiteY2" fmla="*/ 532056 h 532063"/>
              <a:gd name="connsiteX3" fmla="*/ 11512 w 3971927"/>
              <a:gd name="connsiteY3" fmla="*/ 532063 h 532063"/>
              <a:gd name="connsiteX4" fmla="*/ 0 w 3971927"/>
              <a:gd name="connsiteY4" fmla="*/ 0 h 532063"/>
              <a:gd name="connsiteX0" fmla="*/ 260241 w 3960415"/>
              <a:gd name="connsiteY0" fmla="*/ 4 h 532063"/>
              <a:gd name="connsiteX1" fmla="*/ 3960415 w 3960415"/>
              <a:gd name="connsiteY1" fmla="*/ 0 h 532063"/>
              <a:gd name="connsiteX2" fmla="*/ 3660378 w 3960415"/>
              <a:gd name="connsiteY2" fmla="*/ 532056 h 532063"/>
              <a:gd name="connsiteX3" fmla="*/ 0 w 3960415"/>
              <a:gd name="connsiteY3" fmla="*/ 532063 h 532063"/>
              <a:gd name="connsiteX4" fmla="*/ 260241 w 3960415"/>
              <a:gd name="connsiteY4" fmla="*/ 4 h 532063"/>
              <a:gd name="connsiteX0" fmla="*/ 260241 w 3660378"/>
              <a:gd name="connsiteY0" fmla="*/ 4 h 532063"/>
              <a:gd name="connsiteX1" fmla="*/ 3587725 w 3660378"/>
              <a:gd name="connsiteY1" fmla="*/ 0 h 532063"/>
              <a:gd name="connsiteX2" fmla="*/ 3660378 w 3660378"/>
              <a:gd name="connsiteY2" fmla="*/ 532056 h 532063"/>
              <a:gd name="connsiteX3" fmla="*/ 0 w 3660378"/>
              <a:gd name="connsiteY3" fmla="*/ 532063 h 532063"/>
              <a:gd name="connsiteX4" fmla="*/ 260241 w 3660378"/>
              <a:gd name="connsiteY4" fmla="*/ 4 h 532063"/>
              <a:gd name="connsiteX0" fmla="*/ 260241 w 3893311"/>
              <a:gd name="connsiteY0" fmla="*/ 4 h 532063"/>
              <a:gd name="connsiteX1" fmla="*/ 3587725 w 3893311"/>
              <a:gd name="connsiteY1" fmla="*/ 0 h 532063"/>
              <a:gd name="connsiteX2" fmla="*/ 3893311 w 3893311"/>
              <a:gd name="connsiteY2" fmla="*/ 514835 h 532063"/>
              <a:gd name="connsiteX3" fmla="*/ 0 w 3893311"/>
              <a:gd name="connsiteY3" fmla="*/ 532063 h 532063"/>
              <a:gd name="connsiteX4" fmla="*/ 260241 w 3893311"/>
              <a:gd name="connsiteY4" fmla="*/ 4 h 532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3311" h="532063" extrusionOk="0">
                <a:moveTo>
                  <a:pt x="260241" y="4"/>
                </a:moveTo>
                <a:lnTo>
                  <a:pt x="3587725" y="0"/>
                </a:lnTo>
                <a:lnTo>
                  <a:pt x="3893311" y="514835"/>
                </a:lnTo>
                <a:lnTo>
                  <a:pt x="0" y="532063"/>
                </a:lnTo>
                <a:lnTo>
                  <a:pt x="260241" y="4"/>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defRPr/>
            </a:pPr>
            <a:r>
              <a:rPr lang="fr-FR" sz="900">
                <a:solidFill>
                  <a:schemeClr val="bg1"/>
                </a:solidFill>
                <a:latin typeface="Montserrat"/>
              </a:rPr>
              <a:t>SECONDAIRE II</a:t>
            </a:r>
            <a:endParaRPr/>
          </a:p>
        </p:txBody>
      </p:sp>
      <p:sp>
        <p:nvSpPr>
          <p:cNvPr id="1159464960" name="Rectangle : coins arrondis 6"/>
          <p:cNvSpPr/>
          <p:nvPr userDrawn="1"/>
        </p:nvSpPr>
        <p:spPr bwMode="auto">
          <a:xfrm>
            <a:off x="124674" y="1113761"/>
            <a:ext cx="4132490" cy="1152920"/>
          </a:xfrm>
          <a:prstGeom prst="roundRect">
            <a:avLst>
              <a:gd name="adj" fmla="val 5679"/>
            </a:avLst>
          </a:prstGeom>
          <a:noFill/>
          <a:ln w="25400" cap="flat" cmpd="sng" algn="ctr">
            <a:solidFill>
              <a:srgbClr val="B29ECC"/>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102544430" name="ZoneTexte 7"/>
          <p:cNvSpPr txBox="1"/>
          <p:nvPr userDrawn="1"/>
        </p:nvSpPr>
        <p:spPr bwMode="auto">
          <a:xfrm>
            <a:off x="1073833" y="1178363"/>
            <a:ext cx="1969815" cy="274679"/>
          </a:xfrm>
          <a:prstGeom prst="rect">
            <a:avLst/>
          </a:prstGeom>
          <a:noFill/>
        </p:spPr>
        <p:txBody>
          <a:bodyPr wrap="square" rtlCol="0" anchor="ctr">
            <a:spAutoFit/>
          </a:bodyPr>
          <a:lstStyle/>
          <a:p>
            <a:pPr algn="ctr">
              <a:defRPr/>
            </a:pPr>
            <a:r>
              <a:rPr lang="fr-FR" sz="1200" b="1">
                <a:solidFill>
                  <a:srgbClr val="B29ECC"/>
                </a:solidFill>
                <a:latin typeface="Montserrat"/>
              </a:rPr>
              <a:t>TITRE DE L’OFFRE</a:t>
            </a:r>
            <a:endParaRPr>
              <a:solidFill>
                <a:srgbClr val="B29ECC"/>
              </a:solidFill>
            </a:endParaRPr>
          </a:p>
        </p:txBody>
      </p:sp>
      <p:sp>
        <p:nvSpPr>
          <p:cNvPr id="568816447" name="Rectangle : coins arrondis 11"/>
          <p:cNvSpPr/>
          <p:nvPr userDrawn="1"/>
        </p:nvSpPr>
        <p:spPr bwMode="auto">
          <a:xfrm>
            <a:off x="4405711" y="1116740"/>
            <a:ext cx="3645290" cy="2222736"/>
          </a:xfrm>
          <a:prstGeom prst="roundRect">
            <a:avLst>
              <a:gd name="adj" fmla="val 5679"/>
            </a:avLst>
          </a:prstGeom>
          <a:noFill/>
          <a:ln w="25400" cap="flat" cmpd="sng" algn="ctr">
            <a:solidFill>
              <a:srgbClr val="B29ECC"/>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301000113" name="ZoneTexte 12"/>
          <p:cNvSpPr txBox="1"/>
          <p:nvPr userDrawn="1"/>
        </p:nvSpPr>
        <p:spPr bwMode="auto">
          <a:xfrm>
            <a:off x="4988334" y="1196277"/>
            <a:ext cx="2066115" cy="274679"/>
          </a:xfrm>
          <a:prstGeom prst="rect">
            <a:avLst/>
          </a:prstGeom>
          <a:noFill/>
        </p:spPr>
        <p:txBody>
          <a:bodyPr wrap="square" rtlCol="0" anchor="ctr">
            <a:spAutoFit/>
          </a:bodyPr>
          <a:lstStyle/>
          <a:p>
            <a:pPr algn="ctr">
              <a:defRPr/>
            </a:pPr>
            <a:r>
              <a:rPr lang="fr-FR" sz="1200" b="1">
                <a:solidFill>
                  <a:srgbClr val="B29ECC"/>
                </a:solidFill>
                <a:latin typeface="Montserrat"/>
              </a:rPr>
              <a:t>INSTITUTION</a:t>
            </a:r>
            <a:endParaRPr>
              <a:solidFill>
                <a:srgbClr val="B29ECC"/>
              </a:solidFill>
            </a:endParaRPr>
          </a:p>
        </p:txBody>
      </p:sp>
      <p:sp>
        <p:nvSpPr>
          <p:cNvPr id="1847118295" name="Rectangle : coins arrondis 13"/>
          <p:cNvSpPr/>
          <p:nvPr userDrawn="1"/>
        </p:nvSpPr>
        <p:spPr bwMode="auto">
          <a:xfrm>
            <a:off x="141925" y="2368581"/>
            <a:ext cx="4132490" cy="3479141"/>
          </a:xfrm>
          <a:prstGeom prst="roundRect">
            <a:avLst>
              <a:gd name="adj" fmla="val 5679"/>
            </a:avLst>
          </a:prstGeom>
          <a:noFill/>
          <a:ln w="25400" cap="flat" cmpd="sng" algn="ctr">
            <a:solidFill>
              <a:srgbClr val="B29ECC"/>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760999392" name="ZoneTexte 14"/>
          <p:cNvSpPr txBox="1"/>
          <p:nvPr userDrawn="1"/>
        </p:nvSpPr>
        <p:spPr bwMode="auto">
          <a:xfrm>
            <a:off x="873079" y="2454661"/>
            <a:ext cx="2371322" cy="274679"/>
          </a:xfrm>
          <a:prstGeom prst="rect">
            <a:avLst/>
          </a:prstGeom>
          <a:noFill/>
        </p:spPr>
        <p:txBody>
          <a:bodyPr wrap="square" rtlCol="0" anchor="ctr">
            <a:spAutoFit/>
          </a:bodyPr>
          <a:lstStyle/>
          <a:p>
            <a:pPr algn="ctr">
              <a:defRPr/>
            </a:pPr>
            <a:r>
              <a:rPr lang="fr-FR" sz="1200" b="1">
                <a:solidFill>
                  <a:srgbClr val="B29ECC"/>
                </a:solidFill>
                <a:latin typeface="Montserrat"/>
              </a:rPr>
              <a:t>DESCRIPTIF DE L’OFFRE</a:t>
            </a:r>
            <a:endParaRPr>
              <a:solidFill>
                <a:srgbClr val="B29ECC"/>
              </a:solidFill>
            </a:endParaRPr>
          </a:p>
        </p:txBody>
      </p:sp>
      <p:sp>
        <p:nvSpPr>
          <p:cNvPr id="1640064102" name="Rectangle : coins arrondis 15"/>
          <p:cNvSpPr/>
          <p:nvPr userDrawn="1"/>
        </p:nvSpPr>
        <p:spPr bwMode="auto">
          <a:xfrm>
            <a:off x="4405709" y="3479131"/>
            <a:ext cx="3645291" cy="2368591"/>
          </a:xfrm>
          <a:prstGeom prst="roundRect">
            <a:avLst>
              <a:gd name="adj" fmla="val 5679"/>
            </a:avLst>
          </a:prstGeom>
          <a:noFill/>
          <a:ln w="25400" cap="flat" cmpd="sng" algn="ctr">
            <a:solidFill>
              <a:srgbClr val="B29ECC"/>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286270636" name="ZoneTexte 16"/>
          <p:cNvSpPr txBox="1"/>
          <p:nvPr userDrawn="1"/>
        </p:nvSpPr>
        <p:spPr bwMode="auto">
          <a:xfrm>
            <a:off x="4888634" y="3519668"/>
            <a:ext cx="2542264" cy="274679"/>
          </a:xfrm>
          <a:prstGeom prst="rect">
            <a:avLst/>
          </a:prstGeom>
          <a:noFill/>
        </p:spPr>
        <p:txBody>
          <a:bodyPr wrap="square" rtlCol="0" anchor="ctr">
            <a:spAutoFit/>
          </a:bodyPr>
          <a:lstStyle/>
          <a:p>
            <a:pPr algn="ctr">
              <a:defRPr/>
            </a:pPr>
            <a:r>
              <a:rPr lang="fr-FR" sz="1200" b="1">
                <a:solidFill>
                  <a:srgbClr val="B29ECC"/>
                </a:solidFill>
                <a:latin typeface="Montserrat"/>
              </a:rPr>
              <a:t>COMPÉTENCES VISÉES</a:t>
            </a:r>
            <a:endParaRPr>
              <a:solidFill>
                <a:srgbClr val="B29ECC"/>
              </a:solidFill>
            </a:endParaRPr>
          </a:p>
        </p:txBody>
      </p:sp>
      <p:sp>
        <p:nvSpPr>
          <p:cNvPr id="618861719" name="Rectangle : coins arrondis 17"/>
          <p:cNvSpPr/>
          <p:nvPr userDrawn="1"/>
        </p:nvSpPr>
        <p:spPr bwMode="auto">
          <a:xfrm>
            <a:off x="8182298" y="1113760"/>
            <a:ext cx="3867777" cy="3896493"/>
          </a:xfrm>
          <a:prstGeom prst="roundRect">
            <a:avLst>
              <a:gd name="adj" fmla="val 5679"/>
            </a:avLst>
          </a:prstGeom>
          <a:noFill/>
          <a:ln w="25400" cap="flat" cmpd="sng" algn="ctr">
            <a:solidFill>
              <a:srgbClr val="B29ECC"/>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273353874" name="ZoneTexte 18"/>
          <p:cNvSpPr txBox="1"/>
          <p:nvPr userDrawn="1"/>
        </p:nvSpPr>
        <p:spPr bwMode="auto">
          <a:xfrm>
            <a:off x="8987409" y="1193298"/>
            <a:ext cx="2066115" cy="274679"/>
          </a:xfrm>
          <a:prstGeom prst="rect">
            <a:avLst/>
          </a:prstGeom>
          <a:noFill/>
        </p:spPr>
        <p:txBody>
          <a:bodyPr wrap="square" rtlCol="0" anchor="ctr">
            <a:spAutoFit/>
          </a:bodyPr>
          <a:lstStyle/>
          <a:p>
            <a:pPr algn="ctr">
              <a:defRPr/>
            </a:pPr>
            <a:r>
              <a:rPr lang="fr-FR" sz="1200" b="1">
                <a:solidFill>
                  <a:srgbClr val="B29ECC"/>
                </a:solidFill>
                <a:latin typeface="Montserrat"/>
              </a:rPr>
              <a:t>CONDITIONS D’ENTRÉE</a:t>
            </a:r>
            <a:endParaRPr>
              <a:solidFill>
                <a:srgbClr val="B29ECC"/>
              </a:solidFill>
            </a:endParaRPr>
          </a:p>
        </p:txBody>
      </p:sp>
      <p:sp>
        <p:nvSpPr>
          <p:cNvPr id="366114161" name="Rectangle : coins arrondis 19"/>
          <p:cNvSpPr/>
          <p:nvPr userDrawn="1"/>
        </p:nvSpPr>
        <p:spPr bwMode="auto">
          <a:xfrm>
            <a:off x="141923" y="6002669"/>
            <a:ext cx="11910668" cy="659025"/>
          </a:xfrm>
          <a:prstGeom prst="roundRect">
            <a:avLst>
              <a:gd name="adj" fmla="val 16667"/>
            </a:avLst>
          </a:prstGeom>
          <a:solidFill>
            <a:srgbClr val="BBA6DD">
              <a:alpha val="30000"/>
            </a:srgbClr>
          </a:solidFill>
          <a:ln w="19049">
            <a:solidFill>
              <a:srgbClr val="B29ECC"/>
            </a:solidFill>
            <a:prstDash val="solid"/>
          </a:ln>
        </p:spPr>
        <p:txBody>
          <a:bodyPr wrap="square" rtlCol="0" anchor="ctr">
            <a:spAutoFit/>
          </a:bodyPr>
          <a:lstStyle/>
          <a:p>
            <a:pPr>
              <a:defRPr/>
            </a:pPr>
            <a:r>
              <a:rPr lang="fr-FR" sz="1050" b="1" i="1">
                <a:solidFill>
                  <a:schemeClr val="tx1"/>
                </a:solidFill>
                <a:latin typeface="Montserrat"/>
              </a:rPr>
              <a:t>CONTACT</a:t>
            </a:r>
            <a:br>
              <a:rPr lang="fr-FR" sz="1050" i="1">
                <a:solidFill>
                  <a:schemeClr val="tx1"/>
                </a:solidFill>
                <a:latin typeface="Montserrat"/>
              </a:rPr>
            </a:br>
            <a:endParaRPr sz="1200"/>
          </a:p>
          <a:p>
            <a:pPr>
              <a:defRPr/>
            </a:pPr>
            <a:r>
              <a:rPr lang="fr-FR" sz="1050" i="1">
                <a:solidFill>
                  <a:srgbClr val="074075"/>
                </a:solidFill>
                <a:latin typeface="Montserrat"/>
              </a:rPr>
              <a:t>PERSONNE DE CONTACT POUR L’ADMINISTRATION : </a:t>
            </a:r>
            <a:endParaRPr/>
          </a:p>
        </p:txBody>
      </p:sp>
      <p:sp>
        <p:nvSpPr>
          <p:cNvPr id="200633135" name="ZoneTexte 20"/>
          <p:cNvSpPr txBox="1"/>
          <p:nvPr userDrawn="1"/>
        </p:nvSpPr>
        <p:spPr bwMode="auto">
          <a:xfrm>
            <a:off x="8983696" y="5117977"/>
            <a:ext cx="2250705" cy="274679"/>
          </a:xfrm>
          <a:prstGeom prst="rect">
            <a:avLst/>
          </a:prstGeom>
          <a:noFill/>
        </p:spPr>
        <p:txBody>
          <a:bodyPr wrap="square" rtlCol="0" anchor="ctr">
            <a:spAutoFit/>
          </a:bodyPr>
          <a:lstStyle/>
          <a:p>
            <a:pPr algn="ctr">
              <a:defRPr/>
            </a:pPr>
            <a:r>
              <a:rPr lang="fr-FR" sz="1200" b="1">
                <a:solidFill>
                  <a:srgbClr val="B29ECC"/>
                </a:solidFill>
                <a:latin typeface="Montserrat"/>
              </a:rPr>
              <a:t>SITE INTERNET</a:t>
            </a:r>
            <a:endParaRPr>
              <a:solidFill>
                <a:srgbClr val="B29ECC"/>
              </a:solidFill>
            </a:endParaRPr>
          </a:p>
        </p:txBody>
      </p:sp>
      <p:sp>
        <p:nvSpPr>
          <p:cNvPr id="1557714249" name="Rectangle : coins arrondis 21"/>
          <p:cNvSpPr/>
          <p:nvPr userDrawn="1"/>
        </p:nvSpPr>
        <p:spPr bwMode="auto">
          <a:xfrm>
            <a:off x="8151559" y="5116762"/>
            <a:ext cx="3904194" cy="762850"/>
          </a:xfrm>
          <a:prstGeom prst="roundRect">
            <a:avLst>
              <a:gd name="adj" fmla="val 5679"/>
            </a:avLst>
          </a:prstGeom>
          <a:noFill/>
          <a:ln w="25400" cap="flat" cmpd="sng" algn="ctr">
            <a:solidFill>
              <a:srgbClr val="B29ECC"/>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84574853" name="ZoneTexte 23"/>
          <p:cNvSpPr txBox="1"/>
          <p:nvPr userDrawn="1"/>
        </p:nvSpPr>
        <p:spPr bwMode="auto">
          <a:xfrm flipH="1">
            <a:off x="256270" y="2864928"/>
            <a:ext cx="3655095" cy="169277"/>
          </a:xfrm>
          <a:prstGeom prst="rect">
            <a:avLst/>
          </a:prstGeom>
          <a:noFill/>
        </p:spPr>
        <p:txBody>
          <a:bodyPr wrap="square" lIns="0" tIns="0" rIns="0" bIns="0" rtlCol="0" anchor="ctr">
            <a:spAutoFit/>
          </a:bodyPr>
          <a:lstStyle/>
          <a:p>
            <a:pPr algn="ctr">
              <a:defRPr/>
            </a:pPr>
            <a:endParaRPr lang="fr-FR" sz="1100">
              <a:latin typeface="Montserrat"/>
            </a:endParaRPr>
          </a:p>
        </p:txBody>
      </p:sp>
      <p:sp>
        <p:nvSpPr>
          <p:cNvPr id="1018314005" name="ZoneTexte 24"/>
          <p:cNvSpPr txBox="1"/>
          <p:nvPr userDrawn="1"/>
        </p:nvSpPr>
        <p:spPr bwMode="auto">
          <a:xfrm flipH="1">
            <a:off x="244023" y="5116761"/>
            <a:ext cx="3655095" cy="169277"/>
          </a:xfrm>
          <a:prstGeom prst="rect">
            <a:avLst/>
          </a:prstGeom>
          <a:noFill/>
        </p:spPr>
        <p:txBody>
          <a:bodyPr wrap="square" lIns="0" tIns="0" rIns="0" bIns="0" rtlCol="0" anchor="ctr">
            <a:spAutoFit/>
          </a:bodyPr>
          <a:lstStyle/>
          <a:p>
            <a:pPr algn="ctr">
              <a:defRPr/>
            </a:pPr>
            <a:endParaRPr lang="fr-FR" sz="1100">
              <a:latin typeface="Montserrat"/>
            </a:endParaRPr>
          </a:p>
        </p:txBody>
      </p:sp>
      <p:sp>
        <p:nvSpPr>
          <p:cNvPr id="1316183956" name="ZoneTexte 25"/>
          <p:cNvSpPr txBox="1"/>
          <p:nvPr userDrawn="1"/>
        </p:nvSpPr>
        <p:spPr bwMode="auto">
          <a:xfrm flipH="1">
            <a:off x="4229456" y="1431757"/>
            <a:ext cx="3655095" cy="169277"/>
          </a:xfrm>
          <a:prstGeom prst="rect">
            <a:avLst/>
          </a:prstGeom>
          <a:noFill/>
        </p:spPr>
        <p:txBody>
          <a:bodyPr wrap="square" lIns="0" tIns="0" rIns="0" bIns="0" rtlCol="0" anchor="ctr">
            <a:spAutoFit/>
          </a:bodyPr>
          <a:lstStyle/>
          <a:p>
            <a:pPr algn="ctr">
              <a:defRPr/>
            </a:pPr>
            <a:endParaRPr lang="fr-FR" sz="1100">
              <a:latin typeface="Montserrat"/>
            </a:endParaRPr>
          </a:p>
        </p:txBody>
      </p:sp>
      <p:sp>
        <p:nvSpPr>
          <p:cNvPr id="78523337" name="Espace réservé du texte 27"/>
          <p:cNvSpPr>
            <a:spLocks noGrp="1"/>
          </p:cNvSpPr>
          <p:nvPr>
            <p:ph type="body" sz="quarter" idx="10"/>
          </p:nvPr>
        </p:nvSpPr>
        <p:spPr bwMode="auto">
          <a:xfrm>
            <a:off x="221446" y="1425910"/>
            <a:ext cx="3929374"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1124119825" name="Espace réservé du texte 29"/>
          <p:cNvSpPr>
            <a:spLocks noGrp="1"/>
          </p:cNvSpPr>
          <p:nvPr>
            <p:ph type="body" sz="quarter" idx="11" hasCustomPrompt="1"/>
          </p:nvPr>
        </p:nvSpPr>
        <p:spPr bwMode="auto">
          <a:xfrm>
            <a:off x="2973458" y="81413"/>
            <a:ext cx="1969456" cy="479315"/>
          </a:xfrm>
        </p:spPr>
        <p:txBody>
          <a:bodyPr/>
          <a:lstStyle>
            <a:lvl1pPr marL="0" indent="0" algn="l" defTabSz="914400" rtl="0">
              <a:buNone/>
              <a:defRPr lang="fr-FR" sz="2800" b="1">
                <a:solidFill>
                  <a:schemeClr val="tx1"/>
                </a:solidFill>
                <a:latin typeface="Montserrat"/>
                <a:ea typeface="+mn-ea"/>
                <a:cs typeface="+mn-cs"/>
              </a:defRPr>
            </a:lvl1pPr>
            <a:lvl2pPr marL="0" algn="l" defTabSz="914400" rtl="0">
              <a:defRPr lang="fr-FR" sz="2800" b="1">
                <a:solidFill>
                  <a:schemeClr val="tx1"/>
                </a:solidFill>
                <a:latin typeface="Montserrat"/>
                <a:ea typeface="+mn-ea"/>
                <a:cs typeface="+mn-cs"/>
              </a:defRPr>
            </a:lvl2pPr>
          </a:lstStyle>
          <a:p>
            <a:pPr lvl="0">
              <a:defRPr/>
            </a:pPr>
            <a:r>
              <a:rPr lang="fr-FR"/>
              <a:t>TITRE</a:t>
            </a:r>
            <a:endParaRPr/>
          </a:p>
        </p:txBody>
      </p:sp>
      <p:sp>
        <p:nvSpPr>
          <p:cNvPr id="1017137994" name="Espace réservé du texte 27"/>
          <p:cNvSpPr>
            <a:spLocks noGrp="1"/>
          </p:cNvSpPr>
          <p:nvPr>
            <p:ph type="body" sz="quarter" idx="13"/>
          </p:nvPr>
        </p:nvSpPr>
        <p:spPr bwMode="auto">
          <a:xfrm>
            <a:off x="8275631" y="1478348"/>
            <a:ext cx="3677672"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859861598" name="Espace réservé du texte 27"/>
          <p:cNvSpPr>
            <a:spLocks noGrp="1"/>
          </p:cNvSpPr>
          <p:nvPr>
            <p:ph type="body" sz="quarter" idx="14"/>
          </p:nvPr>
        </p:nvSpPr>
        <p:spPr bwMode="auto">
          <a:xfrm>
            <a:off x="4472894" y="1445465"/>
            <a:ext cx="3478671"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1753636996" name="Espace réservé du texte 27"/>
          <p:cNvSpPr>
            <a:spLocks noGrp="1"/>
          </p:cNvSpPr>
          <p:nvPr>
            <p:ph type="body" sz="quarter" idx="15"/>
          </p:nvPr>
        </p:nvSpPr>
        <p:spPr bwMode="auto">
          <a:xfrm>
            <a:off x="219726" y="2688065"/>
            <a:ext cx="3929374"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1993380099" name="Espace réservé du texte 27"/>
          <p:cNvSpPr>
            <a:spLocks noGrp="1"/>
          </p:cNvSpPr>
          <p:nvPr>
            <p:ph type="body" sz="quarter" idx="16"/>
          </p:nvPr>
        </p:nvSpPr>
        <p:spPr bwMode="auto">
          <a:xfrm>
            <a:off x="4429889" y="3800147"/>
            <a:ext cx="3521675" cy="1878567"/>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1198120236" name="Espace réservé du texte 27"/>
          <p:cNvSpPr>
            <a:spLocks noGrp="1"/>
          </p:cNvSpPr>
          <p:nvPr>
            <p:ph type="body" sz="quarter" idx="17"/>
          </p:nvPr>
        </p:nvSpPr>
        <p:spPr bwMode="auto">
          <a:xfrm>
            <a:off x="8182299" y="5352219"/>
            <a:ext cx="3830692" cy="423889"/>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2025085745" name="Espace réservé du texte 8"/>
          <p:cNvSpPr>
            <a:spLocks noGrp="1"/>
          </p:cNvSpPr>
          <p:nvPr>
            <p:ph type="body" sz="quarter" idx="19"/>
          </p:nvPr>
        </p:nvSpPr>
        <p:spPr bwMode="auto">
          <a:xfrm>
            <a:off x="3879390" y="6351503"/>
            <a:ext cx="8379869" cy="337196"/>
          </a:xfrm>
        </p:spPr>
        <p:txBody>
          <a:bodyPr/>
          <a:lstStyle>
            <a:lvl1pPr marL="0" indent="0">
              <a:buNone/>
              <a:defRPr sz="1200">
                <a:latin typeface="Montserrat"/>
              </a:defRPr>
            </a:lvl1pPr>
            <a:lvl2pPr>
              <a:defRPr sz="1200">
                <a:latin typeface="Montserrat"/>
              </a:defRPr>
            </a:lvl2pPr>
            <a:lvl3pPr>
              <a:defRPr sz="1200">
                <a:latin typeface="Montserrat"/>
              </a:defRPr>
            </a:lvl3pPr>
            <a:lvl4pPr>
              <a:defRPr sz="1200">
                <a:latin typeface="Montserrat"/>
              </a:defRPr>
            </a:lvl4pPr>
            <a:lvl5pPr>
              <a:defRPr sz="1200">
                <a:latin typeface="Montserrat"/>
              </a:defRPr>
            </a:lvl5pPr>
          </a:lstStyle>
          <a:p>
            <a:pPr lvl="0">
              <a:defRPr/>
            </a:pPr>
            <a:r>
              <a:rPr lang="fr-FR"/>
              <a:t>Cliquez pour modifier les styles du texte du masque</a:t>
            </a:r>
            <a:endParaRPr/>
          </a:p>
        </p:txBody>
      </p:sp>
      <p:sp>
        <p:nvSpPr>
          <p:cNvPr id="131759627" name="Bouton d'action : Personnalisé 34"/>
          <p:cNvSpPr/>
          <p:nvPr/>
        </p:nvSpPr>
        <p:spPr bwMode="auto">
          <a:xfrm>
            <a:off x="10907595" y="81412"/>
            <a:ext cx="1067610"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5"/>
              </a:lnSpc>
              <a:defRPr/>
            </a:pPr>
            <a:r>
              <a:rPr lang="fr-FR" sz="1050">
                <a:latin typeface="Montserrat"/>
              </a:rPr>
              <a:t>Retour vue Leporello</a:t>
            </a:r>
            <a:endParaRPr/>
          </a:p>
          <a:p>
            <a:pPr algn="ctr">
              <a:lnSpc>
                <a:spcPts val="1755"/>
              </a:lnSpc>
              <a:defRPr/>
            </a:pPr>
            <a:r>
              <a:rPr lang="fr-FR" sz="1600">
                <a:latin typeface="Montserrat"/>
              </a:rPr>
              <a:t>▶︎</a:t>
            </a:r>
            <a:endParaRPr lang="fr-FR" sz="1050">
              <a:latin typeface="Montserrat"/>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showMasterPhAnim="0" preserve="1" userDrawn="1">
  <p:cSld name="2_Diapositive de titre">
    <p:spTree>
      <p:nvGrpSpPr>
        <p:cNvPr id="1" name=""/>
        <p:cNvGrpSpPr/>
        <p:nvPr/>
      </p:nvGrpSpPr>
      <p:grpSpPr bwMode="auto">
        <a:xfrm>
          <a:off x="0" y="0"/>
          <a:ext cx="0" cy="0"/>
          <a:chOff x="0" y="0"/>
          <a:chExt cx="0" cy="0"/>
        </a:xfrm>
      </p:grpSpPr>
      <p:sp>
        <p:nvSpPr>
          <p:cNvPr id="1498056713" name="Rectangle 1"/>
          <p:cNvSpPr/>
          <p:nvPr userDrawn="1"/>
        </p:nvSpPr>
        <p:spPr bwMode="auto">
          <a:xfrm>
            <a:off x="0" y="0"/>
            <a:ext cx="12191999" cy="667265"/>
          </a:xfrm>
          <a:prstGeom prst="rect">
            <a:avLst/>
          </a:prstGeom>
          <a:solidFill>
            <a:srgbClr val="32BE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900"/>
          </a:p>
        </p:txBody>
      </p:sp>
      <p:sp>
        <p:nvSpPr>
          <p:cNvPr id="2104287000" name="Rectangle 2"/>
          <p:cNvSpPr/>
          <p:nvPr userDrawn="1"/>
        </p:nvSpPr>
        <p:spPr bwMode="auto">
          <a:xfrm>
            <a:off x="221446" y="359146"/>
            <a:ext cx="2254983" cy="286821"/>
          </a:xfrm>
          <a:custGeom>
            <a:avLst/>
            <a:gdLst>
              <a:gd name="connsiteX0" fmla="*/ 0 w 3971927"/>
              <a:gd name="connsiteY0" fmla="*/ 0 h 532056"/>
              <a:gd name="connsiteX1" fmla="*/ 3971927 w 3971927"/>
              <a:gd name="connsiteY1" fmla="*/ 0 h 532056"/>
              <a:gd name="connsiteX2" fmla="*/ 3971927 w 3971927"/>
              <a:gd name="connsiteY2" fmla="*/ 532056 h 532056"/>
              <a:gd name="connsiteX3" fmla="*/ 0 w 3971927"/>
              <a:gd name="connsiteY3" fmla="*/ 532056 h 532056"/>
              <a:gd name="connsiteX4" fmla="*/ 0 w 3971927"/>
              <a:gd name="connsiteY4" fmla="*/ 0 h 532056"/>
              <a:gd name="connsiteX0" fmla="*/ 0 w 3971927"/>
              <a:gd name="connsiteY0" fmla="*/ 0 h 532056"/>
              <a:gd name="connsiteX1" fmla="*/ 3971927 w 3971927"/>
              <a:gd name="connsiteY1" fmla="*/ 0 h 532056"/>
              <a:gd name="connsiteX2" fmla="*/ 3671890 w 3971927"/>
              <a:gd name="connsiteY2" fmla="*/ 532056 h 532056"/>
              <a:gd name="connsiteX3" fmla="*/ 0 w 3971927"/>
              <a:gd name="connsiteY3" fmla="*/ 532056 h 532056"/>
              <a:gd name="connsiteX4" fmla="*/ 0 w 3971927"/>
              <a:gd name="connsiteY4" fmla="*/ 0 h 532056"/>
              <a:gd name="connsiteX0" fmla="*/ 0 w 3971927"/>
              <a:gd name="connsiteY0" fmla="*/ 0 h 532059"/>
              <a:gd name="connsiteX1" fmla="*/ 3971927 w 3971927"/>
              <a:gd name="connsiteY1" fmla="*/ 0 h 532059"/>
              <a:gd name="connsiteX2" fmla="*/ 3671890 w 3971927"/>
              <a:gd name="connsiteY2" fmla="*/ 532056 h 532059"/>
              <a:gd name="connsiteX3" fmla="*/ 314323 w 3971927"/>
              <a:gd name="connsiteY3" fmla="*/ 532059 h 532059"/>
              <a:gd name="connsiteX4" fmla="*/ 0 w 3971927"/>
              <a:gd name="connsiteY4" fmla="*/ 0 h 532059"/>
              <a:gd name="connsiteX0" fmla="*/ 0 w 3971927"/>
              <a:gd name="connsiteY0" fmla="*/ 0 h 532063"/>
              <a:gd name="connsiteX1" fmla="*/ 3971927 w 3971927"/>
              <a:gd name="connsiteY1" fmla="*/ 0 h 532063"/>
              <a:gd name="connsiteX2" fmla="*/ 3671890 w 3971927"/>
              <a:gd name="connsiteY2" fmla="*/ 532056 h 532063"/>
              <a:gd name="connsiteX3" fmla="*/ 11512 w 3971927"/>
              <a:gd name="connsiteY3" fmla="*/ 532063 h 532063"/>
              <a:gd name="connsiteX4" fmla="*/ 0 w 3971927"/>
              <a:gd name="connsiteY4" fmla="*/ 0 h 532063"/>
              <a:gd name="connsiteX0" fmla="*/ 260241 w 3960415"/>
              <a:gd name="connsiteY0" fmla="*/ 4 h 532063"/>
              <a:gd name="connsiteX1" fmla="*/ 3960415 w 3960415"/>
              <a:gd name="connsiteY1" fmla="*/ 0 h 532063"/>
              <a:gd name="connsiteX2" fmla="*/ 3660378 w 3960415"/>
              <a:gd name="connsiteY2" fmla="*/ 532056 h 532063"/>
              <a:gd name="connsiteX3" fmla="*/ 0 w 3960415"/>
              <a:gd name="connsiteY3" fmla="*/ 532063 h 532063"/>
              <a:gd name="connsiteX4" fmla="*/ 260241 w 3960415"/>
              <a:gd name="connsiteY4" fmla="*/ 4 h 532063"/>
              <a:gd name="connsiteX0" fmla="*/ 260241 w 3660378"/>
              <a:gd name="connsiteY0" fmla="*/ 4 h 532063"/>
              <a:gd name="connsiteX1" fmla="*/ 3587725 w 3660378"/>
              <a:gd name="connsiteY1" fmla="*/ 0 h 532063"/>
              <a:gd name="connsiteX2" fmla="*/ 3660378 w 3660378"/>
              <a:gd name="connsiteY2" fmla="*/ 532056 h 532063"/>
              <a:gd name="connsiteX3" fmla="*/ 0 w 3660378"/>
              <a:gd name="connsiteY3" fmla="*/ 532063 h 532063"/>
              <a:gd name="connsiteX4" fmla="*/ 260241 w 3660378"/>
              <a:gd name="connsiteY4" fmla="*/ 4 h 532063"/>
              <a:gd name="connsiteX0" fmla="*/ 260241 w 3893311"/>
              <a:gd name="connsiteY0" fmla="*/ 4 h 532063"/>
              <a:gd name="connsiteX1" fmla="*/ 3587725 w 3893311"/>
              <a:gd name="connsiteY1" fmla="*/ 0 h 532063"/>
              <a:gd name="connsiteX2" fmla="*/ 3893311 w 3893311"/>
              <a:gd name="connsiteY2" fmla="*/ 514835 h 532063"/>
              <a:gd name="connsiteX3" fmla="*/ 0 w 3893311"/>
              <a:gd name="connsiteY3" fmla="*/ 532063 h 532063"/>
              <a:gd name="connsiteX4" fmla="*/ 260241 w 3893311"/>
              <a:gd name="connsiteY4" fmla="*/ 4 h 532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3311" h="532063" extrusionOk="0">
                <a:moveTo>
                  <a:pt x="260241" y="4"/>
                </a:moveTo>
                <a:lnTo>
                  <a:pt x="3587725" y="0"/>
                </a:lnTo>
                <a:lnTo>
                  <a:pt x="3893311" y="514835"/>
                </a:lnTo>
                <a:lnTo>
                  <a:pt x="0" y="532063"/>
                </a:lnTo>
                <a:lnTo>
                  <a:pt x="260241" y="4"/>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defRPr/>
            </a:pPr>
            <a:r>
              <a:rPr lang="fr-FR" sz="900">
                <a:solidFill>
                  <a:schemeClr val="bg1"/>
                </a:solidFill>
                <a:latin typeface="Montserrat"/>
              </a:rPr>
              <a:t>TERTIAIRE</a:t>
            </a:r>
            <a:endParaRPr/>
          </a:p>
        </p:txBody>
      </p:sp>
      <p:sp>
        <p:nvSpPr>
          <p:cNvPr id="1669797185" name="Rectangle : coins arrondis 6"/>
          <p:cNvSpPr/>
          <p:nvPr userDrawn="1"/>
        </p:nvSpPr>
        <p:spPr bwMode="auto">
          <a:xfrm>
            <a:off x="124674" y="1113761"/>
            <a:ext cx="4136165" cy="1152920"/>
          </a:xfrm>
          <a:prstGeom prst="roundRect">
            <a:avLst>
              <a:gd name="adj" fmla="val 5679"/>
            </a:avLst>
          </a:prstGeom>
          <a:noFill/>
          <a:ln w="25400" cap="flat" cmpd="sng" algn="ctr">
            <a:solidFill>
              <a:srgbClr val="32BEF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286898589" name="ZoneTexte 7"/>
          <p:cNvSpPr txBox="1"/>
          <p:nvPr userDrawn="1"/>
        </p:nvSpPr>
        <p:spPr bwMode="auto">
          <a:xfrm>
            <a:off x="1073833" y="1178363"/>
            <a:ext cx="1969815" cy="274679"/>
          </a:xfrm>
          <a:prstGeom prst="rect">
            <a:avLst/>
          </a:prstGeom>
          <a:noFill/>
        </p:spPr>
        <p:txBody>
          <a:bodyPr wrap="square" rtlCol="0" anchor="ctr">
            <a:spAutoFit/>
          </a:bodyPr>
          <a:lstStyle/>
          <a:p>
            <a:pPr algn="ctr">
              <a:defRPr/>
            </a:pPr>
            <a:r>
              <a:rPr lang="fr-FR" sz="1200" b="1">
                <a:solidFill>
                  <a:srgbClr val="32BEF0"/>
                </a:solidFill>
                <a:latin typeface="Montserrat"/>
              </a:rPr>
              <a:t>TITRE DE L’OFFRE</a:t>
            </a:r>
            <a:endParaRPr>
              <a:solidFill>
                <a:srgbClr val="32BEF0"/>
              </a:solidFill>
            </a:endParaRPr>
          </a:p>
        </p:txBody>
      </p:sp>
      <p:sp>
        <p:nvSpPr>
          <p:cNvPr id="442541126" name="Rectangle : coins arrondis 11"/>
          <p:cNvSpPr/>
          <p:nvPr userDrawn="1"/>
        </p:nvSpPr>
        <p:spPr bwMode="auto">
          <a:xfrm>
            <a:off x="4389702" y="1125298"/>
            <a:ext cx="3645290" cy="2222736"/>
          </a:xfrm>
          <a:prstGeom prst="roundRect">
            <a:avLst>
              <a:gd name="adj" fmla="val 5679"/>
            </a:avLst>
          </a:prstGeom>
          <a:noFill/>
          <a:ln w="25400" cap="flat" cmpd="sng" algn="ctr">
            <a:solidFill>
              <a:srgbClr val="32BEF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009644308" name="ZoneTexte 12"/>
          <p:cNvSpPr txBox="1"/>
          <p:nvPr userDrawn="1"/>
        </p:nvSpPr>
        <p:spPr bwMode="auto">
          <a:xfrm>
            <a:off x="4972325" y="1204835"/>
            <a:ext cx="2066115" cy="274679"/>
          </a:xfrm>
          <a:prstGeom prst="rect">
            <a:avLst/>
          </a:prstGeom>
          <a:noFill/>
        </p:spPr>
        <p:txBody>
          <a:bodyPr wrap="square" rtlCol="0" anchor="ctr">
            <a:spAutoFit/>
          </a:bodyPr>
          <a:lstStyle/>
          <a:p>
            <a:pPr algn="ctr">
              <a:defRPr/>
            </a:pPr>
            <a:r>
              <a:rPr lang="fr-FR" sz="1200" b="1">
                <a:solidFill>
                  <a:srgbClr val="32BEF0"/>
                </a:solidFill>
                <a:latin typeface="Montserrat"/>
              </a:rPr>
              <a:t>INSTITUTION</a:t>
            </a:r>
            <a:endParaRPr>
              <a:solidFill>
                <a:srgbClr val="32BEF0"/>
              </a:solidFill>
            </a:endParaRPr>
          </a:p>
        </p:txBody>
      </p:sp>
      <p:sp>
        <p:nvSpPr>
          <p:cNvPr id="217618779" name="Rectangle : coins arrondis 13"/>
          <p:cNvSpPr/>
          <p:nvPr userDrawn="1"/>
        </p:nvSpPr>
        <p:spPr bwMode="auto">
          <a:xfrm>
            <a:off x="141925" y="2368581"/>
            <a:ext cx="4136165" cy="3479141"/>
          </a:xfrm>
          <a:prstGeom prst="roundRect">
            <a:avLst>
              <a:gd name="adj" fmla="val 5679"/>
            </a:avLst>
          </a:prstGeom>
          <a:noFill/>
          <a:ln w="25400" cap="flat" cmpd="sng" algn="ctr">
            <a:solidFill>
              <a:srgbClr val="32BEF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05568529" name="ZoneTexte 14"/>
          <p:cNvSpPr txBox="1"/>
          <p:nvPr userDrawn="1"/>
        </p:nvSpPr>
        <p:spPr bwMode="auto">
          <a:xfrm>
            <a:off x="873079" y="2454661"/>
            <a:ext cx="2371322" cy="274679"/>
          </a:xfrm>
          <a:prstGeom prst="rect">
            <a:avLst/>
          </a:prstGeom>
          <a:noFill/>
        </p:spPr>
        <p:txBody>
          <a:bodyPr wrap="square" rtlCol="0" anchor="ctr">
            <a:spAutoFit/>
          </a:bodyPr>
          <a:lstStyle/>
          <a:p>
            <a:pPr algn="ctr">
              <a:defRPr/>
            </a:pPr>
            <a:r>
              <a:rPr lang="fr-FR" sz="1200" b="1">
                <a:solidFill>
                  <a:srgbClr val="32BEF0"/>
                </a:solidFill>
                <a:latin typeface="Montserrat"/>
              </a:rPr>
              <a:t>DESCRIPTIF DE L’OFFRE</a:t>
            </a:r>
            <a:endParaRPr>
              <a:solidFill>
                <a:srgbClr val="32BEF0"/>
              </a:solidFill>
            </a:endParaRPr>
          </a:p>
        </p:txBody>
      </p:sp>
      <p:sp>
        <p:nvSpPr>
          <p:cNvPr id="1668936618" name="Rectangle : coins arrondis 15"/>
          <p:cNvSpPr/>
          <p:nvPr userDrawn="1"/>
        </p:nvSpPr>
        <p:spPr bwMode="auto">
          <a:xfrm>
            <a:off x="4389702" y="3522351"/>
            <a:ext cx="3645290" cy="2357260"/>
          </a:xfrm>
          <a:prstGeom prst="roundRect">
            <a:avLst>
              <a:gd name="adj" fmla="val 5679"/>
            </a:avLst>
          </a:prstGeom>
          <a:noFill/>
          <a:ln w="25400" cap="flat" cmpd="sng" algn="ctr">
            <a:solidFill>
              <a:srgbClr val="32BEF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822667909" name="ZoneTexte 16"/>
          <p:cNvSpPr txBox="1"/>
          <p:nvPr userDrawn="1"/>
        </p:nvSpPr>
        <p:spPr bwMode="auto">
          <a:xfrm>
            <a:off x="4942913" y="3577634"/>
            <a:ext cx="2379438" cy="274679"/>
          </a:xfrm>
          <a:prstGeom prst="rect">
            <a:avLst/>
          </a:prstGeom>
          <a:noFill/>
        </p:spPr>
        <p:txBody>
          <a:bodyPr wrap="square" rtlCol="0" anchor="ctr">
            <a:spAutoFit/>
          </a:bodyPr>
          <a:lstStyle/>
          <a:p>
            <a:pPr algn="ctr">
              <a:defRPr/>
            </a:pPr>
            <a:r>
              <a:rPr lang="fr-FR" sz="1200" b="1">
                <a:solidFill>
                  <a:srgbClr val="32BEF0"/>
                </a:solidFill>
                <a:latin typeface="Montserrat"/>
              </a:rPr>
              <a:t>COMPÉTENCES VISÉES</a:t>
            </a:r>
            <a:endParaRPr>
              <a:solidFill>
                <a:srgbClr val="32BEF0"/>
              </a:solidFill>
            </a:endParaRPr>
          </a:p>
        </p:txBody>
      </p:sp>
      <p:sp>
        <p:nvSpPr>
          <p:cNvPr id="1055377106" name="Rectangle : coins arrondis 17"/>
          <p:cNvSpPr/>
          <p:nvPr userDrawn="1"/>
        </p:nvSpPr>
        <p:spPr bwMode="auto">
          <a:xfrm>
            <a:off x="8182298" y="1113760"/>
            <a:ext cx="3867777" cy="3665331"/>
          </a:xfrm>
          <a:prstGeom prst="roundRect">
            <a:avLst>
              <a:gd name="adj" fmla="val 5679"/>
            </a:avLst>
          </a:prstGeom>
          <a:noFill/>
          <a:ln w="25400" cap="flat" cmpd="sng" algn="ctr">
            <a:solidFill>
              <a:srgbClr val="32BEF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663591326" name="ZoneTexte 18"/>
          <p:cNvSpPr txBox="1"/>
          <p:nvPr userDrawn="1"/>
        </p:nvSpPr>
        <p:spPr bwMode="auto">
          <a:xfrm>
            <a:off x="8987409" y="1193298"/>
            <a:ext cx="2066115" cy="274679"/>
          </a:xfrm>
          <a:prstGeom prst="rect">
            <a:avLst/>
          </a:prstGeom>
          <a:noFill/>
        </p:spPr>
        <p:txBody>
          <a:bodyPr wrap="square" rtlCol="0" anchor="ctr">
            <a:spAutoFit/>
          </a:bodyPr>
          <a:lstStyle/>
          <a:p>
            <a:pPr algn="ctr">
              <a:defRPr/>
            </a:pPr>
            <a:r>
              <a:rPr lang="fr-FR" sz="1200" b="1">
                <a:solidFill>
                  <a:srgbClr val="32BEF0"/>
                </a:solidFill>
                <a:latin typeface="Montserrat"/>
              </a:rPr>
              <a:t>CONDITIONS D’ENTRÉE</a:t>
            </a:r>
            <a:endParaRPr>
              <a:solidFill>
                <a:srgbClr val="32BEF0"/>
              </a:solidFill>
            </a:endParaRPr>
          </a:p>
        </p:txBody>
      </p:sp>
      <p:sp>
        <p:nvSpPr>
          <p:cNvPr id="521316391" name="Rectangle : coins arrondis 19"/>
          <p:cNvSpPr/>
          <p:nvPr userDrawn="1"/>
        </p:nvSpPr>
        <p:spPr bwMode="auto">
          <a:xfrm>
            <a:off x="141923" y="6011293"/>
            <a:ext cx="11911028" cy="642137"/>
          </a:xfrm>
          <a:prstGeom prst="roundRect">
            <a:avLst>
              <a:gd name="adj" fmla="val 16667"/>
            </a:avLst>
          </a:prstGeom>
          <a:solidFill>
            <a:srgbClr val="05B0F0">
              <a:alpha val="30000"/>
            </a:srgbClr>
          </a:solidFill>
          <a:ln w="19049">
            <a:solidFill>
              <a:srgbClr val="32BEF0"/>
            </a:solidFill>
            <a:prstDash val="solid"/>
          </a:ln>
        </p:spPr>
        <p:txBody>
          <a:bodyPr wrap="square" rtlCol="0" anchor="ctr">
            <a:spAutoFit/>
          </a:bodyPr>
          <a:lstStyle/>
          <a:p>
            <a:pPr>
              <a:defRPr/>
            </a:pPr>
            <a:r>
              <a:rPr lang="fr-FR" sz="1050" b="1" i="1">
                <a:solidFill>
                  <a:schemeClr val="tx1"/>
                </a:solidFill>
                <a:latin typeface="Montserrat"/>
              </a:rPr>
              <a:t>CONTACT</a:t>
            </a:r>
            <a:br>
              <a:rPr lang="fr-FR" sz="1050" i="1">
                <a:solidFill>
                  <a:schemeClr val="tx1"/>
                </a:solidFill>
                <a:latin typeface="Montserrat"/>
              </a:rPr>
            </a:br>
            <a:endParaRPr sz="1100"/>
          </a:p>
          <a:p>
            <a:pPr>
              <a:defRPr/>
            </a:pPr>
            <a:r>
              <a:rPr lang="fr-FR" sz="1050" i="1">
                <a:solidFill>
                  <a:srgbClr val="074075"/>
                </a:solidFill>
                <a:latin typeface="Montserrat"/>
              </a:rPr>
              <a:t>PERSONNE DE CONTACT POUR L’ADMINISTRATION : </a:t>
            </a:r>
            <a:endParaRPr/>
          </a:p>
        </p:txBody>
      </p:sp>
      <p:sp>
        <p:nvSpPr>
          <p:cNvPr id="1559266383" name="ZoneTexte 20"/>
          <p:cNvSpPr txBox="1"/>
          <p:nvPr userDrawn="1"/>
        </p:nvSpPr>
        <p:spPr bwMode="auto">
          <a:xfrm>
            <a:off x="8873580" y="4973439"/>
            <a:ext cx="2379438" cy="274679"/>
          </a:xfrm>
          <a:prstGeom prst="rect">
            <a:avLst/>
          </a:prstGeom>
          <a:noFill/>
        </p:spPr>
        <p:txBody>
          <a:bodyPr wrap="square" rtlCol="0" anchor="ctr">
            <a:spAutoFit/>
          </a:bodyPr>
          <a:lstStyle/>
          <a:p>
            <a:pPr algn="ctr">
              <a:defRPr/>
            </a:pPr>
            <a:r>
              <a:rPr lang="fr-FR" sz="1200" b="1">
                <a:solidFill>
                  <a:srgbClr val="32BEF0"/>
                </a:solidFill>
                <a:latin typeface="Montserrat"/>
              </a:rPr>
              <a:t>SITE INTERNET</a:t>
            </a:r>
            <a:endParaRPr>
              <a:solidFill>
                <a:srgbClr val="32BEF0"/>
              </a:solidFill>
            </a:endParaRPr>
          </a:p>
        </p:txBody>
      </p:sp>
      <p:sp>
        <p:nvSpPr>
          <p:cNvPr id="362618636" name="Rectangle : coins arrondis 21"/>
          <p:cNvSpPr/>
          <p:nvPr userDrawn="1"/>
        </p:nvSpPr>
        <p:spPr bwMode="auto">
          <a:xfrm>
            <a:off x="8182298" y="4894826"/>
            <a:ext cx="3892074" cy="984785"/>
          </a:xfrm>
          <a:prstGeom prst="roundRect">
            <a:avLst>
              <a:gd name="adj" fmla="val 5679"/>
            </a:avLst>
          </a:prstGeom>
          <a:noFill/>
          <a:ln w="25400" cap="flat" cmpd="sng" algn="ctr">
            <a:solidFill>
              <a:srgbClr val="32BEF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2060625564" name="ZoneTexte 23"/>
          <p:cNvSpPr txBox="1"/>
          <p:nvPr userDrawn="1"/>
        </p:nvSpPr>
        <p:spPr bwMode="auto">
          <a:xfrm flipH="1">
            <a:off x="256269" y="2864928"/>
            <a:ext cx="3908725" cy="169277"/>
          </a:xfrm>
          <a:prstGeom prst="rect">
            <a:avLst/>
          </a:prstGeom>
          <a:noFill/>
        </p:spPr>
        <p:txBody>
          <a:bodyPr wrap="square" lIns="0" tIns="0" rIns="0" bIns="0" rtlCol="0" anchor="ctr">
            <a:spAutoFit/>
          </a:bodyPr>
          <a:lstStyle/>
          <a:p>
            <a:pPr algn="ctr">
              <a:defRPr/>
            </a:pPr>
            <a:endParaRPr lang="fr-FR" sz="1100">
              <a:latin typeface="Montserrat"/>
            </a:endParaRPr>
          </a:p>
        </p:txBody>
      </p:sp>
      <p:sp>
        <p:nvSpPr>
          <p:cNvPr id="560502602" name="ZoneTexte 24"/>
          <p:cNvSpPr txBox="1"/>
          <p:nvPr userDrawn="1"/>
        </p:nvSpPr>
        <p:spPr bwMode="auto">
          <a:xfrm flipH="1">
            <a:off x="244023" y="5116761"/>
            <a:ext cx="3655095" cy="169277"/>
          </a:xfrm>
          <a:prstGeom prst="rect">
            <a:avLst/>
          </a:prstGeom>
          <a:noFill/>
        </p:spPr>
        <p:txBody>
          <a:bodyPr wrap="square" lIns="0" tIns="0" rIns="0" bIns="0" rtlCol="0" anchor="ctr">
            <a:spAutoFit/>
          </a:bodyPr>
          <a:lstStyle/>
          <a:p>
            <a:pPr algn="ctr">
              <a:defRPr/>
            </a:pPr>
            <a:endParaRPr lang="fr-FR" sz="1100">
              <a:latin typeface="Montserrat"/>
            </a:endParaRPr>
          </a:p>
        </p:txBody>
      </p:sp>
      <p:sp>
        <p:nvSpPr>
          <p:cNvPr id="1249869240" name="ZoneTexte 25"/>
          <p:cNvSpPr txBox="1"/>
          <p:nvPr userDrawn="1"/>
        </p:nvSpPr>
        <p:spPr bwMode="auto">
          <a:xfrm flipH="1">
            <a:off x="4229456" y="1431757"/>
            <a:ext cx="3655095" cy="169277"/>
          </a:xfrm>
          <a:prstGeom prst="rect">
            <a:avLst/>
          </a:prstGeom>
          <a:noFill/>
        </p:spPr>
        <p:txBody>
          <a:bodyPr wrap="square" lIns="0" tIns="0" rIns="0" bIns="0" rtlCol="0" anchor="ctr">
            <a:spAutoFit/>
          </a:bodyPr>
          <a:lstStyle/>
          <a:p>
            <a:pPr algn="ctr">
              <a:defRPr/>
            </a:pPr>
            <a:endParaRPr lang="fr-FR" sz="1100">
              <a:latin typeface="Montserrat"/>
            </a:endParaRPr>
          </a:p>
        </p:txBody>
      </p:sp>
      <p:sp>
        <p:nvSpPr>
          <p:cNvPr id="636805110" name="Espace réservé du texte 27"/>
          <p:cNvSpPr>
            <a:spLocks noGrp="1"/>
          </p:cNvSpPr>
          <p:nvPr>
            <p:ph type="body" sz="quarter" idx="10"/>
          </p:nvPr>
        </p:nvSpPr>
        <p:spPr bwMode="auto">
          <a:xfrm>
            <a:off x="221446" y="1425910"/>
            <a:ext cx="3932868"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1185690699" name="Espace réservé du texte 29"/>
          <p:cNvSpPr>
            <a:spLocks noGrp="1"/>
          </p:cNvSpPr>
          <p:nvPr>
            <p:ph type="body" sz="quarter" idx="11" hasCustomPrompt="1"/>
          </p:nvPr>
        </p:nvSpPr>
        <p:spPr bwMode="auto">
          <a:xfrm>
            <a:off x="2973458" y="81413"/>
            <a:ext cx="1969456" cy="479315"/>
          </a:xfrm>
        </p:spPr>
        <p:txBody>
          <a:bodyPr/>
          <a:lstStyle>
            <a:lvl1pPr marL="0" indent="0" algn="l" defTabSz="914400" rtl="0">
              <a:buNone/>
              <a:defRPr lang="fr-FR" sz="2800" b="1">
                <a:solidFill>
                  <a:schemeClr val="tx1"/>
                </a:solidFill>
                <a:latin typeface="Montserrat"/>
                <a:ea typeface="+mn-ea"/>
                <a:cs typeface="+mn-cs"/>
              </a:defRPr>
            </a:lvl1pPr>
            <a:lvl2pPr marL="0" algn="l" defTabSz="914400" rtl="0">
              <a:defRPr lang="fr-FR" sz="2800" b="1">
                <a:solidFill>
                  <a:schemeClr val="tx1"/>
                </a:solidFill>
                <a:latin typeface="Montserrat"/>
                <a:ea typeface="+mn-ea"/>
                <a:cs typeface="+mn-cs"/>
              </a:defRPr>
            </a:lvl2pPr>
          </a:lstStyle>
          <a:p>
            <a:pPr lvl="0">
              <a:defRPr/>
            </a:pPr>
            <a:r>
              <a:rPr lang="fr-FR"/>
              <a:t>TITRE</a:t>
            </a:r>
            <a:endParaRPr/>
          </a:p>
        </p:txBody>
      </p:sp>
      <p:sp>
        <p:nvSpPr>
          <p:cNvPr id="526858000" name="Espace réservé du texte 27"/>
          <p:cNvSpPr>
            <a:spLocks noGrp="1"/>
          </p:cNvSpPr>
          <p:nvPr>
            <p:ph type="body" sz="quarter" idx="13"/>
          </p:nvPr>
        </p:nvSpPr>
        <p:spPr bwMode="auto">
          <a:xfrm>
            <a:off x="8275631" y="1478348"/>
            <a:ext cx="3677672"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332351332" name="Espace réservé du texte 27"/>
          <p:cNvSpPr>
            <a:spLocks noGrp="1"/>
          </p:cNvSpPr>
          <p:nvPr>
            <p:ph type="body" sz="quarter" idx="14"/>
          </p:nvPr>
        </p:nvSpPr>
        <p:spPr bwMode="auto">
          <a:xfrm>
            <a:off x="4469437" y="1454023"/>
            <a:ext cx="3466120"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878234612" name="Espace réservé du texte 27"/>
          <p:cNvSpPr>
            <a:spLocks noGrp="1"/>
          </p:cNvSpPr>
          <p:nvPr>
            <p:ph type="body" sz="quarter" idx="15"/>
          </p:nvPr>
        </p:nvSpPr>
        <p:spPr bwMode="auto">
          <a:xfrm>
            <a:off x="219726" y="2688065"/>
            <a:ext cx="4009730"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660890707" name="Espace réservé du texte 27"/>
          <p:cNvSpPr>
            <a:spLocks noGrp="1"/>
          </p:cNvSpPr>
          <p:nvPr>
            <p:ph type="body" sz="quarter" idx="16"/>
          </p:nvPr>
        </p:nvSpPr>
        <p:spPr bwMode="auto">
          <a:xfrm>
            <a:off x="4468428" y="3843368"/>
            <a:ext cx="3466120"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1411175509" name="Espace réservé du texte 27"/>
          <p:cNvSpPr>
            <a:spLocks noGrp="1"/>
          </p:cNvSpPr>
          <p:nvPr>
            <p:ph type="body" sz="quarter" idx="17"/>
          </p:nvPr>
        </p:nvSpPr>
        <p:spPr bwMode="auto">
          <a:xfrm>
            <a:off x="8261183" y="5270311"/>
            <a:ext cx="3763677" cy="48075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581227628" name="Espace réservé du texte 8"/>
          <p:cNvSpPr>
            <a:spLocks noGrp="1"/>
          </p:cNvSpPr>
          <p:nvPr>
            <p:ph type="body" sz="quarter" idx="19"/>
          </p:nvPr>
        </p:nvSpPr>
        <p:spPr bwMode="auto">
          <a:xfrm>
            <a:off x="3879390" y="6351503"/>
            <a:ext cx="8379869" cy="337196"/>
          </a:xfrm>
        </p:spPr>
        <p:txBody>
          <a:bodyPr/>
          <a:lstStyle>
            <a:lvl1pPr marL="0" indent="0">
              <a:buNone/>
              <a:defRPr sz="1200">
                <a:latin typeface="Montserrat"/>
              </a:defRPr>
            </a:lvl1pPr>
            <a:lvl2pPr>
              <a:defRPr sz="1200">
                <a:latin typeface="Montserrat"/>
              </a:defRPr>
            </a:lvl2pPr>
            <a:lvl3pPr>
              <a:defRPr sz="1200">
                <a:latin typeface="Montserrat"/>
              </a:defRPr>
            </a:lvl3pPr>
            <a:lvl4pPr>
              <a:defRPr sz="1200">
                <a:latin typeface="Montserrat"/>
              </a:defRPr>
            </a:lvl4pPr>
            <a:lvl5pPr>
              <a:defRPr sz="1200">
                <a:latin typeface="Montserrat"/>
              </a:defRPr>
            </a:lvl5pPr>
          </a:lstStyle>
          <a:p>
            <a:pPr lvl="0">
              <a:defRPr/>
            </a:pPr>
            <a:r>
              <a:rPr lang="fr-FR"/>
              <a:t>Cliquez pour modifier les styles du texte du masque</a:t>
            </a:r>
            <a:endParaRPr/>
          </a:p>
        </p:txBody>
      </p:sp>
      <p:sp>
        <p:nvSpPr>
          <p:cNvPr id="1784001606" name="Bouton d'action : Personnalisé 34"/>
          <p:cNvSpPr/>
          <p:nvPr/>
        </p:nvSpPr>
        <p:spPr bwMode="auto">
          <a:xfrm>
            <a:off x="10907595" y="81412"/>
            <a:ext cx="1067610"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5"/>
              </a:lnSpc>
              <a:defRPr/>
            </a:pPr>
            <a:r>
              <a:rPr lang="fr-FR" sz="1050">
                <a:latin typeface="Montserrat"/>
              </a:rPr>
              <a:t>Retour vue Leporello</a:t>
            </a:r>
            <a:endParaRPr/>
          </a:p>
          <a:p>
            <a:pPr algn="ctr">
              <a:lnSpc>
                <a:spcPts val="1755"/>
              </a:lnSpc>
              <a:defRPr/>
            </a:pPr>
            <a:r>
              <a:rPr lang="fr-FR" sz="1600">
                <a:latin typeface="Montserrat"/>
              </a:rPr>
              <a:t>▶︎</a:t>
            </a:r>
            <a:endParaRPr lang="fr-FR" sz="1050">
              <a:latin typeface="Montserra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showMasterPhAnim="0" preserve="1" userDrawn="1">
  <p:cSld name="3_Diapositive de titre">
    <p:spTree>
      <p:nvGrpSpPr>
        <p:cNvPr id="1" name=""/>
        <p:cNvGrpSpPr/>
        <p:nvPr/>
      </p:nvGrpSpPr>
      <p:grpSpPr bwMode="auto">
        <a:xfrm>
          <a:off x="0" y="0"/>
          <a:ext cx="0" cy="0"/>
          <a:chOff x="0" y="0"/>
          <a:chExt cx="0" cy="0"/>
        </a:xfrm>
      </p:grpSpPr>
      <p:sp>
        <p:nvSpPr>
          <p:cNvPr id="1787070595" name="Rectangle 1"/>
          <p:cNvSpPr/>
          <p:nvPr userDrawn="1"/>
        </p:nvSpPr>
        <p:spPr bwMode="auto">
          <a:xfrm>
            <a:off x="0" y="0"/>
            <a:ext cx="12191999" cy="667265"/>
          </a:xfrm>
          <a:prstGeom prst="rect">
            <a:avLst/>
          </a:prstGeom>
          <a:solidFill>
            <a:srgbClr val="F8A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900"/>
          </a:p>
        </p:txBody>
      </p:sp>
      <p:sp>
        <p:nvSpPr>
          <p:cNvPr id="1998097929" name="Rectangle 2"/>
          <p:cNvSpPr/>
          <p:nvPr userDrawn="1"/>
        </p:nvSpPr>
        <p:spPr bwMode="auto">
          <a:xfrm>
            <a:off x="221446" y="359146"/>
            <a:ext cx="2254983" cy="286821"/>
          </a:xfrm>
          <a:custGeom>
            <a:avLst/>
            <a:gdLst>
              <a:gd name="connsiteX0" fmla="*/ 0 w 3971927"/>
              <a:gd name="connsiteY0" fmla="*/ 0 h 532056"/>
              <a:gd name="connsiteX1" fmla="*/ 3971927 w 3971927"/>
              <a:gd name="connsiteY1" fmla="*/ 0 h 532056"/>
              <a:gd name="connsiteX2" fmla="*/ 3971927 w 3971927"/>
              <a:gd name="connsiteY2" fmla="*/ 532056 h 532056"/>
              <a:gd name="connsiteX3" fmla="*/ 0 w 3971927"/>
              <a:gd name="connsiteY3" fmla="*/ 532056 h 532056"/>
              <a:gd name="connsiteX4" fmla="*/ 0 w 3971927"/>
              <a:gd name="connsiteY4" fmla="*/ 0 h 532056"/>
              <a:gd name="connsiteX0" fmla="*/ 0 w 3971927"/>
              <a:gd name="connsiteY0" fmla="*/ 0 h 532056"/>
              <a:gd name="connsiteX1" fmla="*/ 3971927 w 3971927"/>
              <a:gd name="connsiteY1" fmla="*/ 0 h 532056"/>
              <a:gd name="connsiteX2" fmla="*/ 3671890 w 3971927"/>
              <a:gd name="connsiteY2" fmla="*/ 532056 h 532056"/>
              <a:gd name="connsiteX3" fmla="*/ 0 w 3971927"/>
              <a:gd name="connsiteY3" fmla="*/ 532056 h 532056"/>
              <a:gd name="connsiteX4" fmla="*/ 0 w 3971927"/>
              <a:gd name="connsiteY4" fmla="*/ 0 h 532056"/>
              <a:gd name="connsiteX0" fmla="*/ 0 w 3971927"/>
              <a:gd name="connsiteY0" fmla="*/ 0 h 532059"/>
              <a:gd name="connsiteX1" fmla="*/ 3971927 w 3971927"/>
              <a:gd name="connsiteY1" fmla="*/ 0 h 532059"/>
              <a:gd name="connsiteX2" fmla="*/ 3671890 w 3971927"/>
              <a:gd name="connsiteY2" fmla="*/ 532056 h 532059"/>
              <a:gd name="connsiteX3" fmla="*/ 314323 w 3971927"/>
              <a:gd name="connsiteY3" fmla="*/ 532059 h 532059"/>
              <a:gd name="connsiteX4" fmla="*/ 0 w 3971927"/>
              <a:gd name="connsiteY4" fmla="*/ 0 h 532059"/>
              <a:gd name="connsiteX0" fmla="*/ 0 w 3971927"/>
              <a:gd name="connsiteY0" fmla="*/ 0 h 532063"/>
              <a:gd name="connsiteX1" fmla="*/ 3971927 w 3971927"/>
              <a:gd name="connsiteY1" fmla="*/ 0 h 532063"/>
              <a:gd name="connsiteX2" fmla="*/ 3671890 w 3971927"/>
              <a:gd name="connsiteY2" fmla="*/ 532056 h 532063"/>
              <a:gd name="connsiteX3" fmla="*/ 11512 w 3971927"/>
              <a:gd name="connsiteY3" fmla="*/ 532063 h 532063"/>
              <a:gd name="connsiteX4" fmla="*/ 0 w 3971927"/>
              <a:gd name="connsiteY4" fmla="*/ 0 h 532063"/>
              <a:gd name="connsiteX0" fmla="*/ 260241 w 3960415"/>
              <a:gd name="connsiteY0" fmla="*/ 4 h 532063"/>
              <a:gd name="connsiteX1" fmla="*/ 3960415 w 3960415"/>
              <a:gd name="connsiteY1" fmla="*/ 0 h 532063"/>
              <a:gd name="connsiteX2" fmla="*/ 3660378 w 3960415"/>
              <a:gd name="connsiteY2" fmla="*/ 532056 h 532063"/>
              <a:gd name="connsiteX3" fmla="*/ 0 w 3960415"/>
              <a:gd name="connsiteY3" fmla="*/ 532063 h 532063"/>
              <a:gd name="connsiteX4" fmla="*/ 260241 w 3960415"/>
              <a:gd name="connsiteY4" fmla="*/ 4 h 532063"/>
              <a:gd name="connsiteX0" fmla="*/ 260241 w 3660378"/>
              <a:gd name="connsiteY0" fmla="*/ 4 h 532063"/>
              <a:gd name="connsiteX1" fmla="*/ 3587725 w 3660378"/>
              <a:gd name="connsiteY1" fmla="*/ 0 h 532063"/>
              <a:gd name="connsiteX2" fmla="*/ 3660378 w 3660378"/>
              <a:gd name="connsiteY2" fmla="*/ 532056 h 532063"/>
              <a:gd name="connsiteX3" fmla="*/ 0 w 3660378"/>
              <a:gd name="connsiteY3" fmla="*/ 532063 h 532063"/>
              <a:gd name="connsiteX4" fmla="*/ 260241 w 3660378"/>
              <a:gd name="connsiteY4" fmla="*/ 4 h 532063"/>
              <a:gd name="connsiteX0" fmla="*/ 260241 w 3893311"/>
              <a:gd name="connsiteY0" fmla="*/ 4 h 532063"/>
              <a:gd name="connsiteX1" fmla="*/ 3587725 w 3893311"/>
              <a:gd name="connsiteY1" fmla="*/ 0 h 532063"/>
              <a:gd name="connsiteX2" fmla="*/ 3893311 w 3893311"/>
              <a:gd name="connsiteY2" fmla="*/ 514835 h 532063"/>
              <a:gd name="connsiteX3" fmla="*/ 0 w 3893311"/>
              <a:gd name="connsiteY3" fmla="*/ 532063 h 532063"/>
              <a:gd name="connsiteX4" fmla="*/ 260241 w 3893311"/>
              <a:gd name="connsiteY4" fmla="*/ 4 h 532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3311" h="532063" extrusionOk="0">
                <a:moveTo>
                  <a:pt x="260241" y="4"/>
                </a:moveTo>
                <a:lnTo>
                  <a:pt x="3587725" y="0"/>
                </a:lnTo>
                <a:lnTo>
                  <a:pt x="3893311" y="514835"/>
                </a:lnTo>
                <a:lnTo>
                  <a:pt x="0" y="532063"/>
                </a:lnTo>
                <a:lnTo>
                  <a:pt x="260241" y="4"/>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defRPr/>
            </a:pPr>
            <a:r>
              <a:rPr lang="fr-FR" sz="900">
                <a:solidFill>
                  <a:schemeClr val="bg1"/>
                </a:solidFill>
                <a:latin typeface="Montserrat"/>
              </a:rPr>
              <a:t>RECHERCHE D’EMPLOI</a:t>
            </a:r>
            <a:endParaRPr/>
          </a:p>
        </p:txBody>
      </p:sp>
      <p:sp>
        <p:nvSpPr>
          <p:cNvPr id="1897939664" name="Rectangle : coins arrondis 6"/>
          <p:cNvSpPr/>
          <p:nvPr userDrawn="1"/>
        </p:nvSpPr>
        <p:spPr bwMode="auto">
          <a:xfrm>
            <a:off x="124674" y="1113761"/>
            <a:ext cx="4136165" cy="1152920"/>
          </a:xfrm>
          <a:prstGeom prst="roundRect">
            <a:avLst>
              <a:gd name="adj" fmla="val 5679"/>
            </a:avLst>
          </a:prstGeom>
          <a:noFill/>
          <a:ln w="25400" cap="flat" cmpd="sng" algn="ctr">
            <a:solidFill>
              <a:srgbClr val="F8A8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48570271" name="ZoneTexte 7"/>
          <p:cNvSpPr txBox="1"/>
          <p:nvPr userDrawn="1"/>
        </p:nvSpPr>
        <p:spPr bwMode="auto">
          <a:xfrm>
            <a:off x="1073833" y="1178363"/>
            <a:ext cx="1969815" cy="274679"/>
          </a:xfrm>
          <a:prstGeom prst="rect">
            <a:avLst/>
          </a:prstGeom>
          <a:noFill/>
        </p:spPr>
        <p:txBody>
          <a:bodyPr wrap="square" rtlCol="0" anchor="ctr">
            <a:spAutoFit/>
          </a:bodyPr>
          <a:lstStyle/>
          <a:p>
            <a:pPr algn="ctr">
              <a:defRPr/>
            </a:pPr>
            <a:r>
              <a:rPr lang="fr-FR" sz="1200" b="1">
                <a:solidFill>
                  <a:srgbClr val="F8A800"/>
                </a:solidFill>
                <a:latin typeface="Montserrat"/>
              </a:rPr>
              <a:t>TITRE DE L’OFFRE</a:t>
            </a:r>
            <a:endParaRPr>
              <a:solidFill>
                <a:srgbClr val="F8A800"/>
              </a:solidFill>
            </a:endParaRPr>
          </a:p>
        </p:txBody>
      </p:sp>
      <p:sp>
        <p:nvSpPr>
          <p:cNvPr id="1137140213" name="Rectangle : coins arrondis 11"/>
          <p:cNvSpPr/>
          <p:nvPr userDrawn="1"/>
        </p:nvSpPr>
        <p:spPr bwMode="auto">
          <a:xfrm>
            <a:off x="4388981" y="1115981"/>
            <a:ext cx="3645290" cy="2222736"/>
          </a:xfrm>
          <a:prstGeom prst="roundRect">
            <a:avLst>
              <a:gd name="adj" fmla="val 5679"/>
            </a:avLst>
          </a:prstGeom>
          <a:noFill/>
          <a:ln w="25400" cap="flat" cmpd="sng" algn="ctr">
            <a:solidFill>
              <a:srgbClr val="F8A8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329158423" name="ZoneTexte 12"/>
          <p:cNvSpPr txBox="1"/>
          <p:nvPr userDrawn="1"/>
        </p:nvSpPr>
        <p:spPr bwMode="auto">
          <a:xfrm>
            <a:off x="4971604" y="1195518"/>
            <a:ext cx="2066115" cy="274679"/>
          </a:xfrm>
          <a:prstGeom prst="rect">
            <a:avLst/>
          </a:prstGeom>
          <a:noFill/>
        </p:spPr>
        <p:txBody>
          <a:bodyPr wrap="square" rtlCol="0" anchor="ctr">
            <a:spAutoFit/>
          </a:bodyPr>
          <a:lstStyle/>
          <a:p>
            <a:pPr algn="ctr">
              <a:defRPr/>
            </a:pPr>
            <a:r>
              <a:rPr lang="fr-FR" sz="1200" b="1">
                <a:solidFill>
                  <a:srgbClr val="F8A800"/>
                </a:solidFill>
                <a:latin typeface="Montserrat"/>
              </a:rPr>
              <a:t>INSTITUTION</a:t>
            </a:r>
            <a:endParaRPr>
              <a:solidFill>
                <a:srgbClr val="F8A800"/>
              </a:solidFill>
            </a:endParaRPr>
          </a:p>
        </p:txBody>
      </p:sp>
      <p:sp>
        <p:nvSpPr>
          <p:cNvPr id="715083621" name="Rectangle : coins arrondis 13"/>
          <p:cNvSpPr/>
          <p:nvPr userDrawn="1"/>
        </p:nvSpPr>
        <p:spPr bwMode="auto">
          <a:xfrm>
            <a:off x="141925" y="2368581"/>
            <a:ext cx="4136165" cy="3479141"/>
          </a:xfrm>
          <a:prstGeom prst="roundRect">
            <a:avLst>
              <a:gd name="adj" fmla="val 5679"/>
            </a:avLst>
          </a:prstGeom>
          <a:noFill/>
          <a:ln w="25400" cap="flat" cmpd="sng" algn="ctr">
            <a:solidFill>
              <a:srgbClr val="F8A8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499000868" name="ZoneTexte 14"/>
          <p:cNvSpPr txBox="1"/>
          <p:nvPr userDrawn="1"/>
        </p:nvSpPr>
        <p:spPr bwMode="auto">
          <a:xfrm>
            <a:off x="873079" y="2454661"/>
            <a:ext cx="2371322" cy="274679"/>
          </a:xfrm>
          <a:prstGeom prst="rect">
            <a:avLst/>
          </a:prstGeom>
          <a:noFill/>
        </p:spPr>
        <p:txBody>
          <a:bodyPr wrap="square" rtlCol="0" anchor="ctr">
            <a:spAutoFit/>
          </a:bodyPr>
          <a:lstStyle/>
          <a:p>
            <a:pPr algn="ctr">
              <a:defRPr/>
            </a:pPr>
            <a:r>
              <a:rPr lang="fr-FR" sz="1200" b="1">
                <a:solidFill>
                  <a:srgbClr val="F8A800"/>
                </a:solidFill>
                <a:latin typeface="Montserrat"/>
              </a:rPr>
              <a:t>DESCRIPTIF DE L’OFFRE</a:t>
            </a:r>
            <a:endParaRPr>
              <a:solidFill>
                <a:srgbClr val="F8A800"/>
              </a:solidFill>
            </a:endParaRPr>
          </a:p>
        </p:txBody>
      </p:sp>
      <p:sp>
        <p:nvSpPr>
          <p:cNvPr id="576533600" name="Rectangle : coins arrondis 15"/>
          <p:cNvSpPr/>
          <p:nvPr userDrawn="1"/>
        </p:nvSpPr>
        <p:spPr bwMode="auto">
          <a:xfrm>
            <a:off x="4388981" y="3473324"/>
            <a:ext cx="3667821" cy="2393940"/>
          </a:xfrm>
          <a:prstGeom prst="roundRect">
            <a:avLst>
              <a:gd name="adj" fmla="val 5679"/>
            </a:avLst>
          </a:prstGeom>
          <a:noFill/>
          <a:ln w="25400" cap="flat" cmpd="sng" algn="ctr">
            <a:solidFill>
              <a:srgbClr val="F8A8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151425745" name="ZoneTexte 16"/>
          <p:cNvSpPr txBox="1"/>
          <p:nvPr userDrawn="1"/>
        </p:nvSpPr>
        <p:spPr bwMode="auto">
          <a:xfrm>
            <a:off x="4978134" y="3551937"/>
            <a:ext cx="2379438" cy="274679"/>
          </a:xfrm>
          <a:prstGeom prst="rect">
            <a:avLst/>
          </a:prstGeom>
          <a:noFill/>
        </p:spPr>
        <p:txBody>
          <a:bodyPr wrap="square" rtlCol="0" anchor="ctr">
            <a:spAutoFit/>
          </a:bodyPr>
          <a:lstStyle/>
          <a:p>
            <a:pPr algn="ctr">
              <a:defRPr/>
            </a:pPr>
            <a:r>
              <a:rPr lang="fr-FR" sz="1200" b="1">
                <a:solidFill>
                  <a:srgbClr val="F8A800"/>
                </a:solidFill>
                <a:latin typeface="Montserrat"/>
              </a:rPr>
              <a:t>COMPÉTENCES VISÉES</a:t>
            </a:r>
            <a:endParaRPr>
              <a:solidFill>
                <a:srgbClr val="F8A800"/>
              </a:solidFill>
            </a:endParaRPr>
          </a:p>
        </p:txBody>
      </p:sp>
      <p:sp>
        <p:nvSpPr>
          <p:cNvPr id="1908751051" name="Rectangle : coins arrondis 17"/>
          <p:cNvSpPr/>
          <p:nvPr userDrawn="1"/>
        </p:nvSpPr>
        <p:spPr bwMode="auto">
          <a:xfrm>
            <a:off x="8182298" y="1113760"/>
            <a:ext cx="3867777" cy="3665331"/>
          </a:xfrm>
          <a:prstGeom prst="roundRect">
            <a:avLst>
              <a:gd name="adj" fmla="val 5679"/>
            </a:avLst>
          </a:prstGeom>
          <a:noFill/>
          <a:ln w="25400" cap="flat" cmpd="sng" algn="ctr">
            <a:solidFill>
              <a:srgbClr val="F8A8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1592566854" name="ZoneTexte 18"/>
          <p:cNvSpPr txBox="1"/>
          <p:nvPr userDrawn="1"/>
        </p:nvSpPr>
        <p:spPr bwMode="auto">
          <a:xfrm>
            <a:off x="8987409" y="1193298"/>
            <a:ext cx="2066115" cy="274679"/>
          </a:xfrm>
          <a:prstGeom prst="rect">
            <a:avLst/>
          </a:prstGeom>
          <a:noFill/>
        </p:spPr>
        <p:txBody>
          <a:bodyPr wrap="square" rtlCol="0" anchor="ctr">
            <a:spAutoFit/>
          </a:bodyPr>
          <a:lstStyle/>
          <a:p>
            <a:pPr algn="ctr">
              <a:defRPr/>
            </a:pPr>
            <a:r>
              <a:rPr lang="fr-FR" sz="1200" b="1">
                <a:solidFill>
                  <a:srgbClr val="F8A800"/>
                </a:solidFill>
                <a:latin typeface="Montserrat"/>
              </a:rPr>
              <a:t>CONDITIONS D’ENTRÉE</a:t>
            </a:r>
            <a:endParaRPr>
              <a:solidFill>
                <a:srgbClr val="F8A800"/>
              </a:solidFill>
            </a:endParaRPr>
          </a:p>
        </p:txBody>
      </p:sp>
      <p:sp>
        <p:nvSpPr>
          <p:cNvPr id="64114751" name="Rectangle : coins arrondis 19"/>
          <p:cNvSpPr/>
          <p:nvPr userDrawn="1"/>
        </p:nvSpPr>
        <p:spPr bwMode="auto">
          <a:xfrm>
            <a:off x="141923" y="6020097"/>
            <a:ext cx="11911748" cy="625248"/>
          </a:xfrm>
          <a:prstGeom prst="roundRect">
            <a:avLst>
              <a:gd name="adj" fmla="val 16667"/>
            </a:avLst>
          </a:prstGeom>
          <a:solidFill>
            <a:srgbClr val="FFC000">
              <a:alpha val="30000"/>
            </a:srgbClr>
          </a:solidFill>
          <a:ln w="19049">
            <a:solidFill>
              <a:srgbClr val="F8A800"/>
            </a:solidFill>
            <a:prstDash val="solid"/>
          </a:ln>
        </p:spPr>
        <p:txBody>
          <a:bodyPr wrap="square" rtlCol="0" anchor="ctr">
            <a:spAutoFit/>
          </a:bodyPr>
          <a:lstStyle/>
          <a:p>
            <a:pPr>
              <a:defRPr/>
            </a:pPr>
            <a:r>
              <a:rPr lang="fr-FR" sz="1050" b="1" i="1">
                <a:solidFill>
                  <a:schemeClr val="tx1"/>
                </a:solidFill>
                <a:latin typeface="Montserrat"/>
              </a:rPr>
              <a:t>CONTACT</a:t>
            </a:r>
            <a:endParaRPr lang="fr-FR" sz="1050" i="1">
              <a:solidFill>
                <a:srgbClr val="074075"/>
              </a:solidFill>
              <a:latin typeface="Montserrat"/>
            </a:endParaRPr>
          </a:p>
          <a:p>
            <a:pPr>
              <a:defRPr/>
            </a:pPr>
            <a:endParaRPr sz="1000"/>
          </a:p>
          <a:p>
            <a:pPr>
              <a:defRPr/>
            </a:pPr>
            <a:r>
              <a:rPr lang="fr-FR" sz="1050" i="1">
                <a:solidFill>
                  <a:srgbClr val="074075"/>
                </a:solidFill>
                <a:latin typeface="Montserrat"/>
              </a:rPr>
              <a:t>PERSONNE DE CONTACT POUR L’ADMINISTRATION : </a:t>
            </a:r>
            <a:endParaRPr/>
          </a:p>
        </p:txBody>
      </p:sp>
      <p:sp>
        <p:nvSpPr>
          <p:cNvPr id="1088953669" name="ZoneTexte 20"/>
          <p:cNvSpPr txBox="1"/>
          <p:nvPr userDrawn="1"/>
        </p:nvSpPr>
        <p:spPr bwMode="auto">
          <a:xfrm>
            <a:off x="8849283" y="4953899"/>
            <a:ext cx="2379438" cy="274679"/>
          </a:xfrm>
          <a:prstGeom prst="rect">
            <a:avLst/>
          </a:prstGeom>
          <a:noFill/>
        </p:spPr>
        <p:txBody>
          <a:bodyPr wrap="square" rtlCol="0" anchor="ctr">
            <a:spAutoFit/>
          </a:bodyPr>
          <a:lstStyle/>
          <a:p>
            <a:pPr algn="ctr">
              <a:defRPr/>
            </a:pPr>
            <a:r>
              <a:rPr lang="fr-FR" sz="1200" b="1">
                <a:solidFill>
                  <a:srgbClr val="F8A800"/>
                </a:solidFill>
                <a:latin typeface="Montserrat"/>
              </a:rPr>
              <a:t>SITE INTERNET</a:t>
            </a:r>
            <a:endParaRPr>
              <a:solidFill>
                <a:srgbClr val="F8A800"/>
              </a:solidFill>
            </a:endParaRPr>
          </a:p>
        </p:txBody>
      </p:sp>
      <p:sp>
        <p:nvSpPr>
          <p:cNvPr id="1636364170" name="Rectangle : coins arrondis 21"/>
          <p:cNvSpPr/>
          <p:nvPr userDrawn="1"/>
        </p:nvSpPr>
        <p:spPr bwMode="auto">
          <a:xfrm>
            <a:off x="8182298" y="4887814"/>
            <a:ext cx="3867777" cy="979450"/>
          </a:xfrm>
          <a:prstGeom prst="roundRect">
            <a:avLst>
              <a:gd name="adj" fmla="val 5679"/>
            </a:avLst>
          </a:prstGeom>
          <a:noFill/>
          <a:ln w="25400" cap="flat" cmpd="sng" algn="ctr">
            <a:solidFill>
              <a:srgbClr val="F8A8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600">
              <a:latin typeface="Montserrat"/>
            </a:endParaRPr>
          </a:p>
        </p:txBody>
      </p:sp>
      <p:sp>
        <p:nvSpPr>
          <p:cNvPr id="760454445" name="ZoneTexte 23"/>
          <p:cNvSpPr txBox="1"/>
          <p:nvPr userDrawn="1"/>
        </p:nvSpPr>
        <p:spPr bwMode="auto">
          <a:xfrm flipH="1">
            <a:off x="256270" y="2864928"/>
            <a:ext cx="3655095" cy="169277"/>
          </a:xfrm>
          <a:prstGeom prst="rect">
            <a:avLst/>
          </a:prstGeom>
          <a:noFill/>
        </p:spPr>
        <p:txBody>
          <a:bodyPr wrap="square" lIns="0" tIns="0" rIns="0" bIns="0" rtlCol="0" anchor="ctr">
            <a:spAutoFit/>
          </a:bodyPr>
          <a:lstStyle/>
          <a:p>
            <a:pPr algn="ctr">
              <a:defRPr/>
            </a:pPr>
            <a:endParaRPr lang="fr-FR" sz="1100">
              <a:latin typeface="Montserrat"/>
            </a:endParaRPr>
          </a:p>
        </p:txBody>
      </p:sp>
      <p:sp>
        <p:nvSpPr>
          <p:cNvPr id="74832057" name="ZoneTexte 24"/>
          <p:cNvSpPr txBox="1"/>
          <p:nvPr userDrawn="1"/>
        </p:nvSpPr>
        <p:spPr bwMode="auto">
          <a:xfrm flipH="1">
            <a:off x="244023" y="5116761"/>
            <a:ext cx="3655095" cy="169277"/>
          </a:xfrm>
          <a:prstGeom prst="rect">
            <a:avLst/>
          </a:prstGeom>
          <a:noFill/>
        </p:spPr>
        <p:txBody>
          <a:bodyPr wrap="square" lIns="0" tIns="0" rIns="0" bIns="0" rtlCol="0" anchor="ctr">
            <a:spAutoFit/>
          </a:bodyPr>
          <a:lstStyle/>
          <a:p>
            <a:pPr algn="ctr">
              <a:defRPr/>
            </a:pPr>
            <a:endParaRPr lang="fr-FR" sz="1100">
              <a:latin typeface="Montserrat"/>
            </a:endParaRPr>
          </a:p>
        </p:txBody>
      </p:sp>
      <p:sp>
        <p:nvSpPr>
          <p:cNvPr id="1350375536" name="ZoneTexte 25"/>
          <p:cNvSpPr txBox="1"/>
          <p:nvPr userDrawn="1"/>
        </p:nvSpPr>
        <p:spPr bwMode="auto">
          <a:xfrm flipH="1">
            <a:off x="4439708" y="1431757"/>
            <a:ext cx="3444842" cy="169277"/>
          </a:xfrm>
          <a:prstGeom prst="rect">
            <a:avLst/>
          </a:prstGeom>
          <a:noFill/>
        </p:spPr>
        <p:txBody>
          <a:bodyPr wrap="square" lIns="0" tIns="0" rIns="0" bIns="0" rtlCol="0" anchor="ctr">
            <a:spAutoFit/>
          </a:bodyPr>
          <a:lstStyle/>
          <a:p>
            <a:pPr algn="ctr">
              <a:defRPr/>
            </a:pPr>
            <a:endParaRPr lang="fr-FR" sz="1100">
              <a:latin typeface="Montserrat"/>
            </a:endParaRPr>
          </a:p>
        </p:txBody>
      </p:sp>
      <p:sp>
        <p:nvSpPr>
          <p:cNvPr id="1699303705" name="Espace réservé du texte 27"/>
          <p:cNvSpPr>
            <a:spLocks noGrp="1"/>
          </p:cNvSpPr>
          <p:nvPr>
            <p:ph type="body" sz="quarter" idx="10"/>
          </p:nvPr>
        </p:nvSpPr>
        <p:spPr bwMode="auto">
          <a:xfrm>
            <a:off x="221446" y="1425910"/>
            <a:ext cx="3932868"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720923648" name="Espace réservé du texte 29"/>
          <p:cNvSpPr>
            <a:spLocks noGrp="1"/>
          </p:cNvSpPr>
          <p:nvPr>
            <p:ph type="body" sz="quarter" idx="11" hasCustomPrompt="1"/>
          </p:nvPr>
        </p:nvSpPr>
        <p:spPr bwMode="auto">
          <a:xfrm>
            <a:off x="2973458" y="81413"/>
            <a:ext cx="1969456" cy="479315"/>
          </a:xfrm>
        </p:spPr>
        <p:txBody>
          <a:bodyPr/>
          <a:lstStyle>
            <a:lvl1pPr marL="0" indent="0" algn="l" defTabSz="914400" rtl="0">
              <a:buNone/>
              <a:defRPr lang="fr-FR" sz="2800" b="1">
                <a:solidFill>
                  <a:schemeClr val="tx1"/>
                </a:solidFill>
                <a:latin typeface="Montserrat"/>
                <a:ea typeface="+mn-ea"/>
                <a:cs typeface="+mn-cs"/>
              </a:defRPr>
            </a:lvl1pPr>
            <a:lvl2pPr marL="0" algn="l" defTabSz="914400" rtl="0">
              <a:defRPr lang="fr-FR" sz="2800" b="1">
                <a:solidFill>
                  <a:schemeClr val="tx1"/>
                </a:solidFill>
                <a:latin typeface="Montserrat"/>
                <a:ea typeface="+mn-ea"/>
                <a:cs typeface="+mn-cs"/>
              </a:defRPr>
            </a:lvl2pPr>
          </a:lstStyle>
          <a:p>
            <a:pPr lvl="0">
              <a:defRPr/>
            </a:pPr>
            <a:r>
              <a:rPr lang="fr-FR"/>
              <a:t>TITRE</a:t>
            </a:r>
            <a:endParaRPr/>
          </a:p>
        </p:txBody>
      </p:sp>
      <p:sp>
        <p:nvSpPr>
          <p:cNvPr id="1459866249" name="Espace réservé du texte 27"/>
          <p:cNvSpPr>
            <a:spLocks noGrp="1"/>
          </p:cNvSpPr>
          <p:nvPr>
            <p:ph type="body" sz="quarter" idx="13"/>
          </p:nvPr>
        </p:nvSpPr>
        <p:spPr bwMode="auto">
          <a:xfrm>
            <a:off x="8275631" y="1478348"/>
            <a:ext cx="3677672"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1394659972" name="Espace réservé du texte 27"/>
          <p:cNvSpPr>
            <a:spLocks noGrp="1"/>
          </p:cNvSpPr>
          <p:nvPr>
            <p:ph type="body" sz="quarter" idx="14"/>
          </p:nvPr>
        </p:nvSpPr>
        <p:spPr bwMode="auto">
          <a:xfrm>
            <a:off x="4468716" y="1444706"/>
            <a:ext cx="3466120"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338014067" name="Espace réservé du texte 27"/>
          <p:cNvSpPr>
            <a:spLocks noGrp="1"/>
          </p:cNvSpPr>
          <p:nvPr>
            <p:ph type="body" sz="quarter" idx="15"/>
          </p:nvPr>
        </p:nvSpPr>
        <p:spPr bwMode="auto">
          <a:xfrm>
            <a:off x="219726" y="2688065"/>
            <a:ext cx="3932868"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1694109770" name="Espace réservé du texte 27"/>
          <p:cNvSpPr>
            <a:spLocks noGrp="1"/>
          </p:cNvSpPr>
          <p:nvPr>
            <p:ph type="body" sz="quarter" idx="16"/>
          </p:nvPr>
        </p:nvSpPr>
        <p:spPr bwMode="auto">
          <a:xfrm>
            <a:off x="4443762" y="3794341"/>
            <a:ext cx="3487544" cy="1947678"/>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815086774" name="Espace réservé du texte 27"/>
          <p:cNvSpPr>
            <a:spLocks noGrp="1"/>
          </p:cNvSpPr>
          <p:nvPr>
            <p:ph type="body" sz="quarter" idx="17"/>
          </p:nvPr>
        </p:nvSpPr>
        <p:spPr bwMode="auto">
          <a:xfrm>
            <a:off x="8275631" y="5196974"/>
            <a:ext cx="3672346" cy="56283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lvl="0">
              <a:defRPr/>
            </a:pPr>
            <a:r>
              <a:rPr lang="fr-FR"/>
              <a:t>Cliquez pour modifier les styles du texte du masque</a:t>
            </a:r>
            <a:endParaRPr/>
          </a:p>
        </p:txBody>
      </p:sp>
      <p:sp>
        <p:nvSpPr>
          <p:cNvPr id="955859766" name="Espace réservé du texte 8"/>
          <p:cNvSpPr>
            <a:spLocks noGrp="1"/>
          </p:cNvSpPr>
          <p:nvPr>
            <p:ph type="body" sz="quarter" idx="19"/>
          </p:nvPr>
        </p:nvSpPr>
        <p:spPr bwMode="auto">
          <a:xfrm>
            <a:off x="3879390" y="6351503"/>
            <a:ext cx="8379869" cy="337196"/>
          </a:xfrm>
        </p:spPr>
        <p:txBody>
          <a:bodyPr/>
          <a:lstStyle>
            <a:lvl1pPr marL="0" indent="0">
              <a:buNone/>
              <a:defRPr sz="1200">
                <a:latin typeface="Montserrat"/>
              </a:defRPr>
            </a:lvl1pPr>
            <a:lvl2pPr>
              <a:defRPr sz="1200">
                <a:latin typeface="Montserrat"/>
              </a:defRPr>
            </a:lvl2pPr>
            <a:lvl3pPr>
              <a:defRPr sz="1200">
                <a:latin typeface="Montserrat"/>
              </a:defRPr>
            </a:lvl3pPr>
            <a:lvl4pPr>
              <a:defRPr sz="1200">
                <a:latin typeface="Montserrat"/>
              </a:defRPr>
            </a:lvl4pPr>
            <a:lvl5pPr>
              <a:defRPr sz="1200">
                <a:latin typeface="Montserrat"/>
              </a:defRPr>
            </a:lvl5pPr>
          </a:lstStyle>
          <a:p>
            <a:pPr lvl="0">
              <a:defRPr/>
            </a:pPr>
            <a:r>
              <a:rPr lang="fr-FR"/>
              <a:t>Cliquez pour modifier les styles du texte du masque</a:t>
            </a:r>
            <a:endParaRPr/>
          </a:p>
        </p:txBody>
      </p:sp>
      <p:sp>
        <p:nvSpPr>
          <p:cNvPr id="19129074" name="Bouton d'action : Personnalisé 34"/>
          <p:cNvSpPr/>
          <p:nvPr/>
        </p:nvSpPr>
        <p:spPr bwMode="auto">
          <a:xfrm>
            <a:off x="10907595" y="81412"/>
            <a:ext cx="1067610"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5"/>
              </a:lnSpc>
              <a:defRPr/>
            </a:pPr>
            <a:r>
              <a:rPr lang="fr-FR" sz="1050">
                <a:latin typeface="Montserrat"/>
              </a:rPr>
              <a:t>Retour vue Leporello</a:t>
            </a:r>
            <a:endParaRPr/>
          </a:p>
          <a:p>
            <a:pPr algn="ctr">
              <a:lnSpc>
                <a:spcPts val="1755"/>
              </a:lnSpc>
              <a:defRPr/>
            </a:pPr>
            <a:r>
              <a:rPr lang="fr-FR" sz="1600">
                <a:latin typeface="Montserrat"/>
              </a:rPr>
              <a:t>▶︎</a:t>
            </a:r>
            <a:endParaRPr lang="fr-FR" sz="1050">
              <a:latin typeface="Montserra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type="obj" preserve="1" userDrawn="1">
  <p:cSld name="Titre et contenu">
    <p:spTree>
      <p:nvGrpSpPr>
        <p:cNvPr id="1" name=""/>
        <p:cNvGrpSpPr/>
        <p:nvPr/>
      </p:nvGrpSpPr>
      <p:grpSpPr bwMode="auto">
        <a:xfrm>
          <a:off x="0" y="0"/>
          <a:ext cx="0" cy="0"/>
          <a:chOff x="0" y="0"/>
          <a:chExt cx="0" cy="0"/>
        </a:xfrm>
      </p:grpSpPr>
      <p:sp>
        <p:nvSpPr>
          <p:cNvPr id="21804989" name="Titre 1"/>
          <p:cNvSpPr>
            <a:spLocks noGrp="1"/>
          </p:cNvSpPr>
          <p:nvPr>
            <p:ph type="title"/>
          </p:nvPr>
        </p:nvSpPr>
        <p:spPr bwMode="auto"/>
        <p:txBody>
          <a:bodyPr/>
          <a:lstStyle/>
          <a:p>
            <a:pPr>
              <a:defRPr/>
            </a:pPr>
            <a:r>
              <a:rPr lang="fr-FR"/>
              <a:t>Modifiez le style du titre</a:t>
            </a:r>
            <a:endParaRPr lang="fr-C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blank" preserve="1" userDrawn="1">
  <p:cSld name="Vide">
    <p:spTree>
      <p:nvGrpSpPr>
        <p:cNvPr id="1" name=""/>
        <p:cNvGrpSpPr/>
        <p:nvPr/>
      </p:nvGrpSpPr>
      <p:grpSpPr bwMode="auto">
        <a:xfrm>
          <a:off x="0" y="0"/>
          <a:ext cx="0" cy="0"/>
          <a:chOff x="0" y="0"/>
          <a:chExt cx="0" cy="0"/>
        </a:xfrm>
      </p:grpSpPr>
      <p:sp>
        <p:nvSpPr>
          <p:cNvPr id="107112179" name="Espace réservé de la date 1"/>
          <p:cNvSpPr>
            <a:spLocks noGrp="1"/>
          </p:cNvSpPr>
          <p:nvPr>
            <p:ph type="dt" sz="half" idx="10"/>
          </p:nvPr>
        </p:nvSpPr>
        <p:spPr bwMode="auto"/>
        <p:txBody>
          <a:bodyPr/>
          <a:lstStyle>
            <a:lvl1pPr>
              <a:defRPr/>
            </a:lvl1pPr>
          </a:lstStyle>
          <a:p>
            <a:pPr>
              <a:defRPr/>
            </a:pPr>
            <a:endParaRPr lang="fr-FR"/>
          </a:p>
        </p:txBody>
      </p:sp>
      <p:sp>
        <p:nvSpPr>
          <p:cNvPr id="417397471" name="Espace réservé du pied de page 2"/>
          <p:cNvSpPr>
            <a:spLocks noGrp="1"/>
          </p:cNvSpPr>
          <p:nvPr>
            <p:ph type="ftr" sz="quarter" idx="11"/>
          </p:nvPr>
        </p:nvSpPr>
        <p:spPr bwMode="auto"/>
        <p:txBody>
          <a:bodyPr/>
          <a:lstStyle>
            <a:lvl1pPr>
              <a:defRPr/>
            </a:lvl1pPr>
          </a:lstStyle>
          <a:p>
            <a:pPr>
              <a:defRPr/>
            </a:pPr>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type="title" userDrawn="1">
  <p:cSld name="4_Diapositive de titre">
    <p:spTree>
      <p:nvGrpSpPr>
        <p:cNvPr id="1" name=""/>
        <p:cNvGrpSpPr/>
        <p:nvPr/>
      </p:nvGrpSpPr>
      <p:grpSpPr bwMode="auto">
        <a:xfrm>
          <a:off x="0" y="0"/>
          <a:ext cx="0" cy="0"/>
          <a:chOff x="0" y="0"/>
          <a:chExt cx="0" cy="0"/>
        </a:xfrm>
      </p:grpSpPr>
      <p:sp>
        <p:nvSpPr>
          <p:cNvPr id="1568292242" name="Titre 1"/>
          <p:cNvSpPr>
            <a:spLocks noGrp="1"/>
          </p:cNvSpPr>
          <p:nvPr>
            <p:ph type="ctrTitle"/>
          </p:nvPr>
        </p:nvSpPr>
        <p:spPr bwMode="auto">
          <a:xfrm>
            <a:off x="1524000" y="1122363"/>
            <a:ext cx="9144000" cy="2387600"/>
          </a:xfrm>
        </p:spPr>
        <p:txBody>
          <a:bodyPr anchor="b"/>
          <a:lstStyle>
            <a:lvl1pPr algn="ctr">
              <a:defRPr sz="6000"/>
            </a:lvl1pPr>
          </a:lstStyle>
          <a:p>
            <a:pPr>
              <a:defRPr/>
            </a:pPr>
            <a:r>
              <a:rPr lang="fr-FR"/>
              <a:t>Modifiez le style du titre</a:t>
            </a:r>
            <a:endParaRPr/>
          </a:p>
        </p:txBody>
      </p:sp>
      <p:sp>
        <p:nvSpPr>
          <p:cNvPr id="1959514199" name="Sous-titre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fr-FR"/>
              <a:t>Modifiez le style des sous-titres du masque</a:t>
            </a:r>
            <a:endParaRPr/>
          </a:p>
        </p:txBody>
      </p:sp>
      <p:sp>
        <p:nvSpPr>
          <p:cNvPr id="313824717" name="Espace réservé de la date 3"/>
          <p:cNvSpPr>
            <a:spLocks noGrp="1"/>
          </p:cNvSpPr>
          <p:nvPr>
            <p:ph type="dt" sz="half" idx="10"/>
          </p:nvPr>
        </p:nvSpPr>
        <p:spPr bwMode="auto"/>
        <p:txBody>
          <a:bodyPr/>
          <a:lstStyle/>
          <a:p>
            <a:pPr>
              <a:defRPr/>
            </a:pPr>
            <a:fld id="{F7D1804B-ECFD-4448-8B3E-C4F5FF5A2AFA}" type="datetimeFigureOut">
              <a:rPr lang="fr-FR"/>
              <a:t>07/10/2026</a:t>
            </a:fld>
            <a:endParaRPr lang="fr-FR"/>
          </a:p>
        </p:txBody>
      </p:sp>
      <p:sp>
        <p:nvSpPr>
          <p:cNvPr id="1790777753" name="Espace réservé du pied de page 4"/>
          <p:cNvSpPr>
            <a:spLocks noGrp="1"/>
          </p:cNvSpPr>
          <p:nvPr>
            <p:ph type="ftr" sz="quarter" idx="11"/>
          </p:nvPr>
        </p:nvSpPr>
        <p:spPr bwMode="auto"/>
        <p:txBody>
          <a:bodyPr/>
          <a:lstStyle/>
          <a:p>
            <a:pPr>
              <a:defRPr/>
            </a:pPr>
            <a:endParaRPr lang="fr-FR"/>
          </a:p>
        </p:txBody>
      </p:sp>
      <p:sp>
        <p:nvSpPr>
          <p:cNvPr id="178426829" name="Espace réservé du numéro de diapositive 5"/>
          <p:cNvSpPr>
            <a:spLocks noGrp="1"/>
          </p:cNvSpPr>
          <p:nvPr>
            <p:ph type="sldNum" sz="quarter" idx="12"/>
          </p:nvPr>
        </p:nvSpPr>
        <p:spPr bwMode="auto"/>
        <p:txBody>
          <a:bodyPr/>
          <a:lstStyle/>
          <a:p>
            <a:pPr>
              <a:defRPr/>
            </a:pPr>
            <a:fld id="{EBA6977C-044F-4B4F-8A90-6EC7D99AD1F4}" type="slidenum">
              <a:rPr lang="fr-F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bwMode="auto">
        <a:xfrm>
          <a:off x="0" y="0"/>
          <a:ext cx="0" cy="0"/>
          <a:chOff x="0" y="0"/>
          <a:chExt cx="0" cy="0"/>
        </a:xfrm>
      </p:grpSpPr>
      <p:sp>
        <p:nvSpPr>
          <p:cNvPr id="443871034" name="Rectangle 2"/>
          <p:cNvSpPr>
            <a:spLocks noGrp="1" noChangeArrowheads="1"/>
          </p:cNvSpPr>
          <p:nvPr>
            <p:ph type="title"/>
          </p:nvPr>
        </p:nvSpPr>
        <p:spPr bwMode="auto">
          <a:xfrm>
            <a:off x="527051" y="44450"/>
            <a:ext cx="10369549" cy="6477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defRPr/>
            </a:pPr>
            <a:endParaRPr lang="fr-FR"/>
          </a:p>
        </p:txBody>
      </p:sp>
      <p:sp>
        <p:nvSpPr>
          <p:cNvPr id="576449434" name="Rectangle 3"/>
          <p:cNvSpPr>
            <a:spLocks noGrp="1" noChangeArrowheads="1"/>
          </p:cNvSpPr>
          <p:nvPr>
            <p:ph type="body" idx="1"/>
          </p:nvPr>
        </p:nvSpPr>
        <p:spPr bwMode="auto">
          <a:xfrm>
            <a:off x="814917" y="1052513"/>
            <a:ext cx="10591799" cy="5400815"/>
          </a:xfrm>
          <a:prstGeom prst="rect">
            <a:avLst/>
          </a:prstGeom>
          <a:noFill/>
          <a:ln>
            <a:noFill/>
          </a:ln>
          <a:effectLst/>
        </p:spPr>
        <p:txBody>
          <a:bodyPr vert="horz" wrap="square" lIns="91440" tIns="45720" rIns="91440" bIns="45720" numCol="1" anchor="t" anchorCtr="0" compatLnSpc="1">
            <a:prstTxWarp prst="textNoShape">
              <a:avLst/>
            </a:prstTxWarp>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p:txBody>
      </p:sp>
      <p:sp>
        <p:nvSpPr>
          <p:cNvPr id="2004626206" name="Rectangle 4"/>
          <p:cNvSpPr>
            <a:spLocks noGrp="1" noChangeArrowheads="1"/>
          </p:cNvSpPr>
          <p:nvPr>
            <p:ph type="dt" sz="half" idx="2"/>
          </p:nvPr>
        </p:nvSpPr>
        <p:spPr bwMode="auto">
          <a:xfrm>
            <a:off x="814917" y="6525684"/>
            <a:ext cx="2844800" cy="237692"/>
          </a:xfrm>
          <a:prstGeom prst="rect">
            <a:avLst/>
          </a:prstGeom>
          <a:noFill/>
          <a:ln>
            <a:noFill/>
          </a:ln>
          <a:effectLst/>
        </p:spPr>
        <p:txBody>
          <a:bodyPr vert="horz" wrap="square" lIns="0" tIns="45720" rIns="91440" bIns="45720" numCol="1" anchor="ctr" anchorCtr="0" compatLnSpc="1">
            <a:prstTxWarp prst="textNoShape">
              <a:avLst/>
            </a:prstTxWarp>
          </a:bodyPr>
          <a:lstStyle>
            <a:lvl1pPr algn="ctr">
              <a:defRPr sz="1000"/>
            </a:lvl1pPr>
          </a:lstStyle>
          <a:p>
            <a:pPr>
              <a:defRPr/>
            </a:pPr>
            <a:endParaRPr lang="fr-FR"/>
          </a:p>
        </p:txBody>
      </p:sp>
      <p:sp>
        <p:nvSpPr>
          <p:cNvPr id="1413869243" name="Rectangle 5"/>
          <p:cNvSpPr>
            <a:spLocks noGrp="1" noChangeArrowheads="1"/>
          </p:cNvSpPr>
          <p:nvPr>
            <p:ph type="ftr" sz="quarter" idx="3"/>
          </p:nvPr>
        </p:nvSpPr>
        <p:spPr bwMode="auto">
          <a:xfrm>
            <a:off x="8506041" y="6497327"/>
            <a:ext cx="2900676" cy="294407"/>
          </a:xfrm>
          <a:prstGeom prst="rect">
            <a:avLst/>
          </a:prstGeom>
          <a:noFill/>
          <a:ln>
            <a:noFill/>
          </a:ln>
          <a:effectLst/>
        </p:spPr>
        <p:txBody>
          <a:bodyPr vert="horz" wrap="square" lIns="91440" tIns="45720" rIns="91440" bIns="45720" numCol="1" anchor="ctr" anchorCtr="0" compatLnSpc="1">
            <a:prstTxWarp prst="textNoShape">
              <a:avLst/>
            </a:prstTxWarp>
          </a:bodyPr>
          <a:lstStyle>
            <a:lvl1pPr algn="ctr">
              <a:defRPr sz="1000"/>
            </a:lvl1pPr>
          </a:lstStyle>
          <a:p>
            <a:pPr>
              <a:defRPr/>
            </a:pPr>
            <a:endParaRPr lang="fr-FR"/>
          </a:p>
        </p:txBody>
      </p:sp>
      <p:sp>
        <p:nvSpPr>
          <p:cNvPr id="531430429" name="Rectangle 7"/>
          <p:cNvSpPr>
            <a:spLocks noChangeArrowheads="1"/>
          </p:cNvSpPr>
          <p:nvPr/>
        </p:nvSpPr>
        <p:spPr bwMode="auto">
          <a:xfrm>
            <a:off x="3325510" y="6517573"/>
            <a:ext cx="5540980" cy="253916"/>
          </a:xfrm>
          <a:prstGeom prst="rect">
            <a:avLst/>
          </a:prstGeom>
          <a:noFill/>
          <a:ln>
            <a:noFill/>
          </a:ln>
          <a:effectLst/>
        </p:spPr>
        <p:txBody>
          <a:bodyPr wrap="square" anchor="ctr">
            <a:spAutoFit/>
          </a:bodyPr>
          <a:lstStyle/>
          <a:p>
            <a:pPr algn="ctr">
              <a:defRPr/>
            </a:pPr>
            <a:r>
              <a:rPr lang="fr-CH" sz="1000">
                <a:solidFill>
                  <a:srgbClr val="003772"/>
                </a:solidFill>
              </a:rPr>
              <a:t>Office cantonal des assurances sociales</a:t>
            </a:r>
            <a:endParaRPr/>
          </a:p>
        </p:txBody>
      </p:sp>
      <p:sp>
        <p:nvSpPr>
          <p:cNvPr id="47169740" name="Text Box 10"/>
          <p:cNvSpPr txBox="1">
            <a:spLocks noChangeArrowheads="1"/>
          </p:cNvSpPr>
          <p:nvPr/>
        </p:nvSpPr>
        <p:spPr bwMode="auto">
          <a:xfrm>
            <a:off x="11089218" y="260350"/>
            <a:ext cx="768349" cy="244475"/>
          </a:xfrm>
          <a:prstGeom prst="rect">
            <a:avLst/>
          </a:prstGeom>
          <a:noFill/>
          <a:ln>
            <a:noFill/>
          </a:ln>
          <a:effectLst/>
        </p:spPr>
        <p:txBody>
          <a:bodyPr>
            <a:spAutoFit/>
          </a:bodyPr>
          <a:lstStyle/>
          <a:p>
            <a:pPr>
              <a:spcBef>
                <a:spcPts val="0"/>
              </a:spcBef>
              <a:defRPr/>
            </a:pPr>
            <a:fld id="{FDD685F5-2DDD-4EF0-9CDD-5D490DD181DD}" type="slidenum">
              <a:rPr lang="fr-FR" sz="1000" b="1"/>
              <a:t>‹N°›</a:t>
            </a:fld>
            <a:endParaRPr lang="fr-FR" sz="1000" b="1"/>
          </a:p>
        </p:txBody>
      </p:sp>
      <p:sp>
        <p:nvSpPr>
          <p:cNvPr id="1207906172" name="Line 17"/>
          <p:cNvSpPr>
            <a:spLocks noChangeShapeType="1"/>
          </p:cNvSpPr>
          <p:nvPr/>
        </p:nvSpPr>
        <p:spPr bwMode="auto">
          <a:xfrm flipV="1">
            <a:off x="285751" y="765175"/>
            <a:ext cx="11762316" cy="0"/>
          </a:xfrm>
          <a:prstGeom prst="line">
            <a:avLst/>
          </a:prstGeom>
          <a:noFill/>
          <a:ln w="53975" cap="rnd">
            <a:solidFill>
              <a:srgbClr val="CAB69E"/>
            </a:solidFill>
            <a:prstDash val="sysDot"/>
            <a:round/>
            <a:headEnd/>
            <a:tailEnd/>
          </a:ln>
          <a:effectLst/>
        </p:spPr>
        <p:txBody>
          <a:bodyPr/>
          <a:lstStyle/>
          <a:p>
            <a:pPr>
              <a:defRPr/>
            </a:pPr>
            <a:endParaRPr lang="fr-CH"/>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lvl1pPr algn="l" rtl="0">
        <a:spcBef>
          <a:spcPts val="0"/>
        </a:spcBef>
        <a:spcAft>
          <a:spcPts val="0"/>
        </a:spcAft>
        <a:defRPr sz="2800" b="1">
          <a:solidFill>
            <a:srgbClr val="003772"/>
          </a:solidFill>
          <a:latin typeface="+mj-lt"/>
          <a:ea typeface="+mj-ea"/>
          <a:cs typeface="+mj-cs"/>
        </a:defRPr>
      </a:lvl1pPr>
      <a:lvl2pPr algn="l" rtl="0">
        <a:spcBef>
          <a:spcPts val="0"/>
        </a:spcBef>
        <a:spcAft>
          <a:spcPts val="0"/>
        </a:spcAft>
        <a:defRPr sz="2800" b="1">
          <a:solidFill>
            <a:srgbClr val="003772"/>
          </a:solidFill>
          <a:latin typeface="Myriad Pro"/>
        </a:defRPr>
      </a:lvl2pPr>
      <a:lvl3pPr algn="l" rtl="0">
        <a:spcBef>
          <a:spcPts val="0"/>
        </a:spcBef>
        <a:spcAft>
          <a:spcPts val="0"/>
        </a:spcAft>
        <a:defRPr sz="2800" b="1">
          <a:solidFill>
            <a:srgbClr val="003772"/>
          </a:solidFill>
          <a:latin typeface="Myriad Pro"/>
        </a:defRPr>
      </a:lvl3pPr>
      <a:lvl4pPr algn="l" rtl="0">
        <a:spcBef>
          <a:spcPts val="0"/>
        </a:spcBef>
        <a:spcAft>
          <a:spcPts val="0"/>
        </a:spcAft>
        <a:defRPr sz="2800" b="1">
          <a:solidFill>
            <a:srgbClr val="003772"/>
          </a:solidFill>
          <a:latin typeface="Myriad Pro"/>
        </a:defRPr>
      </a:lvl4pPr>
      <a:lvl5pPr algn="l" rtl="0">
        <a:spcBef>
          <a:spcPts val="0"/>
        </a:spcBef>
        <a:spcAft>
          <a:spcPts val="0"/>
        </a:spcAft>
        <a:defRPr sz="2800" b="1">
          <a:solidFill>
            <a:srgbClr val="003772"/>
          </a:solidFill>
          <a:latin typeface="Myriad Pro"/>
        </a:defRPr>
      </a:lvl5pPr>
      <a:lvl6pPr marL="457200" algn="l" rtl="0">
        <a:spcBef>
          <a:spcPts val="0"/>
        </a:spcBef>
        <a:spcAft>
          <a:spcPts val="0"/>
        </a:spcAft>
        <a:defRPr sz="2800" b="1">
          <a:solidFill>
            <a:srgbClr val="003772"/>
          </a:solidFill>
          <a:latin typeface="Myriad Pro"/>
        </a:defRPr>
      </a:lvl6pPr>
      <a:lvl7pPr marL="914400" algn="l" rtl="0">
        <a:spcBef>
          <a:spcPts val="0"/>
        </a:spcBef>
        <a:spcAft>
          <a:spcPts val="0"/>
        </a:spcAft>
        <a:defRPr sz="2800" b="1">
          <a:solidFill>
            <a:srgbClr val="003772"/>
          </a:solidFill>
          <a:latin typeface="Myriad Pro"/>
        </a:defRPr>
      </a:lvl7pPr>
      <a:lvl8pPr marL="1371600" algn="l" rtl="0">
        <a:spcBef>
          <a:spcPts val="0"/>
        </a:spcBef>
        <a:spcAft>
          <a:spcPts val="0"/>
        </a:spcAft>
        <a:defRPr sz="2800" b="1">
          <a:solidFill>
            <a:srgbClr val="003772"/>
          </a:solidFill>
          <a:latin typeface="Myriad Pro"/>
        </a:defRPr>
      </a:lvl8pPr>
      <a:lvl9pPr marL="1828800" algn="l" rtl="0">
        <a:spcBef>
          <a:spcPts val="0"/>
        </a:spcBef>
        <a:spcAft>
          <a:spcPts val="0"/>
        </a:spcAft>
        <a:defRPr sz="2800" b="1">
          <a:solidFill>
            <a:srgbClr val="003772"/>
          </a:solidFill>
          <a:latin typeface="Myriad Pro"/>
        </a:defRPr>
      </a:lvl9pPr>
    </p:titleStyle>
    <p:bodyStyle>
      <a:lvl1pPr marL="342900" indent="-342900" algn="l" rtl="0">
        <a:spcBef>
          <a:spcPts val="0"/>
        </a:spcBef>
        <a:spcAft>
          <a:spcPts val="0"/>
        </a:spcAft>
        <a:buClr>
          <a:srgbClr val="003772"/>
        </a:buClr>
        <a:buFont typeface="Wingdings"/>
        <a:buChar char="§"/>
        <a:defRPr sz="2000">
          <a:solidFill>
            <a:schemeClr val="tx1"/>
          </a:solidFill>
          <a:latin typeface="+mn-lt"/>
          <a:ea typeface="+mn-ea"/>
          <a:cs typeface="+mn-cs"/>
        </a:defRPr>
      </a:lvl1pPr>
      <a:lvl2pPr marL="742950" indent="-285750" algn="l" rtl="0">
        <a:spcBef>
          <a:spcPts val="0"/>
        </a:spcBef>
        <a:spcAft>
          <a:spcPts val="0"/>
        </a:spcAft>
        <a:buClr>
          <a:srgbClr val="70B21C"/>
        </a:buClr>
        <a:buChar char="•"/>
        <a:defRPr sz="2000">
          <a:solidFill>
            <a:schemeClr val="tx1"/>
          </a:solidFill>
          <a:latin typeface="+mn-lt"/>
        </a:defRPr>
      </a:lvl2pPr>
      <a:lvl3pPr marL="1143000" indent="-228600" algn="l" rtl="0">
        <a:spcBef>
          <a:spcPts val="0"/>
        </a:spcBef>
        <a:spcAft>
          <a:spcPts val="0"/>
        </a:spcAft>
        <a:buClr>
          <a:srgbClr val="956939"/>
        </a:buClr>
        <a:buSzPct val="50000"/>
        <a:buChar char="o"/>
        <a:defRPr sz="2000">
          <a:solidFill>
            <a:schemeClr val="tx1"/>
          </a:solidFill>
          <a:latin typeface="+mn-lt"/>
        </a:defRPr>
      </a:lvl3pPr>
      <a:lvl4pPr marL="1600200" indent="-228600" algn="l" rtl="0">
        <a:spcBef>
          <a:spcPts val="0"/>
        </a:spcBef>
        <a:spcAft>
          <a:spcPts val="0"/>
        </a:spcAft>
        <a:defRPr sz="2000">
          <a:solidFill>
            <a:schemeClr val="tx1"/>
          </a:solidFill>
          <a:latin typeface="+mn-lt"/>
        </a:defRPr>
      </a:lvl4pPr>
      <a:lvl5pPr marL="2057400" indent="-228600" algn="l" rtl="0">
        <a:spcBef>
          <a:spcPts val="0"/>
        </a:spcBef>
        <a:spcAft>
          <a:spcPts val="0"/>
        </a:spcAft>
        <a:buChar char="»"/>
        <a:defRPr sz="2000">
          <a:solidFill>
            <a:schemeClr val="tx1"/>
          </a:solidFill>
          <a:latin typeface="+mn-lt"/>
        </a:defRPr>
      </a:lvl5pPr>
      <a:lvl6pPr marL="2514600" indent="-228600" algn="l" rtl="0">
        <a:spcBef>
          <a:spcPts val="0"/>
        </a:spcBef>
        <a:spcAft>
          <a:spcPts val="0"/>
        </a:spcAft>
        <a:buChar char="»"/>
        <a:defRPr sz="2000">
          <a:solidFill>
            <a:schemeClr val="tx1"/>
          </a:solidFill>
          <a:latin typeface="+mn-lt"/>
        </a:defRPr>
      </a:lvl6pPr>
      <a:lvl7pPr marL="2971800" indent="-228600" algn="l" rtl="0">
        <a:spcBef>
          <a:spcPts val="0"/>
        </a:spcBef>
        <a:spcAft>
          <a:spcPts val="0"/>
        </a:spcAft>
        <a:buChar char="»"/>
        <a:defRPr sz="2000">
          <a:solidFill>
            <a:schemeClr val="tx1"/>
          </a:solidFill>
          <a:latin typeface="+mn-lt"/>
        </a:defRPr>
      </a:lvl7pPr>
      <a:lvl8pPr marL="3429000" indent="-228600" algn="l" rtl="0">
        <a:spcBef>
          <a:spcPts val="0"/>
        </a:spcBef>
        <a:spcAft>
          <a:spcPts val="0"/>
        </a:spcAft>
        <a:buChar char="»"/>
        <a:defRPr sz="2000">
          <a:solidFill>
            <a:schemeClr val="tx1"/>
          </a:solidFill>
          <a:latin typeface="+mn-lt"/>
        </a:defRPr>
      </a:lvl8pPr>
      <a:lvl9pPr marL="3886200" indent="-228600" algn="l" rtl="0">
        <a:spcBef>
          <a:spcPts val="0"/>
        </a:spcBef>
        <a:spcAft>
          <a:spcPts val="0"/>
        </a:spcAft>
        <a:buChar char="»"/>
        <a:defRPr sz="2000">
          <a:solidFill>
            <a:schemeClr val="tx1"/>
          </a:solidFill>
          <a:latin typeface="+mn-lt"/>
        </a:defRPr>
      </a:lvl9pPr>
    </p:bodyStyle>
    <p:otherStyle>
      <a:defPPr>
        <a:defRPr lang="fr-FR"/>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8" Type="http://schemas.openxmlformats.org/officeDocument/2006/relationships/slide" Target="slide34.xml"/><Relationship Id="rId3" Type="http://schemas.openxmlformats.org/officeDocument/2006/relationships/image" Target="../media/image1.png"/><Relationship Id="rId7" Type="http://schemas.openxmlformats.org/officeDocument/2006/relationships/slide" Target="slide27.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slide" Target="slide3.xml"/><Relationship Id="rId5" Type="http://schemas.openxmlformats.org/officeDocument/2006/relationships/hyperlink" Target="mailto:ais@etat.ge.ch" TargetMode="External"/><Relationship Id="rId10" Type="http://schemas.openxmlformats.org/officeDocument/2006/relationships/slide" Target="slide2.xml"/><Relationship Id="rId4" Type="http://schemas.openxmlformats.org/officeDocument/2006/relationships/image" Target="../media/image2.svg"/><Relationship Id="rId9" Type="http://schemas.openxmlformats.org/officeDocument/2006/relationships/slide" Target="slide39.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15.xml"/><Relationship Id="rId18" Type="http://schemas.openxmlformats.org/officeDocument/2006/relationships/slide" Target="slide21.xml"/><Relationship Id="rId3" Type="http://schemas.openxmlformats.org/officeDocument/2006/relationships/image" Target="../media/image3.png"/><Relationship Id="rId21" Type="http://schemas.openxmlformats.org/officeDocument/2006/relationships/slide" Target="slide19.xml"/><Relationship Id="rId7" Type="http://schemas.openxmlformats.org/officeDocument/2006/relationships/slide" Target="slide9.xml"/><Relationship Id="rId12" Type="http://schemas.openxmlformats.org/officeDocument/2006/relationships/slide" Target="slide14.xml"/><Relationship Id="rId17" Type="http://schemas.openxmlformats.org/officeDocument/2006/relationships/slide" Target="slide20.xml"/><Relationship Id="rId25" Type="http://schemas.openxmlformats.org/officeDocument/2006/relationships/slide" Target="slide2.xml"/><Relationship Id="rId2" Type="http://schemas.openxmlformats.org/officeDocument/2006/relationships/notesSlide" Target="../notesSlides/notesSlide5.xml"/><Relationship Id="rId16" Type="http://schemas.openxmlformats.org/officeDocument/2006/relationships/slide" Target="slide18.xml"/><Relationship Id="rId20" Type="http://schemas.openxmlformats.org/officeDocument/2006/relationships/slide" Target="slide23.xml"/><Relationship Id="rId1" Type="http://schemas.openxmlformats.org/officeDocument/2006/relationships/slideLayout" Target="../slideLayouts/slideLayout1.xml"/><Relationship Id="rId6" Type="http://schemas.openxmlformats.org/officeDocument/2006/relationships/slide" Target="slide8.xml"/><Relationship Id="rId11" Type="http://schemas.openxmlformats.org/officeDocument/2006/relationships/slide" Target="slide13.xml"/><Relationship Id="rId24" Type="http://schemas.openxmlformats.org/officeDocument/2006/relationships/slide" Target="slide24.xml"/><Relationship Id="rId5" Type="http://schemas.openxmlformats.org/officeDocument/2006/relationships/slide" Target="slide7.xml"/><Relationship Id="rId15" Type="http://schemas.openxmlformats.org/officeDocument/2006/relationships/slide" Target="slide17.xml"/><Relationship Id="rId23" Type="http://schemas.openxmlformats.org/officeDocument/2006/relationships/slide" Target="slide26.xml"/><Relationship Id="rId10" Type="http://schemas.openxmlformats.org/officeDocument/2006/relationships/slide" Target="slide12.xml"/><Relationship Id="rId19" Type="http://schemas.openxmlformats.org/officeDocument/2006/relationships/slide" Target="slide22.xml"/><Relationship Id="rId4" Type="http://schemas.openxmlformats.org/officeDocument/2006/relationships/slide" Target="slide6.xml"/><Relationship Id="rId9" Type="http://schemas.openxmlformats.org/officeDocument/2006/relationships/slide" Target="slide11.xml"/><Relationship Id="rId14" Type="http://schemas.openxmlformats.org/officeDocument/2006/relationships/slide" Target="slide16.xml"/><Relationship Id="rId22" Type="http://schemas.openxmlformats.org/officeDocument/2006/relationships/slide" Target="slide25.xml"/></Relationships>
</file>

<file path=ppt/slides/_rels/slide6.xml.rels><?xml version="1.0" encoding="UTF-8" standalone="yes"?>
<Relationships xmlns="http://schemas.openxmlformats.org/package/2006/relationships"><Relationship Id="rId3" Type="http://schemas.openxmlformats.org/officeDocument/2006/relationships/hyperlink" Target="mailto:dges2.acces-ais@etat.ge.ch"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https://edu.ge.ch/secondaire2/acces-ii"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mailto:ofpc.ais@etat.ge.ch"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https://www.citedesmetiers.ch/thematiques/certification-pour-adulte/se-former-pour-sintegrer-durablement-des-mesures-ciblees-pour-les-personnes-issues-de-la-migration/"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ge.ch/dossier/se-former-apres-cycle-orientation/preparation-entree-formation/formation-prequalifiante"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mailto:dges2.acces-ais@etat.ge.ch"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mailto:ofpc.fp-ais@etat.ge.ch"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https://www.citedesmetiers.ch/thematiques/apprentissage-afp-cfc/le-preapprentissage-dintegration-pai/"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mailto:ofpc.fp-ais@etat.ge.ch"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https://www.citedesmetiers.ch/thematiques/formations-et-metiers/soutien-pour-jeunes-non-scolarises/"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mailto:info.AIS@hospicegeneral.ch"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https://infodoc.hospicegeneral.ch/mesures/"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ais@etat.ge.ch"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https://cebig.ch/bilan-de-competences/"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orientation.ch/" TargetMode="External"/><Relationship Id="rId7" Type="http://schemas.openxmlformats.org/officeDocument/2006/relationships/slide" Target="slide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hyperlink" Target="https://www.ge.ch/entrer-apprentissage" TargetMode="External"/><Relationship Id="rId4" Type="http://schemas.openxmlformats.org/officeDocument/2006/relationships/hyperlink" Target="mailto:ofpc.fp-ais@etat.ge.ch"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www.orientation.ch/" TargetMode="External"/><Relationship Id="rId7" Type="http://schemas.openxmlformats.org/officeDocument/2006/relationships/slide" Target="slide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hyperlink" Target="https://www.citedesmetiers.ch/thematiques/certification-pour-adulte/obtenir-un-titre-afp-cfc-sur-la-base-de-votre-experience-professionnelle/" TargetMode="External"/><Relationship Id="rId4" Type="http://schemas.openxmlformats.org/officeDocument/2006/relationships/hyperlink" Target="mailto:ofpc.fp-ais@etat.ge.ch"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edu.ge.ch/secondaire2/ecole-de-culture-generale-pour-adultes/inscription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mailto:ofpc.fp-ais@etat.ge.ch"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edu.ge.ch/secondaire2/ecole-de-culture-generale-pour-adultes/inscription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mailto:ofpc.fp-ais@etat.ge.ch"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mailto:ofpc.fp-ais@etat.ge.ch"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https://www.ge.ch/contacter-trouver-etablissement-enseignement-secondaire-ii"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mailto:ofpc.fp-ais@etat.ge.ch"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https://edu.ge.ch/secondaire2/copad/bienvenue-au-copad"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mailto:horizonacademique@unige.ch"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https://www.unige.ch/horizon-academique/"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orientation.ch/dyn/show/3880"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slide" Target="slide2.xml"/><Relationship Id="rId4" Type="http://schemas.openxmlformats.org/officeDocument/2006/relationships/slide" Target="slide5.xml"/></Relationships>
</file>

<file path=ppt/slides/_rels/slide21.xml.rels><?xml version="1.0" encoding="UTF-8" standalone="yes"?>
<Relationships xmlns="http://schemas.openxmlformats.org/package/2006/relationships"><Relationship Id="rId3" Type="http://schemas.openxmlformats.org/officeDocument/2006/relationships/hyperlink" Target="mailto:ofpc.fp-ais@etat.ge.ch"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https://www.orientation.ch/dyn/show/3466"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mailto:horizonacademique@unige.ch"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https://www.hes-so.ch/accueil"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unige.ch/" TargetMode="External"/><Relationship Id="rId7" Type="http://schemas.openxmlformats.org/officeDocument/2006/relationships/slide" Target="slide2.xm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slide" Target="slide5.xml"/><Relationship Id="rId5" Type="http://schemas.openxmlformats.org/officeDocument/2006/relationships/hyperlink" Target="mailto:horizonacademique@unige.ch" TargetMode="External"/><Relationship Id="rId4" Type="http://schemas.openxmlformats.org/officeDocument/2006/relationships/hyperlink" Target="https://www.orientation.ch/dyn/show/5435"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zeteo.app.ge.ch/" TargetMode="External"/><Relationship Id="rId7" Type="http://schemas.openxmlformats.org/officeDocument/2006/relationships/slide" Target="slide2.xml"/><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slide" Target="slide5.xml"/><Relationship Id="rId5" Type="http://schemas.openxmlformats.org/officeDocument/2006/relationships/hyperlink" Target="mailto:oce.ais@etat.ge.ch" TargetMode="External"/><Relationship Id="rId4" Type="http://schemas.openxmlformats.org/officeDocument/2006/relationships/hyperlink" Target="https://www.ge.ch/organisation/office-cantonal-emploi-oce"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infodoc.hospicegeneral.ch/mesures/" TargetMode="External"/><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slide" Target="slide2.xml"/><Relationship Id="rId5" Type="http://schemas.openxmlformats.org/officeDocument/2006/relationships/slide" Target="slide5.xml"/><Relationship Id="rId4" Type="http://schemas.openxmlformats.org/officeDocument/2006/relationships/hyperlink" Target="mailto:info.AIS@hospicegeneral.ch"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ge.ch/socialcafcatalogue/explore/" TargetMode="External"/><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slide" Target="slide2.xml"/><Relationship Id="rId4" Type="http://schemas.openxmlformats.org/officeDocument/2006/relationships/slide" Target="slide5.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slide" Target="slide2.xml"/></Relationships>
</file>

<file path=ppt/slides/_rels/slide28.xml.rels><?xml version="1.0" encoding="UTF-8" standalone="yes"?>
<Relationships xmlns="http://schemas.openxmlformats.org/package/2006/relationships"><Relationship Id="rId8" Type="http://schemas.openxmlformats.org/officeDocument/2006/relationships/slide" Target="slide33.xml"/><Relationship Id="rId3" Type="http://schemas.openxmlformats.org/officeDocument/2006/relationships/image" Target="../media/image4.png"/><Relationship Id="rId7" Type="http://schemas.openxmlformats.org/officeDocument/2006/relationships/slide" Target="slide32.xml"/><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slide" Target="slide31.xml"/><Relationship Id="rId5" Type="http://schemas.openxmlformats.org/officeDocument/2006/relationships/slide" Target="slide30.xml"/><Relationship Id="rId4" Type="http://schemas.openxmlformats.org/officeDocument/2006/relationships/slide" Target="slide29.xml"/><Relationship Id="rId9" Type="http://schemas.openxmlformats.org/officeDocument/2006/relationships/slide" Target="slide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slide" Target="slide2.xml"/><Relationship Id="rId4" Type="http://schemas.openxmlformats.org/officeDocument/2006/relationships/slide" Target="slide28.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slide" Target="slide2.xml"/><Relationship Id="rId4" Type="http://schemas.openxmlformats.org/officeDocument/2006/relationships/slide" Target="slide28.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slide" Target="slide2.xml"/><Relationship Id="rId4" Type="http://schemas.openxmlformats.org/officeDocument/2006/relationships/slide" Target="slide28.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slide" Target="slide2.xml"/><Relationship Id="rId4" Type="http://schemas.openxmlformats.org/officeDocument/2006/relationships/slide" Target="slide28.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slide" Target="slide2.xml"/><Relationship Id="rId4" Type="http://schemas.openxmlformats.org/officeDocument/2006/relationships/slide" Target="slide28.xml"/></Relationships>
</file>

<file path=ppt/slides/_rels/slide34.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1.png"/><Relationship Id="rId7" Type="http://schemas.openxmlformats.org/officeDocument/2006/relationships/slide" Target="slide38.xml"/><Relationship Id="rId2" Type="http://schemas.openxmlformats.org/officeDocument/2006/relationships/notesSlide" Target="../notesSlides/notesSlide34.xml"/><Relationship Id="rId1" Type="http://schemas.openxmlformats.org/officeDocument/2006/relationships/slideLayout" Target="../slideLayouts/slideLayout5.xml"/><Relationship Id="rId6" Type="http://schemas.openxmlformats.org/officeDocument/2006/relationships/slide" Target="slide37.xml"/><Relationship Id="rId5" Type="http://schemas.openxmlformats.org/officeDocument/2006/relationships/slide" Target="slide36.xml"/><Relationship Id="rId4" Type="http://schemas.openxmlformats.org/officeDocument/2006/relationships/slide" Target="slide35.xml"/></Relationships>
</file>

<file path=ppt/slides/_rels/slide35.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slide" Target="slide2.xml"/></Relationships>
</file>

<file path=ppt/slides/_rels/slide36.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slide" Target="slide2.xml"/></Relationships>
</file>

<file path=ppt/slides/_rels/slide37.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slide" Target="slide2.xml"/></Relationships>
</file>

<file path=ppt/slides/_rels/slide38.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slide" Target="slide2.xml"/><Relationship Id="rId2" Type="http://schemas.openxmlformats.org/officeDocument/2006/relationships/notesSlide" Target="../notesSlides/notesSlide39.xml"/><Relationship Id="rId1" Type="http://schemas.openxmlformats.org/officeDocument/2006/relationships/slideLayout" Target="../slideLayouts/slideLayout5.xml"/><Relationship Id="rId6" Type="http://schemas.openxmlformats.org/officeDocument/2006/relationships/hyperlink" Target="mailto:info.AIS@hospicegeneral.ch" TargetMode="External"/><Relationship Id="rId5" Type="http://schemas.openxmlformats.org/officeDocument/2006/relationships/hyperlink" Target="https://zeteo.app.ge.ch/" TargetMode="External"/><Relationship Id="rId4" Type="http://schemas.openxmlformats.org/officeDocument/2006/relationships/hyperlink" Target="https://infodoc.hospicegeneral.ch" TargetMode="External"/></Relationships>
</file>

<file path=ppt/slides/_rels/slide4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790720643" name="Image 1"/>
          <p:cNvPicPr>
            <a:picLocks noChangeAspect="1"/>
          </p:cNvPicPr>
          <p:nvPr/>
        </p:nvPicPr>
        <p:blipFill>
          <a:blip r:embed="rId3"/>
          <a:srcRect l="455" t="455" r="453" b="453"/>
          <a:stretch/>
        </p:blipFill>
        <p:spPr bwMode="auto">
          <a:xfrm>
            <a:off x="-1525" y="-7357"/>
            <a:ext cx="12206580" cy="6879212"/>
          </a:xfrm>
          <a:prstGeom prst="rect">
            <a:avLst/>
          </a:prstGeom>
        </p:spPr>
      </p:pic>
      <p:sp>
        <p:nvSpPr>
          <p:cNvPr id="44912604" name="Rectangle 13"/>
          <p:cNvSpPr>
            <a:spLocks noGrp="1" noRot="1" noMove="1" noResize="1" noEditPoints="1" noAdjustHandles="1" noChangeArrowheads="1" noChangeShapeType="1"/>
          </p:cNvSpPr>
          <p:nvPr/>
        </p:nvSpPr>
        <p:spPr bwMode="auto">
          <a:xfrm>
            <a:off x="7386638" y="2814638"/>
            <a:ext cx="3979475" cy="249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1173419455" name="ZoneTexte 5"/>
          <p:cNvSpPr txBox="1"/>
          <p:nvPr/>
        </p:nvSpPr>
        <p:spPr bwMode="auto">
          <a:xfrm>
            <a:off x="7531754" y="2910982"/>
            <a:ext cx="3835433" cy="2103480"/>
          </a:xfrm>
          <a:prstGeom prst="rect">
            <a:avLst/>
          </a:prstGeom>
          <a:solidFill>
            <a:schemeClr val="bg1"/>
          </a:solidFill>
        </p:spPr>
        <p:txBody>
          <a:bodyPr wrap="square" rtlCol="0">
            <a:spAutoFit/>
          </a:bodyPr>
          <a:lstStyle/>
          <a:p>
            <a:pPr>
              <a:defRPr/>
            </a:pPr>
            <a:r>
              <a:rPr lang="fr-FR" sz="3200" b="1" dirty="0">
                <a:latin typeface="Montserrat"/>
              </a:rPr>
              <a:t>PARCOURS JEUNE AIS</a:t>
            </a:r>
            <a:endParaRPr dirty="0"/>
          </a:p>
          <a:p>
            <a:pPr>
              <a:defRPr/>
            </a:pPr>
            <a:r>
              <a:rPr lang="fr-CH" dirty="0"/>
              <a:t>Mode d'emploi</a:t>
            </a:r>
            <a:endParaRPr dirty="0"/>
          </a:p>
          <a:p>
            <a:pPr>
              <a:defRPr/>
            </a:pPr>
            <a:endParaRPr b="1" dirty="0">
              <a:latin typeface="Montserrat"/>
            </a:endParaRPr>
          </a:p>
          <a:p>
            <a:pPr>
              <a:defRPr/>
            </a:pPr>
            <a:r>
              <a:rPr lang="fr-FR" sz="1400" dirty="0">
                <a:latin typeface="Montserrat"/>
              </a:rPr>
              <a:t>version octobre 2026</a:t>
            </a:r>
            <a:endParaRPr dirty="0"/>
          </a:p>
          <a:p>
            <a:pPr>
              <a:defRPr/>
            </a:pPr>
            <a:endParaRPr b="1" dirty="0">
              <a:latin typeface="Montserrat"/>
            </a:endParaRPr>
          </a:p>
        </p:txBody>
      </p:sp>
      <p:sp>
        <p:nvSpPr>
          <p:cNvPr id="1210580619" name="Bouton d'action : Suivant ou Précédent 1210580618">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498910434" name="Bouton d'action : Accueil 498910433">
            <a:hlinkClick r:id="rId4"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bwMode="auto">
        <a:xfrm>
          <a:off x="0" y="0"/>
          <a:ext cx="0" cy="0"/>
          <a:chOff x="0" y="0"/>
          <a:chExt cx="0" cy="0"/>
        </a:xfrm>
      </p:grpSpPr>
      <p:pic>
        <p:nvPicPr>
          <p:cNvPr id="766418830" name="Image 5"/>
          <p:cNvPicPr>
            <a:picLocks noChangeAspect="1"/>
          </p:cNvPicPr>
          <p:nvPr/>
        </p:nvPicPr>
        <p:blipFill>
          <a:blip r:embed="rId3">
            <a:alphaModFix amt="20000"/>
          </a:blip>
          <a:srcRect l="455" t="455" r="40262" b="453"/>
          <a:stretch/>
        </p:blipFill>
        <p:spPr bwMode="auto">
          <a:xfrm>
            <a:off x="0" y="-5922"/>
            <a:ext cx="7301346" cy="6877777"/>
          </a:xfrm>
          <a:prstGeom prst="rect">
            <a:avLst/>
          </a:prstGeom>
        </p:spPr>
      </p:pic>
      <p:sp>
        <p:nvSpPr>
          <p:cNvPr id="535556341" name="Rectangle : coins arrondis 16"/>
          <p:cNvSpPr/>
          <p:nvPr/>
        </p:nvSpPr>
        <p:spPr bwMode="auto">
          <a:xfrm>
            <a:off x="552772" y="605372"/>
            <a:ext cx="10891847" cy="2873640"/>
          </a:xfrm>
          <a:prstGeom prst="roundRect">
            <a:avLst>
              <a:gd name="adj" fmla="val 5015"/>
            </a:avLst>
          </a:prstGeom>
          <a:solidFill>
            <a:schemeClr val="bg1"/>
          </a:solidFill>
          <a:ln>
            <a:noFill/>
          </a:ln>
          <a:effectLst>
            <a:outerShdw blurRad="167736" dist="99656" dir="7800000" sx="104000" sy="104000" algn="tl" rotWithShape="0">
              <a:prstClr val="black">
                <a:alpha val="1394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771954258" name="Rectangle : coins arrondis 21"/>
          <p:cNvSpPr/>
          <p:nvPr/>
        </p:nvSpPr>
        <p:spPr bwMode="auto">
          <a:xfrm>
            <a:off x="5592173" y="790389"/>
            <a:ext cx="5699651" cy="2547839"/>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99"/>
              </a:spcBef>
              <a:spcAft>
                <a:spcPts val="599"/>
              </a:spcAft>
              <a:defRPr/>
            </a:pPr>
            <a:r>
              <a:rPr lang="fr-FR" sz="1400" b="1">
                <a:solidFill>
                  <a:schemeClr val="tx1"/>
                </a:solidFill>
                <a:latin typeface="Montserrat"/>
              </a:rPr>
              <a:t>Pourquoi ces outils?</a:t>
            </a:r>
            <a:endParaRPr/>
          </a:p>
          <a:p>
            <a:pPr marL="285750" indent="-285750">
              <a:spcBef>
                <a:spcPts val="599"/>
              </a:spcBef>
              <a:buFont typeface="Arial"/>
              <a:buChar char="•"/>
              <a:defRPr/>
            </a:pPr>
            <a:r>
              <a:rPr lang="fr-FR" sz="1400" b="1">
                <a:solidFill>
                  <a:schemeClr val="tx1"/>
                </a:solidFill>
                <a:latin typeface="Montserrat"/>
              </a:rPr>
              <a:t>Soutenir l’accompagnement </a:t>
            </a:r>
            <a:r>
              <a:rPr lang="fr-FR" sz="1400">
                <a:solidFill>
                  <a:schemeClr val="tx1"/>
                </a:solidFill>
                <a:latin typeface="Montserrat"/>
              </a:rPr>
              <a:t>: disposer d’un support visuel pour expliciter les étapes de l’intégration, de l’arrivée en Suisse jusqu’à l’insertion professionnelle.</a:t>
            </a:r>
            <a:endParaRPr/>
          </a:p>
          <a:p>
            <a:pPr marL="285750" indent="-285750">
              <a:spcBef>
                <a:spcPts val="599"/>
              </a:spcBef>
              <a:buFont typeface="Arial"/>
              <a:buChar char="•"/>
              <a:defRPr/>
            </a:pPr>
            <a:r>
              <a:rPr lang="fr-FR" sz="1400" b="1">
                <a:solidFill>
                  <a:schemeClr val="tx1"/>
                </a:solidFill>
                <a:latin typeface="Montserrat"/>
              </a:rPr>
              <a:t>Orienter avec précision </a:t>
            </a:r>
            <a:r>
              <a:rPr lang="fr-FR" sz="1400">
                <a:solidFill>
                  <a:schemeClr val="tx1"/>
                </a:solidFill>
                <a:latin typeface="Montserrat"/>
              </a:rPr>
              <a:t>: identifier rapidement les dispositifs adaptés aux besoins et au profil de chaque jeune.</a:t>
            </a:r>
            <a:endParaRPr/>
          </a:p>
          <a:p>
            <a:pPr marL="285750" indent="-285750">
              <a:spcBef>
                <a:spcPts val="599"/>
              </a:spcBef>
              <a:buFont typeface="Arial"/>
              <a:buChar char="•"/>
              <a:defRPr/>
            </a:pPr>
            <a:r>
              <a:rPr lang="fr-FR" sz="1400" b="1">
                <a:solidFill>
                  <a:schemeClr val="tx1"/>
                </a:solidFill>
                <a:latin typeface="Montserrat"/>
              </a:rPr>
              <a:t>Clarifier le système genevois </a:t>
            </a:r>
            <a:r>
              <a:rPr lang="fr-FR" sz="1400">
                <a:solidFill>
                  <a:schemeClr val="tx1"/>
                </a:solidFill>
                <a:latin typeface="Montserrat"/>
              </a:rPr>
              <a:t>: visualiser la cohérence et les passerelles entre la pré-qualification, le secondaire II et le monde du travail.</a:t>
            </a:r>
            <a:endParaRPr/>
          </a:p>
        </p:txBody>
      </p:sp>
      <p:pic>
        <p:nvPicPr>
          <p:cNvPr id="269877629" name="Graphique 10" descr="Double itinéraire avec un chemin contour"/>
          <p:cNvPicPr>
            <a:picLocks noChangeAspect="1"/>
          </p:cNvPicPr>
          <p:nvPr/>
        </p:nvPicPr>
        <p:blipFill>
          <a:blip>
            <a:extLst>
              <a:ext uri="{96DAC541-7B7A-43D3-8B79-37D633B846F1}">
                <asvg:svgBlip xmlns:asvg="http://schemas.microsoft.com/office/drawing/2016/SVG/main" r:embed="rId4"/>
              </a:ext>
            </a:extLst>
          </a:blip>
          <a:stretch/>
        </p:blipFill>
        <p:spPr bwMode="auto">
          <a:xfrm>
            <a:off x="704908" y="790390"/>
            <a:ext cx="485013" cy="485013"/>
          </a:xfrm>
          <a:prstGeom prst="rect">
            <a:avLst/>
          </a:prstGeom>
        </p:spPr>
      </p:pic>
      <p:sp>
        <p:nvSpPr>
          <p:cNvPr id="1981296871" name="ZoneTexte 12"/>
          <p:cNvSpPr txBox="1"/>
          <p:nvPr/>
        </p:nvSpPr>
        <p:spPr bwMode="auto">
          <a:xfrm>
            <a:off x="534608" y="207546"/>
            <a:ext cx="12333767" cy="338554"/>
          </a:xfrm>
          <a:prstGeom prst="rect">
            <a:avLst/>
          </a:prstGeom>
          <a:noFill/>
        </p:spPr>
        <p:txBody>
          <a:bodyPr wrap="square" rtlCol="0">
            <a:spAutoFit/>
          </a:bodyPr>
          <a:lstStyle/>
          <a:p>
            <a:pPr>
              <a:defRPr/>
            </a:pPr>
            <a:r>
              <a:rPr lang="fr-FR" sz="1600" b="1" dirty="0">
                <a:latin typeface="Montserrat"/>
              </a:rPr>
              <a:t>Mode d'emploi pour l'accompagnement de jeunes AIS vers la formation et l'insertion professionnelle</a:t>
            </a:r>
            <a:endParaRPr sz="1600" dirty="0"/>
          </a:p>
        </p:txBody>
      </p:sp>
      <p:sp>
        <p:nvSpPr>
          <p:cNvPr id="944603720" name="Rectangle : coins arrondis 13"/>
          <p:cNvSpPr/>
          <p:nvPr/>
        </p:nvSpPr>
        <p:spPr bwMode="auto">
          <a:xfrm>
            <a:off x="552772" y="3645196"/>
            <a:ext cx="10891847" cy="2927053"/>
          </a:xfrm>
          <a:prstGeom prst="roundRect">
            <a:avLst>
              <a:gd name="adj" fmla="val 5015"/>
            </a:avLst>
          </a:prstGeom>
          <a:solidFill>
            <a:schemeClr val="bg1"/>
          </a:solidFill>
          <a:ln>
            <a:noFill/>
          </a:ln>
          <a:effectLst>
            <a:outerShdw blurRad="167736" dist="99656" dir="7800000" sx="104000" sy="104000" algn="tl" rotWithShape="0">
              <a:prstClr val="black">
                <a:alpha val="1394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1919747491" name="Rectangle : coins arrondis 18"/>
          <p:cNvSpPr/>
          <p:nvPr/>
        </p:nvSpPr>
        <p:spPr bwMode="auto">
          <a:xfrm>
            <a:off x="668151" y="3763740"/>
            <a:ext cx="10623677" cy="363757"/>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599"/>
              </a:spcBef>
              <a:spcAft>
                <a:spcPts val="599"/>
              </a:spcAft>
              <a:defRPr/>
            </a:pPr>
            <a:r>
              <a:rPr lang="fr-FR" sz="1400" b="1">
                <a:solidFill>
                  <a:schemeClr val="tx1"/>
                </a:solidFill>
                <a:latin typeface="Montserrat"/>
              </a:rPr>
              <a:t>Comment ce document fonctionne ?</a:t>
            </a:r>
            <a:endParaRPr/>
          </a:p>
        </p:txBody>
      </p:sp>
      <p:sp>
        <p:nvSpPr>
          <p:cNvPr id="10273463" name="Rectangle : coins arrondis 26"/>
          <p:cNvSpPr/>
          <p:nvPr/>
        </p:nvSpPr>
        <p:spPr bwMode="auto">
          <a:xfrm>
            <a:off x="747380" y="790389"/>
            <a:ext cx="4734357" cy="2547839"/>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99"/>
              </a:spcBef>
              <a:defRPr/>
            </a:pPr>
            <a:r>
              <a:rPr lang="fr-FR" sz="1400" b="1">
                <a:solidFill>
                  <a:schemeClr val="tx1"/>
                </a:solidFill>
                <a:latin typeface="Montserrat"/>
              </a:rPr>
              <a:t>Pour qui?</a:t>
            </a:r>
            <a:endParaRPr/>
          </a:p>
          <a:p>
            <a:pPr algn="just">
              <a:spcBef>
                <a:spcPts val="599"/>
              </a:spcBef>
              <a:defRPr/>
            </a:pPr>
            <a:r>
              <a:rPr lang="fr-FR" sz="1400">
                <a:solidFill>
                  <a:schemeClr val="tx1"/>
                </a:solidFill>
                <a:latin typeface="Montserrat"/>
              </a:rPr>
              <a:t>Ce document est un </a:t>
            </a:r>
            <a:r>
              <a:rPr lang="fr-FR" sz="1400" b="1">
                <a:solidFill>
                  <a:schemeClr val="tx1"/>
                </a:solidFill>
                <a:latin typeface="Montserrat"/>
              </a:rPr>
              <a:t>référentiel interactif </a:t>
            </a:r>
            <a:r>
              <a:rPr lang="fr-FR" sz="1400">
                <a:solidFill>
                  <a:schemeClr val="tx1"/>
                </a:solidFill>
                <a:latin typeface="Montserrat"/>
              </a:rPr>
              <a:t>conçu pour les professionnels de l'insertion. </a:t>
            </a:r>
            <a:endParaRPr/>
          </a:p>
          <a:p>
            <a:pPr algn="just">
              <a:spcBef>
                <a:spcPts val="599"/>
              </a:spcBef>
              <a:defRPr/>
            </a:pPr>
            <a:r>
              <a:rPr lang="fr-FR" sz="1400">
                <a:solidFill>
                  <a:schemeClr val="tx1"/>
                </a:solidFill>
                <a:latin typeface="Montserrat"/>
              </a:rPr>
              <a:t>Il présente les phases d'un parcours de formation et d'insertion professionnelle d'un jeune AIS et les institutions qui l'accompagnent.</a:t>
            </a:r>
            <a:endParaRPr/>
          </a:p>
          <a:p>
            <a:pPr algn="just">
              <a:spcBef>
                <a:spcPts val="599"/>
              </a:spcBef>
              <a:defRPr/>
            </a:pPr>
            <a:r>
              <a:rPr lang="fr-FR" sz="1400">
                <a:solidFill>
                  <a:schemeClr val="tx1"/>
                </a:solidFill>
                <a:latin typeface="Montserrat"/>
              </a:rPr>
              <a:t>Il est un complément au mode d'emploi général de l'AIS.</a:t>
            </a:r>
            <a:endParaRPr/>
          </a:p>
          <a:p>
            <a:pPr algn="just">
              <a:spcBef>
                <a:spcPts val="599"/>
              </a:spcBef>
              <a:defRPr/>
            </a:pPr>
            <a:r>
              <a:rPr lang="fr-FR" sz="1400">
                <a:solidFill>
                  <a:schemeClr val="tx1"/>
                </a:solidFill>
                <a:latin typeface="Montserrat"/>
              </a:rPr>
              <a:t>Des informations complémentaires sont disponibles auprès du BIC : </a:t>
            </a:r>
            <a:r>
              <a:rPr lang="fr-FR" sz="1400" u="sng">
                <a:solidFill>
                  <a:schemeClr val="tx1"/>
                </a:solidFill>
                <a:latin typeface="Montserrat"/>
                <a:hlinkClick r:id="rId5"/>
              </a:rPr>
              <a:t>ais@etat.ge.ch</a:t>
            </a:r>
            <a:endParaRPr/>
          </a:p>
        </p:txBody>
      </p:sp>
      <p:sp>
        <p:nvSpPr>
          <p:cNvPr id="678415779" name="Rectangle : coins arrondis 21"/>
          <p:cNvSpPr/>
          <p:nvPr/>
        </p:nvSpPr>
        <p:spPr bwMode="auto">
          <a:xfrm>
            <a:off x="668151" y="4240891"/>
            <a:ext cx="2383275" cy="2207057"/>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99"/>
              </a:spcBef>
              <a:spcAft>
                <a:spcPts val="599"/>
              </a:spcAft>
              <a:defRPr/>
            </a:pPr>
            <a:r>
              <a:rPr lang="fr-FR" sz="1400" b="1">
                <a:solidFill>
                  <a:schemeClr val="tx1"/>
                </a:solidFill>
                <a:latin typeface="Montserrat"/>
              </a:rPr>
              <a:t>Leporello</a:t>
            </a:r>
            <a:endParaRPr/>
          </a:p>
          <a:p>
            <a:pPr marL="0" marR="0" indent="0" algn="ctr">
              <a:lnSpc>
                <a:spcPct val="100000"/>
              </a:lnSpc>
              <a:spcBef>
                <a:spcPts val="599"/>
              </a:spcBef>
              <a:spcAft>
                <a:spcPts val="0"/>
              </a:spcAft>
              <a:defRPr/>
            </a:pPr>
            <a:r>
              <a:rPr lang="fr-FR" sz="1200">
                <a:solidFill>
                  <a:schemeClr val="tx1"/>
                </a:solidFill>
                <a:latin typeface="Montserrat"/>
              </a:rPr>
              <a:t>Description des phases d'un parcours d'orientation de formation ou de </a:t>
            </a:r>
            <a:r>
              <a:rPr lang="fr-FR" sz="1200" b="0" i="0" u="none" strike="noStrike" cap="none" spc="0">
                <a:solidFill>
                  <a:schemeClr val="tx1"/>
                </a:solidFill>
                <a:latin typeface="Montserrat"/>
                <a:ea typeface="Montserrat"/>
                <a:cs typeface="Montserrat"/>
              </a:rPr>
              <a:t>préparation à l'emploi.</a:t>
            </a:r>
            <a:endParaRPr lang="fr-FR" sz="1200" b="0" i="0" u="none" strike="noStrike" cap="none" spc="0">
              <a:solidFill>
                <a:schemeClr val="tx1"/>
              </a:solidFill>
              <a:latin typeface="Montserrat"/>
              <a:cs typeface="Montserrat"/>
            </a:endParaRPr>
          </a:p>
          <a:p>
            <a:pPr>
              <a:spcBef>
                <a:spcPts val="599"/>
              </a:spcBef>
              <a:defRPr/>
            </a:pPr>
            <a:endParaRPr/>
          </a:p>
        </p:txBody>
      </p:sp>
      <p:sp>
        <p:nvSpPr>
          <p:cNvPr id="2066231651" name="Rectangle : coins arrondis 26"/>
          <p:cNvSpPr/>
          <p:nvPr/>
        </p:nvSpPr>
        <p:spPr bwMode="auto">
          <a:xfrm>
            <a:off x="3150743" y="4240891"/>
            <a:ext cx="2650137" cy="2207057"/>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99"/>
              </a:spcBef>
              <a:defRPr/>
            </a:pPr>
            <a:r>
              <a:rPr lang="fr-CH" sz="1400" b="1">
                <a:solidFill>
                  <a:schemeClr val="tx1"/>
                </a:solidFill>
                <a:latin typeface="Montserrat"/>
              </a:rPr>
              <a:t>Parcours et case management AIS</a:t>
            </a:r>
            <a:endParaRPr>
              <a:highlight>
                <a:srgbClr val="00FF00"/>
              </a:highlight>
            </a:endParaRPr>
          </a:p>
          <a:p>
            <a:pPr algn="ctr">
              <a:spcBef>
                <a:spcPts val="599"/>
              </a:spcBef>
              <a:defRPr/>
            </a:pPr>
            <a:r>
              <a:rPr lang="fr-FR" sz="1200">
                <a:solidFill>
                  <a:schemeClr val="tx1"/>
                </a:solidFill>
                <a:latin typeface="Montserrat"/>
              </a:rPr>
              <a:t>Coordination des parcours avec des étapes formelles de coordination et de transition.</a:t>
            </a:r>
            <a:endParaRPr/>
          </a:p>
        </p:txBody>
      </p:sp>
      <p:sp>
        <p:nvSpPr>
          <p:cNvPr id="2080292206" name="Rectangle : coins arrondis 26"/>
          <p:cNvSpPr/>
          <p:nvPr/>
        </p:nvSpPr>
        <p:spPr bwMode="auto">
          <a:xfrm>
            <a:off x="8641689" y="4211179"/>
            <a:ext cx="2650137" cy="2229532"/>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99"/>
              </a:spcBef>
              <a:defRPr/>
            </a:pPr>
            <a:r>
              <a:rPr lang="fr-CH" sz="1400" b="1">
                <a:solidFill>
                  <a:schemeClr val="tx1"/>
                </a:solidFill>
                <a:latin typeface="Montserrat"/>
              </a:rPr>
              <a:t> Cartographie des mesures</a:t>
            </a:r>
            <a:endParaRPr/>
          </a:p>
          <a:p>
            <a:pPr algn="ctr">
              <a:spcBef>
                <a:spcPts val="599"/>
              </a:spcBef>
              <a:defRPr/>
            </a:pPr>
            <a:r>
              <a:rPr lang="fr-FR" sz="1200">
                <a:solidFill>
                  <a:schemeClr val="tx1"/>
                </a:solidFill>
                <a:latin typeface="Montserrat"/>
              </a:rPr>
              <a:t>Catalogue de mesures selon leurs objectifs d’insertion professionnelle (formation et/ou emploi).</a:t>
            </a:r>
            <a:endParaRPr sz="1600">
              <a:highlight>
                <a:srgbClr val="00FF00"/>
              </a:highlight>
            </a:endParaRPr>
          </a:p>
        </p:txBody>
      </p:sp>
      <p:sp>
        <p:nvSpPr>
          <p:cNvPr id="666860898" name="Rectangle : coins arrondis 26"/>
          <p:cNvSpPr/>
          <p:nvPr/>
        </p:nvSpPr>
        <p:spPr bwMode="auto">
          <a:xfrm>
            <a:off x="5881114" y="4233654"/>
            <a:ext cx="2650137" cy="2207057"/>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ctr">
              <a:lnSpc>
                <a:spcPct val="100000"/>
              </a:lnSpc>
              <a:spcBef>
                <a:spcPts val="599"/>
              </a:spcBef>
              <a:spcAft>
                <a:spcPts val="0"/>
              </a:spcAft>
              <a:defRPr/>
            </a:pPr>
            <a:r>
              <a:rPr lang="fr-CH" sz="1400" b="1">
                <a:solidFill>
                  <a:schemeClr val="tx1"/>
                </a:solidFill>
                <a:latin typeface="Montserrat"/>
              </a:rPr>
              <a:t>Rôles et </a:t>
            </a:r>
            <a:r>
              <a:rPr lang="fr-CH" sz="1400" b="1" i="0" u="none" strike="noStrike" cap="none" spc="0">
                <a:solidFill>
                  <a:schemeClr val="tx1"/>
                </a:solidFill>
                <a:latin typeface="Montserrat"/>
                <a:ea typeface="Montserrat"/>
                <a:cs typeface="Montserrat"/>
              </a:rPr>
              <a:t>responsabilités (RACI)</a:t>
            </a:r>
            <a:endParaRPr/>
          </a:p>
          <a:p>
            <a:pPr marL="0" marR="0" indent="0" algn="ctr">
              <a:lnSpc>
                <a:spcPct val="100000"/>
              </a:lnSpc>
              <a:spcBef>
                <a:spcPts val="598"/>
              </a:spcBef>
              <a:spcAft>
                <a:spcPts val="0"/>
              </a:spcAft>
              <a:defRPr/>
            </a:pPr>
            <a:r>
              <a:rPr lang="fr-FR" sz="1200">
                <a:solidFill>
                  <a:schemeClr val="tx1"/>
                </a:solidFill>
                <a:latin typeface="Montserrat"/>
              </a:rPr>
              <a:t>Tableau de répartition des périmètres entre les acteurs qui accompagnent les</a:t>
            </a:r>
            <a:r>
              <a:rPr lang="fr-FR" sz="1200" b="0" i="0" u="none" strike="noStrike" cap="none" spc="0">
                <a:solidFill>
                  <a:schemeClr val="tx1"/>
                </a:solidFill>
                <a:latin typeface="Montserrat"/>
                <a:ea typeface="Montserrat"/>
                <a:cs typeface="Montserrat"/>
              </a:rPr>
              <a:t> projets du jeune.</a:t>
            </a:r>
            <a:endParaRPr/>
          </a:p>
          <a:p>
            <a:pPr algn="ctr">
              <a:spcBef>
                <a:spcPts val="599"/>
              </a:spcBef>
              <a:defRPr/>
            </a:pPr>
            <a:endParaRPr/>
          </a:p>
        </p:txBody>
      </p:sp>
      <p:sp>
        <p:nvSpPr>
          <p:cNvPr id="851359384" name="Bouton d'action : Personnalisé 34">
            <a:hlinkClick r:id="rId6" action="ppaction://hlinksldjump" tooltip="Slide 5"/>
          </p:cNvPr>
          <p:cNvSpPr/>
          <p:nvPr/>
        </p:nvSpPr>
        <p:spPr bwMode="auto">
          <a:xfrm>
            <a:off x="997143" y="5642437"/>
            <a:ext cx="1725445" cy="532937"/>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9"/>
              </a:lnSpc>
              <a:defRPr/>
            </a:pPr>
            <a:r>
              <a:rPr lang="fr-FR" sz="1050">
                <a:latin typeface="Montserrat"/>
              </a:rPr>
              <a:t>Découvrir le Leporello</a:t>
            </a:r>
            <a:endParaRPr/>
          </a:p>
          <a:p>
            <a:pPr algn="ctr">
              <a:lnSpc>
                <a:spcPts val="1759"/>
              </a:lnSpc>
              <a:defRPr/>
            </a:pPr>
            <a:r>
              <a:rPr lang="fr-FR" sz="1600">
                <a:latin typeface="Montserrat"/>
              </a:rPr>
              <a:t>▶︎</a:t>
            </a:r>
            <a:endParaRPr lang="fr-FR" sz="1050">
              <a:latin typeface="Montserrat"/>
            </a:endParaRPr>
          </a:p>
        </p:txBody>
      </p:sp>
      <p:sp>
        <p:nvSpPr>
          <p:cNvPr id="530611056" name="Bouton d'action : Personnalisé 34">
            <a:hlinkClick r:id="rId7" action="ppaction://hlinksldjump" tooltip="Slide 27"/>
          </p:cNvPr>
          <p:cNvSpPr/>
          <p:nvPr/>
        </p:nvSpPr>
        <p:spPr bwMode="auto">
          <a:xfrm>
            <a:off x="3564810" y="5642437"/>
            <a:ext cx="1725444" cy="532936"/>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9"/>
              </a:lnSpc>
              <a:defRPr/>
            </a:pPr>
            <a:r>
              <a:rPr lang="fr-FR" sz="1050">
                <a:latin typeface="Montserrat"/>
              </a:rPr>
              <a:t>Découvrir le parcours</a:t>
            </a:r>
            <a:endParaRPr/>
          </a:p>
          <a:p>
            <a:pPr algn="ctr">
              <a:lnSpc>
                <a:spcPts val="1759"/>
              </a:lnSpc>
              <a:defRPr/>
            </a:pPr>
            <a:r>
              <a:rPr lang="fr-FR" sz="1600">
                <a:latin typeface="Montserrat"/>
              </a:rPr>
              <a:t>▶︎</a:t>
            </a:r>
            <a:endParaRPr lang="fr-FR" sz="1050">
              <a:latin typeface="Montserrat"/>
            </a:endParaRPr>
          </a:p>
        </p:txBody>
      </p:sp>
      <p:sp>
        <p:nvSpPr>
          <p:cNvPr id="1513589631" name="Bouton d'action : Personnalisé 34">
            <a:hlinkClick r:id="rId8" action="ppaction://hlinksldjump" tooltip="Slide 34"/>
          </p:cNvPr>
          <p:cNvSpPr/>
          <p:nvPr/>
        </p:nvSpPr>
        <p:spPr bwMode="auto">
          <a:xfrm>
            <a:off x="6296633" y="5642437"/>
            <a:ext cx="1844194" cy="532936"/>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9"/>
              </a:lnSpc>
              <a:defRPr/>
            </a:pPr>
            <a:r>
              <a:rPr lang="fr-FR" sz="1050">
                <a:latin typeface="Montserrat"/>
              </a:rPr>
              <a:t>Découvrir les fiches RACI</a:t>
            </a:r>
            <a:endParaRPr/>
          </a:p>
          <a:p>
            <a:pPr algn="ctr">
              <a:lnSpc>
                <a:spcPts val="1759"/>
              </a:lnSpc>
              <a:defRPr/>
            </a:pPr>
            <a:r>
              <a:rPr lang="fr-FR" sz="1600">
                <a:latin typeface="Montserrat"/>
              </a:rPr>
              <a:t>▶︎</a:t>
            </a:r>
            <a:endParaRPr lang="fr-FR" sz="1050">
              <a:latin typeface="Montserrat"/>
            </a:endParaRPr>
          </a:p>
        </p:txBody>
      </p:sp>
      <p:sp>
        <p:nvSpPr>
          <p:cNvPr id="1856092058" name="Bouton d'action : Personnalisé 34">
            <a:hlinkClick r:id="rId9" action="ppaction://hlinksldjump" tooltip="Slide 39"/>
          </p:cNvPr>
          <p:cNvSpPr/>
          <p:nvPr/>
        </p:nvSpPr>
        <p:spPr bwMode="auto">
          <a:xfrm>
            <a:off x="9065520" y="5642437"/>
            <a:ext cx="1725444" cy="532936"/>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9"/>
              </a:lnSpc>
              <a:defRPr/>
            </a:pPr>
            <a:r>
              <a:rPr lang="fr-FR" sz="1050">
                <a:latin typeface="Montserrat"/>
              </a:rPr>
              <a:t>Découvrir les mesures</a:t>
            </a:r>
            <a:endParaRPr/>
          </a:p>
          <a:p>
            <a:pPr algn="ctr">
              <a:lnSpc>
                <a:spcPts val="1759"/>
              </a:lnSpc>
              <a:defRPr/>
            </a:pPr>
            <a:r>
              <a:rPr lang="fr-FR" sz="1600">
                <a:latin typeface="Montserrat"/>
              </a:rPr>
              <a:t>▶︎</a:t>
            </a:r>
            <a:endParaRPr lang="fr-FR" sz="1050">
              <a:latin typeface="Montserrat"/>
            </a:endParaRPr>
          </a:p>
        </p:txBody>
      </p:sp>
      <p:sp>
        <p:nvSpPr>
          <p:cNvPr id="1671475597" name="Bouton d'action : Suivant ou Précédent 1671475596">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766405762" name="Bouton d'action : Précédent 1766405761">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464384585" name="Bouton d'action : Accueil 1464384584">
            <a:hlinkClick r:id="rId10"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bwMode="auto">
        <a:xfrm>
          <a:off x="0" y="0"/>
          <a:ext cx="0" cy="0"/>
          <a:chOff x="0" y="0"/>
          <a:chExt cx="0" cy="0"/>
        </a:xfrm>
      </p:grpSpPr>
      <p:pic>
        <p:nvPicPr>
          <p:cNvPr id="1926003651" name="Image 5"/>
          <p:cNvPicPr>
            <a:picLocks noChangeAspect="1"/>
          </p:cNvPicPr>
          <p:nvPr/>
        </p:nvPicPr>
        <p:blipFill>
          <a:blip r:embed="rId3">
            <a:alphaModFix amt="20000"/>
          </a:blip>
          <a:srcRect l="455" t="455" r="40262" b="453"/>
          <a:stretch/>
        </p:blipFill>
        <p:spPr bwMode="auto">
          <a:xfrm>
            <a:off x="0" y="-5922"/>
            <a:ext cx="7301346" cy="6877777"/>
          </a:xfrm>
          <a:prstGeom prst="rect">
            <a:avLst/>
          </a:prstGeom>
        </p:spPr>
      </p:pic>
      <p:sp>
        <p:nvSpPr>
          <p:cNvPr id="2025973282" name="Rectangle : coins arrondis 16"/>
          <p:cNvSpPr/>
          <p:nvPr/>
        </p:nvSpPr>
        <p:spPr bwMode="auto">
          <a:xfrm>
            <a:off x="552771" y="605371"/>
            <a:ext cx="10891846" cy="3159269"/>
          </a:xfrm>
          <a:prstGeom prst="roundRect">
            <a:avLst>
              <a:gd name="adj" fmla="val 5015"/>
            </a:avLst>
          </a:prstGeom>
          <a:solidFill>
            <a:schemeClr val="bg1"/>
          </a:solidFill>
          <a:ln>
            <a:noFill/>
          </a:ln>
          <a:effectLst>
            <a:outerShdw blurRad="167736" dist="99656" dir="7800000" sx="104000" sy="104000" algn="tl" rotWithShape="0">
              <a:prstClr val="black">
                <a:alpha val="1394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57117719" name="Rectangle : coins arrondis 21"/>
          <p:cNvSpPr/>
          <p:nvPr/>
        </p:nvSpPr>
        <p:spPr bwMode="auto">
          <a:xfrm>
            <a:off x="5423423" y="752902"/>
            <a:ext cx="5857586" cy="2864205"/>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ctr">
              <a:lnSpc>
                <a:spcPct val="100000"/>
              </a:lnSpc>
              <a:spcBef>
                <a:spcPts val="598"/>
              </a:spcBef>
              <a:spcAft>
                <a:spcPts val="0"/>
              </a:spcAft>
              <a:defRPr/>
            </a:pPr>
            <a:r>
              <a:rPr lang="fr-FR" sz="1400" b="1" i="0" u="none" strike="noStrike" cap="none" spc="0">
                <a:solidFill>
                  <a:schemeClr val="tx1"/>
                </a:solidFill>
                <a:latin typeface="Montserrat"/>
                <a:ea typeface="Montserrat"/>
                <a:cs typeface="Montserrat"/>
              </a:rPr>
              <a:t>Principes clés du Leporello</a:t>
            </a:r>
            <a:endParaRPr lang="fr-FR" sz="1400" b="0" i="0" u="none" strike="noStrike" cap="none" spc="0">
              <a:solidFill>
                <a:schemeClr val="tx1"/>
              </a:solidFill>
              <a:latin typeface="Montserrat"/>
              <a:ea typeface="Montserrat"/>
              <a:cs typeface="Montserrat"/>
            </a:endParaRPr>
          </a:p>
          <a:p>
            <a:pPr marL="0" marR="0" indent="0" algn="ctr">
              <a:lnSpc>
                <a:spcPct val="100000"/>
              </a:lnSpc>
              <a:spcBef>
                <a:spcPts val="598"/>
              </a:spcBef>
              <a:spcAft>
                <a:spcPts val="0"/>
              </a:spcAft>
              <a:defRPr/>
            </a:pPr>
            <a:br>
              <a:rPr lang="fr-FR" sz="1100" b="0" i="0" u="none" strike="noStrike" cap="none" spc="0">
                <a:solidFill>
                  <a:schemeClr val="tx1"/>
                </a:solidFill>
                <a:latin typeface="Montserrat"/>
                <a:ea typeface="Montserrat"/>
                <a:cs typeface="Montserrat"/>
              </a:rPr>
            </a:br>
            <a:r>
              <a:rPr lang="fr-FR" sz="1400" b="0" i="0" u="none" strike="noStrike" cap="none" spc="0">
                <a:solidFill>
                  <a:schemeClr val="tx1"/>
                </a:solidFill>
                <a:latin typeface="Montserrat"/>
                <a:ea typeface="Montserrat"/>
                <a:cs typeface="Montserrat"/>
              </a:rPr>
              <a:t>Le Leporello repose sur une </a:t>
            </a:r>
            <a:r>
              <a:rPr lang="fr-FR" sz="1400" b="1" i="0" u="none" strike="noStrike" cap="none" spc="0">
                <a:solidFill>
                  <a:schemeClr val="tx1"/>
                </a:solidFill>
                <a:latin typeface="Montserrat"/>
                <a:ea typeface="Montserrat"/>
                <a:cs typeface="Montserrat"/>
              </a:rPr>
              <a:t>logique non linéaire</a:t>
            </a:r>
            <a:r>
              <a:rPr lang="fr-FR" sz="1400" b="0" i="0" u="none" strike="noStrike" cap="none" spc="0">
                <a:solidFill>
                  <a:schemeClr val="tx1"/>
                </a:solidFill>
                <a:latin typeface="Montserrat"/>
                <a:ea typeface="Montserrat"/>
                <a:cs typeface="Montserrat"/>
              </a:rPr>
              <a:t> : chaque parcours doit être construit sur mesure, en fonction du passé et du projet de chaque jeune. </a:t>
            </a:r>
            <a:endParaRPr/>
          </a:p>
          <a:p>
            <a:pPr marL="0" marR="0" indent="0" algn="ctr">
              <a:lnSpc>
                <a:spcPct val="100000"/>
              </a:lnSpc>
              <a:spcBef>
                <a:spcPts val="597"/>
              </a:spcBef>
              <a:spcAft>
                <a:spcPts val="0"/>
              </a:spcAft>
              <a:defRPr/>
            </a:pPr>
            <a:endParaRPr sz="1400" b="0" i="0" u="none" strike="noStrike" cap="none" spc="0">
              <a:solidFill>
                <a:schemeClr val="tx1"/>
              </a:solidFill>
              <a:latin typeface="Montserrat"/>
              <a:ea typeface="Montserrat"/>
              <a:cs typeface="Montserrat"/>
            </a:endParaRPr>
          </a:p>
          <a:p>
            <a:pPr marL="0" marR="0" indent="0" algn="ctr">
              <a:lnSpc>
                <a:spcPct val="100000"/>
              </a:lnSpc>
              <a:spcBef>
                <a:spcPts val="597"/>
              </a:spcBef>
              <a:spcAft>
                <a:spcPts val="0"/>
              </a:spcAft>
              <a:defRPr/>
            </a:pPr>
            <a:r>
              <a:rPr lang="fr-FR" sz="1400" b="0" i="0" u="none" strike="noStrike" cap="none" spc="0">
                <a:solidFill>
                  <a:schemeClr val="tx1"/>
                </a:solidFill>
                <a:latin typeface="Montserrat"/>
                <a:ea typeface="Montserrat"/>
                <a:cs typeface="Montserrat"/>
              </a:rPr>
              <a:t>Le Leporello peut aussi se lire comme </a:t>
            </a:r>
            <a:r>
              <a:rPr lang="fr-FR" sz="1400" b="1" i="0" u="none" strike="noStrike" cap="none" spc="0">
                <a:solidFill>
                  <a:schemeClr val="tx1"/>
                </a:solidFill>
                <a:latin typeface="Montserrat"/>
                <a:ea typeface="Montserrat"/>
                <a:cs typeface="Montserrat"/>
              </a:rPr>
              <a:t>une boucle</a:t>
            </a:r>
            <a:r>
              <a:rPr lang="fr-FR" sz="1400" b="0" i="0" u="none" strike="noStrike" cap="none" spc="0">
                <a:solidFill>
                  <a:schemeClr val="tx1"/>
                </a:solidFill>
                <a:latin typeface="Montserrat"/>
                <a:ea typeface="Montserrat"/>
                <a:cs typeface="Montserrat"/>
              </a:rPr>
              <a:t>, permettant à un·e jeune de revenir à une phase antérieure (par exemple, une réorientation vers la préqualification en cas de décrochage en secondaire II ou tertiaire).</a:t>
            </a:r>
            <a:endParaRPr lang="fr-FR" sz="1400" b="0" i="1" u="none" strike="noStrike" cap="none" spc="0">
              <a:solidFill>
                <a:schemeClr val="tx1"/>
              </a:solidFill>
              <a:latin typeface="Montserrat"/>
              <a:ea typeface="Montserrat"/>
              <a:cs typeface="Montserrat"/>
            </a:endParaRPr>
          </a:p>
          <a:p>
            <a:pPr marL="0" marR="0" indent="0" algn="ctr">
              <a:lnSpc>
                <a:spcPct val="100000"/>
              </a:lnSpc>
              <a:spcBef>
                <a:spcPts val="597"/>
              </a:spcBef>
              <a:spcAft>
                <a:spcPts val="0"/>
              </a:spcAft>
              <a:defRPr/>
            </a:pPr>
            <a:endParaRPr lang="fr-FR" sz="1400" b="0" i="0" u="none" strike="noStrike" cap="none" spc="0">
              <a:solidFill>
                <a:schemeClr val="tx1"/>
              </a:solidFill>
              <a:latin typeface="Montserrat"/>
              <a:ea typeface="Montserrat"/>
              <a:cs typeface="Montserrat"/>
            </a:endParaRPr>
          </a:p>
        </p:txBody>
      </p:sp>
      <p:sp>
        <p:nvSpPr>
          <p:cNvPr id="851924272" name="ZoneTexte 12"/>
          <p:cNvSpPr txBox="1"/>
          <p:nvPr/>
        </p:nvSpPr>
        <p:spPr bwMode="auto">
          <a:xfrm>
            <a:off x="552771" y="148140"/>
            <a:ext cx="6961111" cy="366119"/>
          </a:xfrm>
          <a:prstGeom prst="rect">
            <a:avLst/>
          </a:prstGeom>
          <a:noFill/>
        </p:spPr>
        <p:txBody>
          <a:bodyPr wrap="square" rtlCol="0">
            <a:spAutoFit/>
          </a:bodyPr>
          <a:lstStyle/>
          <a:p>
            <a:pPr>
              <a:defRPr/>
            </a:pPr>
            <a:r>
              <a:rPr lang="fr-FR" b="1">
                <a:latin typeface="Montserrat"/>
              </a:rPr>
              <a:t>Le Leporello</a:t>
            </a:r>
            <a:endParaRPr/>
          </a:p>
        </p:txBody>
      </p:sp>
      <p:sp>
        <p:nvSpPr>
          <p:cNvPr id="821051908" name="Rectangle : coins arrondis 13"/>
          <p:cNvSpPr/>
          <p:nvPr/>
        </p:nvSpPr>
        <p:spPr bwMode="auto">
          <a:xfrm>
            <a:off x="552771" y="3889374"/>
            <a:ext cx="10891846" cy="2682873"/>
          </a:xfrm>
          <a:prstGeom prst="roundRect">
            <a:avLst>
              <a:gd name="adj" fmla="val 5015"/>
            </a:avLst>
          </a:prstGeom>
          <a:solidFill>
            <a:schemeClr val="bg1"/>
          </a:solidFill>
          <a:ln>
            <a:noFill/>
          </a:ln>
          <a:effectLst>
            <a:outerShdw blurRad="167736" dist="99656" dir="7800000" sx="104000" sy="104000" algn="tl" rotWithShape="0">
              <a:prstClr val="black">
                <a:alpha val="1394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1201937930" name="Rectangle : coins arrondis 26"/>
          <p:cNvSpPr/>
          <p:nvPr/>
        </p:nvSpPr>
        <p:spPr bwMode="auto">
          <a:xfrm>
            <a:off x="668149" y="764363"/>
            <a:ext cx="4623388" cy="2864205"/>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99"/>
              </a:spcBef>
              <a:defRPr/>
            </a:pPr>
            <a:r>
              <a:rPr lang="fr-FR" sz="1400" b="1">
                <a:solidFill>
                  <a:schemeClr val="tx1"/>
                </a:solidFill>
                <a:latin typeface="Montserrat"/>
              </a:rPr>
              <a:t>C’est quoi ?</a:t>
            </a:r>
            <a:endParaRPr/>
          </a:p>
          <a:p>
            <a:pPr algn="l">
              <a:spcBef>
                <a:spcPts val="599"/>
              </a:spcBef>
              <a:defRPr/>
            </a:pPr>
            <a:r>
              <a:rPr lang="fr-FR" sz="1400">
                <a:solidFill>
                  <a:schemeClr val="tx1"/>
                </a:solidFill>
                <a:latin typeface="Montserrat"/>
              </a:rPr>
              <a:t>Ce document est un </a:t>
            </a:r>
            <a:r>
              <a:rPr lang="fr-FR" sz="1400" b="1">
                <a:solidFill>
                  <a:schemeClr val="tx1"/>
                </a:solidFill>
                <a:latin typeface="Montserrat"/>
              </a:rPr>
              <a:t>aperçu du champ des possibles au sein du parcours AIS.</a:t>
            </a:r>
          </a:p>
          <a:p>
            <a:pPr algn="l">
              <a:spcBef>
                <a:spcPts val="598"/>
              </a:spcBef>
              <a:defRPr/>
            </a:pPr>
            <a:endParaRPr/>
          </a:p>
          <a:p>
            <a:pPr algn="l">
              <a:spcBef>
                <a:spcPts val="598"/>
              </a:spcBef>
              <a:defRPr/>
            </a:pPr>
            <a:r>
              <a:rPr lang="fr-FR" sz="1400">
                <a:solidFill>
                  <a:schemeClr val="tx1"/>
                </a:solidFill>
                <a:latin typeface="Montserrat"/>
              </a:rPr>
              <a:t>Il centralise l'ensemble des mesures et dispositifs (écoles, stages, formations) de l'AIS pour </a:t>
            </a:r>
            <a:r>
              <a:rPr lang="fr-FR" sz="1400" b="1">
                <a:solidFill>
                  <a:schemeClr val="tx1"/>
                </a:solidFill>
                <a:latin typeface="Montserrat"/>
              </a:rPr>
              <a:t>faciliter l'orientation et la prise de décision lors des entretiens avec les jeunes</a:t>
            </a:r>
            <a:r>
              <a:rPr lang="fr-FR" sz="1400">
                <a:solidFill>
                  <a:schemeClr val="tx1"/>
                </a:solidFill>
                <a:latin typeface="Montserrat"/>
              </a:rPr>
              <a:t>.</a:t>
            </a:r>
          </a:p>
        </p:txBody>
      </p:sp>
      <p:sp>
        <p:nvSpPr>
          <p:cNvPr id="506491338" name="Rectangle : coins arrondis 18"/>
          <p:cNvSpPr/>
          <p:nvPr/>
        </p:nvSpPr>
        <p:spPr bwMode="auto">
          <a:xfrm>
            <a:off x="668149" y="4238626"/>
            <a:ext cx="10623675" cy="2247899"/>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599"/>
              </a:spcBef>
              <a:spcAft>
                <a:spcPts val="599"/>
              </a:spcAft>
              <a:defRPr/>
            </a:pPr>
            <a:r>
              <a:rPr lang="fr-FR" sz="1400" b="1">
                <a:solidFill>
                  <a:schemeClr val="tx1"/>
                </a:solidFill>
                <a:latin typeface="Montserrat"/>
              </a:rPr>
              <a:t>Comment ce document fonctionne ?</a:t>
            </a:r>
            <a:endParaRPr/>
          </a:p>
          <a:p>
            <a:pPr marL="239821" indent="-239821">
              <a:spcBef>
                <a:spcPts val="598"/>
              </a:spcBef>
              <a:spcAft>
                <a:spcPts val="598"/>
              </a:spcAft>
              <a:buFont typeface="Arial"/>
              <a:buChar char="•"/>
              <a:defRPr/>
            </a:pPr>
            <a:r>
              <a:rPr lang="fr-FR" sz="1400" b="1" i="0" u="none" strike="noStrike" cap="none" spc="0">
                <a:solidFill>
                  <a:schemeClr val="tx1"/>
                </a:solidFill>
                <a:latin typeface="Montserrat"/>
                <a:ea typeface="Montserrat"/>
                <a:cs typeface="Montserrat"/>
              </a:rPr>
              <a:t>Vue d'ensemble </a:t>
            </a:r>
            <a:r>
              <a:rPr lang="fr-FR" sz="1400" b="0" i="0" u="none" strike="noStrike" cap="none" spc="0">
                <a:solidFill>
                  <a:schemeClr val="tx1"/>
                </a:solidFill>
                <a:latin typeface="Montserrat"/>
                <a:ea typeface="Montserrat"/>
                <a:cs typeface="Montserrat"/>
              </a:rPr>
              <a:t>: la slide suivante présente l'intégralité des possibles (le "Leporello") sous forme de briques thématiques.</a:t>
            </a:r>
            <a:endParaRPr lang="fr-FR" sz="1400" b="0" i="0" u="none" strike="noStrike" cap="none" spc="0">
              <a:solidFill>
                <a:schemeClr val="tx1"/>
              </a:solidFill>
              <a:latin typeface="Times New Roman"/>
              <a:cs typeface="Times New Roman"/>
            </a:endParaRPr>
          </a:p>
          <a:p>
            <a:pPr marL="239821" indent="-239821">
              <a:spcBef>
                <a:spcPts val="598"/>
              </a:spcBef>
              <a:spcAft>
                <a:spcPts val="598"/>
              </a:spcAft>
              <a:buFont typeface="Arial"/>
              <a:buChar char="•"/>
              <a:defRPr/>
            </a:pPr>
            <a:r>
              <a:rPr lang="fr-FR" sz="1400" b="1">
                <a:solidFill>
                  <a:schemeClr val="tx1"/>
                </a:solidFill>
                <a:latin typeface="Montserrat"/>
              </a:rPr>
              <a:t>Accès aux fiches </a:t>
            </a:r>
            <a:r>
              <a:rPr lang="fr-FR" sz="1400">
                <a:solidFill>
                  <a:schemeClr val="tx1"/>
                </a:solidFill>
                <a:latin typeface="Montserrat"/>
              </a:rPr>
              <a:t>: cliquez sur chaque dispositif (ex: "ACCES II" ou "CFC") pour accéder instantanément à sa fiche descriptive.</a:t>
            </a:r>
            <a:endParaRPr/>
          </a:p>
          <a:p>
            <a:pPr marL="239821" indent="-239821">
              <a:spcBef>
                <a:spcPts val="598"/>
              </a:spcBef>
              <a:spcAft>
                <a:spcPts val="598"/>
              </a:spcAft>
              <a:buFont typeface="Arial"/>
              <a:buChar char="•"/>
              <a:defRPr/>
            </a:pPr>
            <a:r>
              <a:rPr lang="fr-FR" sz="1400" b="1">
                <a:solidFill>
                  <a:schemeClr val="tx1"/>
                </a:solidFill>
                <a:latin typeface="Montserrat"/>
              </a:rPr>
              <a:t>Informations clés </a:t>
            </a:r>
            <a:r>
              <a:rPr lang="fr-FR" sz="1400">
                <a:solidFill>
                  <a:schemeClr val="tx1"/>
                </a:solidFill>
                <a:latin typeface="Montserrat"/>
              </a:rPr>
              <a:t>: chaque fiche détaille le descriptif de l'offre, les compétences visées, ainsi que les conditions d'entrée précises (âge, niveau requis, etc.).</a:t>
            </a:r>
            <a:endParaRPr/>
          </a:p>
          <a:p>
            <a:pPr marL="239821" indent="-239821">
              <a:spcBef>
                <a:spcPts val="598"/>
              </a:spcBef>
              <a:spcAft>
                <a:spcPts val="598"/>
              </a:spcAft>
              <a:buFont typeface="Arial"/>
              <a:buChar char="•"/>
              <a:defRPr/>
            </a:pPr>
            <a:r>
              <a:rPr lang="fr-FR" sz="1400" b="1">
                <a:solidFill>
                  <a:schemeClr val="tx1"/>
                </a:solidFill>
                <a:latin typeface="Montserrat"/>
              </a:rPr>
              <a:t>Navigation fluide </a:t>
            </a:r>
            <a:r>
              <a:rPr lang="fr-FR" sz="1400">
                <a:solidFill>
                  <a:schemeClr val="tx1"/>
                </a:solidFill>
                <a:latin typeface="Montserrat"/>
              </a:rPr>
              <a:t>: utilisez le bouton « </a:t>
            </a:r>
            <a:r>
              <a:rPr lang="fr-FR" sz="1400" i="1">
                <a:solidFill>
                  <a:schemeClr val="tx1"/>
                </a:solidFill>
                <a:latin typeface="Montserrat"/>
              </a:rPr>
              <a:t>retour vue Leporello »</a:t>
            </a:r>
            <a:r>
              <a:rPr lang="fr-FR" sz="1400">
                <a:solidFill>
                  <a:schemeClr val="tx1"/>
                </a:solidFill>
                <a:latin typeface="Montserrat"/>
              </a:rPr>
              <a:t> présent sur chaque fiche pour revenir au schéma global à tout moment.</a:t>
            </a:r>
            <a:endParaRPr sz="1400">
              <a:solidFill>
                <a:schemeClr val="tx1"/>
              </a:solidFill>
              <a:latin typeface="Montserrat"/>
            </a:endParaRPr>
          </a:p>
          <a:p>
            <a:pPr marL="285750" indent="-285750">
              <a:spcBef>
                <a:spcPts val="598"/>
              </a:spcBef>
              <a:buFont typeface="Arial"/>
              <a:buChar char="•"/>
              <a:defRPr/>
            </a:pPr>
            <a:endParaRPr sz="1400" b="1">
              <a:solidFill>
                <a:schemeClr val="tx1"/>
              </a:solidFill>
              <a:highlight>
                <a:srgbClr val="FFFF00"/>
              </a:highlight>
              <a:latin typeface="Montserrat"/>
            </a:endParaRPr>
          </a:p>
        </p:txBody>
      </p:sp>
      <p:sp>
        <p:nvSpPr>
          <p:cNvPr id="1719226187" name="Bouton d'action : Suivant ou Précédent 1719226186">
            <a:hlinkClick r:id="" action="ppaction://hlinkshowjump?jump=nextslide" tooltip="Next slide"/>
          </p:cNvPr>
          <p:cNvSpPr/>
          <p:nvPr/>
        </p:nvSpPr>
        <p:spPr bwMode="auto">
          <a:xfrm>
            <a:off x="11660549" y="6280483"/>
            <a:ext cx="400048" cy="378993"/>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498690103" name="Bouton d'action : Précédent 1498690102">
            <a:hlinkClick r:id="" action="ppaction://hlinkshowjump?jump=previousslide" tooltip="Previous slide"/>
          </p:cNvPr>
          <p:cNvSpPr/>
          <p:nvPr/>
        </p:nvSpPr>
        <p:spPr bwMode="auto">
          <a:xfrm>
            <a:off x="10658132" y="6267447"/>
            <a:ext cx="412660" cy="392027"/>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599594440" name="Bouton d'action : Accueil 599594439">
            <a:hlinkClick r:id="rId4" action="ppaction://hlinksldjump" tooltip="First slide"/>
          </p:cNvPr>
          <p:cNvSpPr/>
          <p:nvPr/>
        </p:nvSpPr>
        <p:spPr bwMode="auto">
          <a:xfrm>
            <a:off x="11180847" y="6280482"/>
            <a:ext cx="380999" cy="380999"/>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bwMode="auto">
        <a:xfrm>
          <a:off x="0" y="0"/>
          <a:ext cx="0" cy="0"/>
          <a:chOff x="0" y="0"/>
          <a:chExt cx="0" cy="0"/>
        </a:xfrm>
      </p:grpSpPr>
      <p:pic>
        <p:nvPicPr>
          <p:cNvPr id="1710652934" name="Image 5"/>
          <p:cNvPicPr>
            <a:picLocks noChangeAspect="1"/>
          </p:cNvPicPr>
          <p:nvPr/>
        </p:nvPicPr>
        <p:blipFill>
          <a:blip r:embed="rId3">
            <a:alphaModFix amt="20000"/>
          </a:blip>
          <a:srcRect l="455" t="455" r="40262" b="453"/>
          <a:stretch/>
        </p:blipFill>
        <p:spPr bwMode="auto">
          <a:xfrm>
            <a:off x="0" y="-5922"/>
            <a:ext cx="7301346" cy="6877776"/>
          </a:xfrm>
          <a:prstGeom prst="rect">
            <a:avLst/>
          </a:prstGeom>
        </p:spPr>
      </p:pic>
      <p:sp>
        <p:nvSpPr>
          <p:cNvPr id="1520284627" name="Rectangle : coins arrondis 16"/>
          <p:cNvSpPr/>
          <p:nvPr/>
        </p:nvSpPr>
        <p:spPr bwMode="auto">
          <a:xfrm>
            <a:off x="552770" y="1773315"/>
            <a:ext cx="10891845" cy="3655933"/>
          </a:xfrm>
          <a:prstGeom prst="roundRect">
            <a:avLst>
              <a:gd name="adj" fmla="val 5015"/>
            </a:avLst>
          </a:prstGeom>
          <a:solidFill>
            <a:schemeClr val="bg1"/>
          </a:solidFill>
          <a:ln>
            <a:noFill/>
          </a:ln>
          <a:effectLst>
            <a:outerShdw blurRad="167736" dist="99656" dir="7800000" sx="104000" sy="104000" algn="tl" rotWithShape="0">
              <a:prstClr val="black">
                <a:alpha val="1394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883583788" name="ZoneTexte 12"/>
          <p:cNvSpPr txBox="1"/>
          <p:nvPr/>
        </p:nvSpPr>
        <p:spPr bwMode="auto">
          <a:xfrm>
            <a:off x="552771" y="1180013"/>
            <a:ext cx="6976953" cy="366119"/>
          </a:xfrm>
          <a:prstGeom prst="rect">
            <a:avLst/>
          </a:prstGeom>
          <a:noFill/>
        </p:spPr>
        <p:txBody>
          <a:bodyPr wrap="square" rtlCol="0">
            <a:spAutoFit/>
          </a:bodyPr>
          <a:lstStyle/>
          <a:p>
            <a:pPr>
              <a:defRPr/>
            </a:pPr>
            <a:r>
              <a:rPr lang="fr-FR" b="1">
                <a:latin typeface="Montserrat"/>
              </a:rPr>
              <a:t>Pour aller plus loin</a:t>
            </a:r>
            <a:endParaRPr/>
          </a:p>
        </p:txBody>
      </p:sp>
      <p:sp>
        <p:nvSpPr>
          <p:cNvPr id="1472699361" name="Rectangle : coins arrondis 18"/>
          <p:cNvSpPr/>
          <p:nvPr/>
        </p:nvSpPr>
        <p:spPr bwMode="auto">
          <a:xfrm>
            <a:off x="686854" y="1895474"/>
            <a:ext cx="10623673" cy="3390197"/>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598"/>
              </a:spcBef>
              <a:spcAft>
                <a:spcPts val="598"/>
              </a:spcAft>
              <a:defRPr/>
            </a:pPr>
            <a:r>
              <a:rPr lang="fr-FR" sz="1400" b="1">
                <a:solidFill>
                  <a:schemeClr val="tx1"/>
                </a:solidFill>
                <a:latin typeface="Montserrat"/>
              </a:rPr>
              <a:t>Autres ressources de soutien à l’intégration</a:t>
            </a:r>
          </a:p>
          <a:p>
            <a:pPr algn="l">
              <a:lnSpc>
                <a:spcPct val="100000"/>
              </a:lnSpc>
              <a:spcBef>
                <a:spcPts val="597"/>
              </a:spcBef>
              <a:spcAft>
                <a:spcPts val="597"/>
              </a:spcAft>
              <a:defRPr/>
            </a:pPr>
            <a:r>
              <a:rPr lang="fr-FR" sz="1400" b="0" i="0" u="none" strike="noStrike" cap="none" spc="0">
                <a:solidFill>
                  <a:schemeClr val="tx1"/>
                </a:solidFill>
                <a:latin typeface="Montserrat"/>
                <a:ea typeface="Montserrat"/>
                <a:cs typeface="Montserrat"/>
              </a:rPr>
              <a:t>À noter que d’autres ressources de soutien à l’intégration constituent des leviers essentiels tout au long du parcours d'insertion professionnelle. </a:t>
            </a:r>
            <a:endParaRPr/>
          </a:p>
          <a:p>
            <a:pPr algn="l">
              <a:lnSpc>
                <a:spcPct val="100000"/>
              </a:lnSpc>
              <a:spcBef>
                <a:spcPts val="597"/>
              </a:spcBef>
              <a:spcAft>
                <a:spcPts val="597"/>
              </a:spcAft>
              <a:defRPr/>
            </a:pPr>
            <a:r>
              <a:rPr lang="fr-FR" sz="1400" b="0" i="0" u="none" strike="noStrike" cap="none" spc="0">
                <a:solidFill>
                  <a:schemeClr val="tx1"/>
                </a:solidFill>
                <a:latin typeface="Montserrat"/>
                <a:ea typeface="Montserrat"/>
                <a:cs typeface="Montserrat"/>
              </a:rPr>
              <a:t>Il s’agit notamment de :</a:t>
            </a:r>
            <a:endParaRPr/>
          </a:p>
          <a:p>
            <a:pPr marL="239820" indent="-239820">
              <a:spcBef>
                <a:spcPts val="597"/>
              </a:spcBef>
              <a:spcAft>
                <a:spcPts val="597"/>
              </a:spcAft>
              <a:buFont typeface="Arial"/>
              <a:buChar char="•"/>
              <a:defRPr/>
            </a:pPr>
            <a:r>
              <a:rPr lang="fr-FR" sz="1400" b="1" i="0" u="none" strike="noStrike" cap="none" spc="0">
                <a:solidFill>
                  <a:schemeClr val="tx1"/>
                </a:solidFill>
                <a:latin typeface="Montserrat"/>
                <a:ea typeface="Montserrat"/>
                <a:cs typeface="Montserrat"/>
              </a:rPr>
              <a:t>Ressources du vivre-ensemble :</a:t>
            </a:r>
            <a:r>
              <a:rPr lang="fr-FR" sz="1400" b="0" i="0" u="none" strike="noStrike" cap="none" spc="0">
                <a:solidFill>
                  <a:schemeClr val="tx1"/>
                </a:solidFill>
                <a:latin typeface="Montserrat"/>
                <a:ea typeface="Montserrat"/>
                <a:cs typeface="Montserrat"/>
              </a:rPr>
              <a:t> parcours AIS Primo-info </a:t>
            </a:r>
            <a:r>
              <a:rPr lang="fr-FR" sz="1400">
                <a:solidFill>
                  <a:schemeClr val="tx1"/>
                </a:solidFill>
                <a:latin typeface="Montserrat"/>
                <a:ea typeface="Montserrat"/>
                <a:cs typeface="Montserrat"/>
              </a:rPr>
              <a:t>jeune</a:t>
            </a:r>
            <a:r>
              <a:rPr lang="fr-FR" sz="1400" b="0" i="0" u="none" strike="noStrike" cap="none" spc="0">
                <a:solidFill>
                  <a:schemeClr val="tx1"/>
                </a:solidFill>
                <a:latin typeface="Montserrat"/>
                <a:ea typeface="Montserrat"/>
                <a:cs typeface="Montserrat"/>
              </a:rPr>
              <a:t>, activités de bénévolat, activités sociales, culturelles et sportives proposées par les communes, la FASe et autres associations.</a:t>
            </a:r>
            <a:endParaRPr sz="1400" b="0" i="0" u="none" strike="noStrike" cap="none" spc="0">
              <a:solidFill>
                <a:schemeClr val="tx1"/>
              </a:solidFill>
              <a:latin typeface="Montserrat"/>
              <a:cs typeface="Montserrat"/>
            </a:endParaRPr>
          </a:p>
          <a:p>
            <a:pPr marL="239820" marR="0" indent="-239820" algn="l">
              <a:lnSpc>
                <a:spcPct val="100000"/>
              </a:lnSpc>
              <a:spcBef>
                <a:spcPts val="597"/>
              </a:spcBef>
              <a:spcAft>
                <a:spcPts val="597"/>
              </a:spcAft>
              <a:buFont typeface="Arial"/>
              <a:buChar char="•"/>
              <a:defRPr/>
            </a:pPr>
            <a:r>
              <a:rPr lang="fr-FR" sz="1400" b="1" i="0" u="none" strike="noStrike" cap="none" spc="0">
                <a:solidFill>
                  <a:schemeClr val="tx1"/>
                </a:solidFill>
                <a:latin typeface="Montserrat"/>
                <a:ea typeface="Montserrat"/>
                <a:cs typeface="Montserrat"/>
              </a:rPr>
              <a:t>Ressources santé social légal : </a:t>
            </a:r>
            <a:r>
              <a:rPr lang="fr-FR" sz="1400" b="0" i="0" u="none" strike="noStrike" cap="none" spc="0">
                <a:solidFill>
                  <a:schemeClr val="tx1"/>
                </a:solidFill>
                <a:latin typeface="Montserrat"/>
                <a:ea typeface="Montserrat"/>
                <a:cs typeface="Montserrat"/>
              </a:rPr>
              <a:t>accompagnement médico-social, ainsi que juridique et légal.</a:t>
            </a:r>
            <a:endParaRPr lang="fr-FR" sz="1400" b="0" i="0" u="none" strike="noStrike" cap="none" spc="0">
              <a:solidFill>
                <a:schemeClr val="tx1"/>
              </a:solidFill>
              <a:latin typeface="Montserrat"/>
              <a:cs typeface="Montserrat"/>
            </a:endParaRPr>
          </a:p>
          <a:p>
            <a:pPr marL="239820" marR="0" indent="-239820" algn="l">
              <a:lnSpc>
                <a:spcPct val="100000"/>
              </a:lnSpc>
              <a:spcBef>
                <a:spcPts val="597"/>
              </a:spcBef>
              <a:spcAft>
                <a:spcPts val="597"/>
              </a:spcAft>
              <a:buFont typeface="Arial"/>
              <a:buChar char="•"/>
              <a:defRPr/>
            </a:pPr>
            <a:r>
              <a:rPr lang="fr-FR" sz="1400" b="1" i="0" u="none" strike="noStrike" cap="none" spc="0">
                <a:solidFill>
                  <a:schemeClr val="tx1"/>
                </a:solidFill>
                <a:latin typeface="Montserrat"/>
                <a:ea typeface="Montserrat"/>
                <a:cs typeface="Montserrat"/>
              </a:rPr>
              <a:t>Ressources professionnelles : </a:t>
            </a:r>
            <a:r>
              <a:rPr lang="fr-FR" sz="1400" b="0" i="0" u="none" strike="noStrike" cap="none" spc="0">
                <a:solidFill>
                  <a:schemeClr val="tx1"/>
                </a:solidFill>
                <a:latin typeface="Montserrat"/>
                <a:ea typeface="Montserrat"/>
                <a:cs typeface="Montserrat"/>
              </a:rPr>
              <a:t>stages, immersions concrètes dans un environnement de travail qui vise à découvrir des métiers et acquérir une expérience professionnelle en Suisse.</a:t>
            </a:r>
            <a:endParaRPr lang="fr-FR" sz="1400" b="0" i="0" u="none" strike="noStrike" cap="none" spc="0">
              <a:solidFill>
                <a:schemeClr val="tx1"/>
              </a:solidFill>
              <a:latin typeface="Times New Roman"/>
              <a:cs typeface="Times New Roman"/>
            </a:endParaRPr>
          </a:p>
        </p:txBody>
      </p:sp>
      <p:sp>
        <p:nvSpPr>
          <p:cNvPr id="464965111" name="Bouton d'action : Suivant ou Précédent 464965110">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426082313" name="Bouton d'action : Précédent 426082312">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468299277" name="Bouton d'action : Accueil 468299276">
            <a:hlinkClick r:id="rId4"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lumMod val="95000"/>
          </a:schemeClr>
        </a:solidFill>
        <a:effectLst/>
      </p:bgPr>
    </p:bg>
    <p:spTree>
      <p:nvGrpSpPr>
        <p:cNvPr id="1" name=""/>
        <p:cNvGrpSpPr/>
        <p:nvPr/>
      </p:nvGrpSpPr>
      <p:grpSpPr bwMode="auto">
        <a:xfrm>
          <a:off x="0" y="0"/>
          <a:ext cx="0" cy="0"/>
          <a:chOff x="0" y="0"/>
          <a:chExt cx="0" cy="0"/>
        </a:xfrm>
      </p:grpSpPr>
      <p:sp>
        <p:nvSpPr>
          <p:cNvPr id="1502241370" name="Rectangle 21"/>
          <p:cNvSpPr/>
          <p:nvPr/>
        </p:nvSpPr>
        <p:spPr bwMode="auto">
          <a:xfrm>
            <a:off x="0" y="0"/>
            <a:ext cx="12191999"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900"/>
          </a:p>
        </p:txBody>
      </p:sp>
      <p:sp>
        <p:nvSpPr>
          <p:cNvPr id="1131751554" name="ZoneTexte 15"/>
          <p:cNvSpPr txBox="1"/>
          <p:nvPr/>
        </p:nvSpPr>
        <p:spPr bwMode="auto">
          <a:xfrm>
            <a:off x="668151" y="148140"/>
            <a:ext cx="10369723" cy="366119"/>
          </a:xfrm>
          <a:prstGeom prst="rect">
            <a:avLst/>
          </a:prstGeom>
          <a:noFill/>
        </p:spPr>
        <p:txBody>
          <a:bodyPr wrap="none" rtlCol="0">
            <a:spAutoFit/>
          </a:bodyPr>
          <a:lstStyle/>
          <a:p>
            <a:pPr>
              <a:defRPr/>
            </a:pPr>
            <a:r>
              <a:rPr lang="fr-FR" b="1">
                <a:latin typeface="Montserrat"/>
              </a:rPr>
              <a:t>VERS LA </a:t>
            </a:r>
            <a:r>
              <a:rPr lang="fr-FR" b="1" u="none">
                <a:latin typeface="Montserrat"/>
              </a:rPr>
              <a:t>FORMATION</a:t>
            </a:r>
            <a:r>
              <a:rPr lang="fr-FR" b="1">
                <a:latin typeface="Montserrat"/>
              </a:rPr>
              <a:t> ET </a:t>
            </a:r>
            <a:r>
              <a:rPr lang="fr-FR" b="1" u="none">
                <a:latin typeface="Montserrat"/>
              </a:rPr>
              <a:t>L’INSERTION PROFESSIONNELLE</a:t>
            </a:r>
            <a:r>
              <a:rPr lang="fr-FR" b="1">
                <a:latin typeface="Montserrat"/>
              </a:rPr>
              <a:t> DES JEUNES AIS (LEPORELLO) </a:t>
            </a:r>
            <a:endParaRPr/>
          </a:p>
        </p:txBody>
      </p:sp>
      <p:pic>
        <p:nvPicPr>
          <p:cNvPr id="1024643588" name="Graphique 9" descr="Double itinéraire avec un chemin contour"/>
          <p:cNvPicPr>
            <a:picLocks noChangeAspect="1"/>
          </p:cNvPicPr>
          <p:nvPr/>
        </p:nvPicPr>
        <p:blipFill>
          <a:blip r:embed="rId3"/>
          <a:stretch/>
        </p:blipFill>
        <p:spPr bwMode="auto">
          <a:xfrm>
            <a:off x="176253" y="61726"/>
            <a:ext cx="485014" cy="485014"/>
          </a:xfrm>
          <a:prstGeom prst="rect">
            <a:avLst/>
          </a:prstGeom>
        </p:spPr>
      </p:pic>
      <p:sp>
        <p:nvSpPr>
          <p:cNvPr id="1814887624" name="Rectangle 2"/>
          <p:cNvSpPr/>
          <p:nvPr/>
        </p:nvSpPr>
        <p:spPr bwMode="auto">
          <a:xfrm rot="5400000">
            <a:off x="-2180901" y="3964575"/>
            <a:ext cx="4908923" cy="406296"/>
          </a:xfrm>
          <a:custGeom>
            <a:avLst/>
            <a:gdLst>
              <a:gd name="connsiteX0" fmla="*/ 0 w 3971927"/>
              <a:gd name="connsiteY0" fmla="*/ 0 h 532056"/>
              <a:gd name="connsiteX1" fmla="*/ 3971927 w 3971927"/>
              <a:gd name="connsiteY1" fmla="*/ 0 h 532056"/>
              <a:gd name="connsiteX2" fmla="*/ 3971927 w 3971927"/>
              <a:gd name="connsiteY2" fmla="*/ 532056 h 532056"/>
              <a:gd name="connsiteX3" fmla="*/ 0 w 3971927"/>
              <a:gd name="connsiteY3" fmla="*/ 532056 h 532056"/>
              <a:gd name="connsiteX4" fmla="*/ 0 w 3971927"/>
              <a:gd name="connsiteY4" fmla="*/ 0 h 532056"/>
              <a:gd name="connsiteX0" fmla="*/ 0 w 3971927"/>
              <a:gd name="connsiteY0" fmla="*/ 0 h 532056"/>
              <a:gd name="connsiteX1" fmla="*/ 3971927 w 3971927"/>
              <a:gd name="connsiteY1" fmla="*/ 0 h 532056"/>
              <a:gd name="connsiteX2" fmla="*/ 3671890 w 3971927"/>
              <a:gd name="connsiteY2" fmla="*/ 532056 h 532056"/>
              <a:gd name="connsiteX3" fmla="*/ 0 w 3971927"/>
              <a:gd name="connsiteY3" fmla="*/ 532056 h 532056"/>
              <a:gd name="connsiteX4" fmla="*/ 0 w 3971927"/>
              <a:gd name="connsiteY4" fmla="*/ 0 h 532056"/>
              <a:gd name="connsiteX0" fmla="*/ 0 w 3971927"/>
              <a:gd name="connsiteY0" fmla="*/ 0 h 532059"/>
              <a:gd name="connsiteX1" fmla="*/ 3971927 w 3971927"/>
              <a:gd name="connsiteY1" fmla="*/ 0 h 532059"/>
              <a:gd name="connsiteX2" fmla="*/ 3671890 w 3971927"/>
              <a:gd name="connsiteY2" fmla="*/ 532056 h 532059"/>
              <a:gd name="connsiteX3" fmla="*/ 314323 w 3971927"/>
              <a:gd name="connsiteY3" fmla="*/ 532059 h 532059"/>
              <a:gd name="connsiteX4" fmla="*/ 0 w 3971927"/>
              <a:gd name="connsiteY4" fmla="*/ 0 h 532059"/>
              <a:gd name="connsiteX0" fmla="*/ 0 w 3971927"/>
              <a:gd name="connsiteY0" fmla="*/ 0 h 532063"/>
              <a:gd name="connsiteX1" fmla="*/ 3971927 w 3971927"/>
              <a:gd name="connsiteY1" fmla="*/ 0 h 532063"/>
              <a:gd name="connsiteX2" fmla="*/ 3671890 w 3971927"/>
              <a:gd name="connsiteY2" fmla="*/ 532056 h 532063"/>
              <a:gd name="connsiteX3" fmla="*/ 11512 w 3971927"/>
              <a:gd name="connsiteY3" fmla="*/ 532063 h 532063"/>
              <a:gd name="connsiteX4" fmla="*/ 0 w 3971927"/>
              <a:gd name="connsiteY4" fmla="*/ 0 h 532063"/>
              <a:gd name="connsiteX0" fmla="*/ 260241 w 3960415"/>
              <a:gd name="connsiteY0" fmla="*/ 4 h 532063"/>
              <a:gd name="connsiteX1" fmla="*/ 3960415 w 3960415"/>
              <a:gd name="connsiteY1" fmla="*/ 0 h 532063"/>
              <a:gd name="connsiteX2" fmla="*/ 3660378 w 3960415"/>
              <a:gd name="connsiteY2" fmla="*/ 532056 h 532063"/>
              <a:gd name="connsiteX3" fmla="*/ 0 w 3960415"/>
              <a:gd name="connsiteY3" fmla="*/ 532063 h 532063"/>
              <a:gd name="connsiteX4" fmla="*/ 260241 w 3960415"/>
              <a:gd name="connsiteY4" fmla="*/ 4 h 532063"/>
              <a:gd name="connsiteX0" fmla="*/ 260241 w 3660378"/>
              <a:gd name="connsiteY0" fmla="*/ 4 h 532063"/>
              <a:gd name="connsiteX1" fmla="*/ 3587725 w 3660378"/>
              <a:gd name="connsiteY1" fmla="*/ 0 h 532063"/>
              <a:gd name="connsiteX2" fmla="*/ 3660378 w 3660378"/>
              <a:gd name="connsiteY2" fmla="*/ 532056 h 532063"/>
              <a:gd name="connsiteX3" fmla="*/ 0 w 3660378"/>
              <a:gd name="connsiteY3" fmla="*/ 532063 h 532063"/>
              <a:gd name="connsiteX4" fmla="*/ 260241 w 3660378"/>
              <a:gd name="connsiteY4" fmla="*/ 4 h 532063"/>
              <a:gd name="connsiteX0" fmla="*/ 260241 w 3893311"/>
              <a:gd name="connsiteY0" fmla="*/ 4 h 532063"/>
              <a:gd name="connsiteX1" fmla="*/ 3587725 w 3893311"/>
              <a:gd name="connsiteY1" fmla="*/ 0 h 532063"/>
              <a:gd name="connsiteX2" fmla="*/ 3893311 w 3893311"/>
              <a:gd name="connsiteY2" fmla="*/ 514835 h 532063"/>
              <a:gd name="connsiteX3" fmla="*/ 0 w 3893311"/>
              <a:gd name="connsiteY3" fmla="*/ 532063 h 532063"/>
              <a:gd name="connsiteX4" fmla="*/ 260241 w 3893311"/>
              <a:gd name="connsiteY4" fmla="*/ 4 h 532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3311" h="532063" extrusionOk="0">
                <a:moveTo>
                  <a:pt x="260241" y="4"/>
                </a:moveTo>
                <a:lnTo>
                  <a:pt x="3587725" y="0"/>
                </a:lnTo>
                <a:lnTo>
                  <a:pt x="3893311" y="514835"/>
                </a:lnTo>
                <a:lnTo>
                  <a:pt x="0" y="532063"/>
                </a:lnTo>
                <a:lnTo>
                  <a:pt x="260241" y="4"/>
                </a:lnTo>
                <a:close/>
              </a:path>
            </a:pathLst>
          </a:custGeom>
          <a:solidFill>
            <a:schemeClr val="bg1"/>
          </a:solidFill>
          <a:ln w="19049" cap="flat" cmpd="sng" algn="ctr">
            <a:solidFill>
              <a:schemeClr val="bg1">
                <a:lumMod val="74901"/>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defRPr/>
            </a:pPr>
            <a:r>
              <a:rPr lang="fr-FR" sz="1100" b="1">
                <a:solidFill>
                  <a:schemeClr val="tx1">
                    <a:lumMod val="65000"/>
                    <a:lumOff val="35000"/>
                  </a:schemeClr>
                </a:solidFill>
                <a:latin typeface="Montserrat"/>
              </a:rPr>
              <a:t>CYCLE D’ORIENTATION</a:t>
            </a:r>
            <a:endParaRPr>
              <a:solidFill>
                <a:schemeClr val="tx1">
                  <a:lumMod val="65000"/>
                  <a:lumOff val="35000"/>
                </a:schemeClr>
              </a:solidFill>
            </a:endParaRPr>
          </a:p>
        </p:txBody>
      </p:sp>
      <p:cxnSp>
        <p:nvCxnSpPr>
          <p:cNvPr id="1392877439" name="Connecteur droit 10"/>
          <p:cNvCxnSpPr/>
          <p:nvPr/>
        </p:nvCxnSpPr>
        <p:spPr bwMode="auto">
          <a:xfrm>
            <a:off x="3575705" y="1046369"/>
            <a:ext cx="35906" cy="5784006"/>
          </a:xfrm>
          <a:prstGeom prst="line">
            <a:avLst/>
          </a:prstGeom>
          <a:ln w="19050">
            <a:gradFill>
              <a:gsLst>
                <a:gs pos="0">
                  <a:schemeClr val="bg1">
                    <a:alpha val="0"/>
                  </a:schemeClr>
                </a:gs>
                <a:gs pos="20000">
                  <a:srgbClr val="FFFFFF"/>
                </a:gs>
                <a:gs pos="80000">
                  <a:srgbClr val="FFFFFF"/>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01752983" name="Rectangle : avec coins arrondis en haut 11"/>
          <p:cNvSpPr/>
          <p:nvPr/>
        </p:nvSpPr>
        <p:spPr bwMode="auto">
          <a:xfrm>
            <a:off x="250812" y="682939"/>
            <a:ext cx="3258261" cy="1029301"/>
          </a:xfrm>
          <a:prstGeom prst="round2SameRect">
            <a:avLst>
              <a:gd name="adj1" fmla="val 0"/>
              <a:gd name="adj2" fmla="val 33981"/>
            </a:avLst>
          </a:prstGeom>
          <a:gradFill>
            <a:gsLst>
              <a:gs pos="0">
                <a:schemeClr val="bg1">
                  <a:lumMod val="9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900" b="1">
              <a:solidFill>
                <a:schemeClr val="tx1"/>
              </a:solidFill>
              <a:latin typeface="Montserrat"/>
            </a:endParaRPr>
          </a:p>
        </p:txBody>
      </p:sp>
      <p:sp>
        <p:nvSpPr>
          <p:cNvPr id="720904792" name="ZoneTexte 12"/>
          <p:cNvSpPr txBox="1"/>
          <p:nvPr/>
        </p:nvSpPr>
        <p:spPr bwMode="auto">
          <a:xfrm>
            <a:off x="391988" y="690924"/>
            <a:ext cx="3169262" cy="701399"/>
          </a:xfrm>
          <a:prstGeom prst="rect">
            <a:avLst/>
          </a:prstGeom>
          <a:noFill/>
        </p:spPr>
        <p:txBody>
          <a:bodyPr wrap="square">
            <a:spAutoFit/>
          </a:bodyPr>
          <a:lstStyle/>
          <a:p>
            <a:pPr>
              <a:defRPr/>
            </a:pPr>
            <a:r>
              <a:rPr lang="fr-FR" sz="1000" b="1">
                <a:latin typeface="Montserrat"/>
              </a:rPr>
              <a:t>Objectif : </a:t>
            </a:r>
          </a:p>
          <a:p>
            <a:pPr>
              <a:defRPr/>
            </a:pPr>
            <a:r>
              <a:rPr lang="fr-FR" sz="1000" b="0">
                <a:latin typeface="Montserrat"/>
              </a:rPr>
              <a:t>&gt;  </a:t>
            </a:r>
            <a:r>
              <a:rPr lang="fr-FR" sz="1000">
                <a:latin typeface="Montserrat"/>
              </a:rPr>
              <a:t>acquérir des compétences de base,</a:t>
            </a:r>
            <a:endParaRPr lang="fr-FR" sz="1000" b="1">
              <a:latin typeface="Montserrat"/>
            </a:endParaRPr>
          </a:p>
          <a:p>
            <a:pPr>
              <a:defRPr/>
            </a:pPr>
            <a:r>
              <a:rPr lang="fr-FR" sz="1000">
                <a:latin typeface="Montserrat"/>
              </a:rPr>
              <a:t>&gt; s’orienter scolairement et professionnellement,</a:t>
            </a:r>
            <a:endParaRPr/>
          </a:p>
          <a:p>
            <a:pPr>
              <a:defRPr/>
            </a:pPr>
            <a:r>
              <a:rPr lang="fr-FR" sz="1000">
                <a:latin typeface="Montserrat"/>
              </a:rPr>
              <a:t>&gt; valider la piste professionnelle via des stages.</a:t>
            </a:r>
            <a:endParaRPr/>
          </a:p>
        </p:txBody>
      </p:sp>
      <p:sp>
        <p:nvSpPr>
          <p:cNvPr id="1680859308" name="Rectangle : coins arrondis 13">
            <a:hlinkClick r:id="rId4" action="ppaction://hlinksldjump" tooltip="Slide 6"/>
          </p:cNvPr>
          <p:cNvSpPr/>
          <p:nvPr/>
        </p:nvSpPr>
        <p:spPr bwMode="auto">
          <a:xfrm>
            <a:off x="1031651" y="2413996"/>
            <a:ext cx="2477421" cy="366688"/>
          </a:xfrm>
          <a:prstGeom prst="roundRect">
            <a:avLst>
              <a:gd name="adj" fmla="val 50000"/>
            </a:avLst>
          </a:prstGeom>
          <a:solidFill>
            <a:srgbClr val="F193BD">
              <a:alpha val="30000"/>
            </a:srgbClr>
          </a:solidFill>
          <a:ln w="19049" cap="flat" cmpd="sng" algn="ctr">
            <a:solidFill>
              <a:srgbClr val="F193BD"/>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defRPr/>
            </a:pPr>
            <a:r>
              <a:rPr lang="fr-FR" sz="900">
                <a:solidFill>
                  <a:schemeClr val="tx1"/>
                </a:solidFill>
                <a:latin typeface="Montserrat"/>
              </a:rPr>
              <a:t>ACCES II</a:t>
            </a:r>
            <a:endParaRPr lang="fr-FR" sz="900" b="1">
              <a:solidFill>
                <a:schemeClr val="tx1"/>
              </a:solidFill>
              <a:latin typeface="Montserrat"/>
            </a:endParaRPr>
          </a:p>
        </p:txBody>
      </p:sp>
      <p:sp>
        <p:nvSpPr>
          <p:cNvPr id="1877713767" name="Rectangle : coins arrondis 14">
            <a:hlinkClick r:id="rId5" action="ppaction://hlinksldjump" tooltip="Slide 7"/>
          </p:cNvPr>
          <p:cNvSpPr/>
          <p:nvPr/>
        </p:nvSpPr>
        <p:spPr bwMode="auto">
          <a:xfrm>
            <a:off x="1155580" y="2879907"/>
            <a:ext cx="2228649" cy="366688"/>
          </a:xfrm>
          <a:prstGeom prst="roundRect">
            <a:avLst>
              <a:gd name="adj" fmla="val 50000"/>
            </a:avLst>
          </a:prstGeom>
          <a:solidFill>
            <a:srgbClr val="F193BD">
              <a:alpha val="30000"/>
            </a:srgbClr>
          </a:solidFill>
          <a:ln w="19049" cap="flat" cmpd="sng" algn="ctr">
            <a:solidFill>
              <a:srgbClr val="F193BD"/>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defRPr/>
            </a:pPr>
            <a:r>
              <a:rPr lang="fr-FR" sz="900">
                <a:solidFill>
                  <a:schemeClr val="tx1"/>
                </a:solidFill>
                <a:latin typeface="Montserrat"/>
              </a:rPr>
              <a:t>Formations aux compétences de base</a:t>
            </a:r>
            <a:endParaRPr lang="fr-FR" sz="900" b="1">
              <a:solidFill>
                <a:schemeClr val="tx1"/>
              </a:solidFill>
              <a:latin typeface="Montserrat"/>
            </a:endParaRPr>
          </a:p>
        </p:txBody>
      </p:sp>
      <p:sp>
        <p:nvSpPr>
          <p:cNvPr id="2095125284" name="Rectangle : coins arrondis 16">
            <a:hlinkClick r:id="rId6" action="ppaction://hlinksldjump" tooltip="Slide 8"/>
          </p:cNvPr>
          <p:cNvSpPr/>
          <p:nvPr/>
        </p:nvSpPr>
        <p:spPr bwMode="auto">
          <a:xfrm>
            <a:off x="1622486" y="3359517"/>
            <a:ext cx="1879335" cy="366687"/>
          </a:xfrm>
          <a:prstGeom prst="roundRect">
            <a:avLst>
              <a:gd name="adj" fmla="val 50000"/>
            </a:avLst>
          </a:prstGeom>
          <a:solidFill>
            <a:srgbClr val="F193BD">
              <a:alpha val="30000"/>
            </a:srgbClr>
          </a:solidFill>
          <a:ln w="19049" cap="flat" cmpd="sng" algn="ctr">
            <a:solidFill>
              <a:srgbClr val="F193BD"/>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defRPr/>
            </a:pPr>
            <a:r>
              <a:rPr lang="fr-FR" sz="900">
                <a:solidFill>
                  <a:schemeClr val="tx1"/>
                </a:solidFill>
                <a:latin typeface="Montserrat"/>
              </a:rPr>
              <a:t>Formation pré-qualifiante</a:t>
            </a:r>
            <a:endParaRPr lang="fr-FR" sz="900" b="1">
              <a:solidFill>
                <a:schemeClr val="tx1"/>
              </a:solidFill>
              <a:latin typeface="Montserrat"/>
            </a:endParaRPr>
          </a:p>
        </p:txBody>
      </p:sp>
      <p:sp>
        <p:nvSpPr>
          <p:cNvPr id="4165832" name="Rectangle : coins arrondis 17">
            <a:hlinkClick r:id="rId7" action="ppaction://hlinksldjump" tooltip="Slide 9"/>
          </p:cNvPr>
          <p:cNvSpPr/>
          <p:nvPr/>
        </p:nvSpPr>
        <p:spPr bwMode="auto">
          <a:xfrm>
            <a:off x="1622487" y="3825430"/>
            <a:ext cx="1879336" cy="366688"/>
          </a:xfrm>
          <a:prstGeom prst="roundRect">
            <a:avLst>
              <a:gd name="adj" fmla="val 50000"/>
            </a:avLst>
          </a:prstGeom>
          <a:solidFill>
            <a:srgbClr val="F193BD">
              <a:alpha val="30000"/>
            </a:srgbClr>
          </a:solidFill>
          <a:ln w="19049" cap="flat" cmpd="sng" algn="ctr">
            <a:solidFill>
              <a:srgbClr val="F193BD"/>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defRPr/>
            </a:pPr>
            <a:r>
              <a:rPr lang="fr-FR" sz="900">
                <a:solidFill>
                  <a:schemeClr val="tx1"/>
                </a:solidFill>
                <a:latin typeface="Montserrat"/>
              </a:rPr>
              <a:t>Pré-apprentissage d’intégration </a:t>
            </a:r>
            <a:endParaRPr/>
          </a:p>
          <a:p>
            <a:pPr algn="ctr">
              <a:defRPr/>
            </a:pPr>
            <a:r>
              <a:rPr lang="fr-FR" sz="900">
                <a:solidFill>
                  <a:schemeClr val="tx1"/>
                </a:solidFill>
                <a:latin typeface="Montserrat"/>
              </a:rPr>
              <a:t>(PAI)</a:t>
            </a:r>
            <a:endParaRPr lang="fr-FR" sz="900" b="1">
              <a:solidFill>
                <a:schemeClr val="tx1"/>
              </a:solidFill>
              <a:latin typeface="Montserrat"/>
            </a:endParaRPr>
          </a:p>
        </p:txBody>
      </p:sp>
      <p:sp>
        <p:nvSpPr>
          <p:cNvPr id="1132731783" name="Rectangle : coins arrondis 22">
            <a:hlinkClick r:id="rId8" action="ppaction://hlinksldjump" tooltip="Slide 10"/>
          </p:cNvPr>
          <p:cNvSpPr/>
          <p:nvPr/>
        </p:nvSpPr>
        <p:spPr bwMode="auto">
          <a:xfrm>
            <a:off x="1622486" y="4295276"/>
            <a:ext cx="1886585" cy="366687"/>
          </a:xfrm>
          <a:prstGeom prst="roundRect">
            <a:avLst>
              <a:gd name="adj" fmla="val 50000"/>
            </a:avLst>
          </a:prstGeom>
          <a:solidFill>
            <a:srgbClr val="F193BD">
              <a:alpha val="30000"/>
            </a:srgbClr>
          </a:solidFill>
          <a:ln w="19049" cap="flat" cmpd="sng" algn="ctr">
            <a:solidFill>
              <a:srgbClr val="F193BD"/>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defRPr/>
            </a:pPr>
            <a:r>
              <a:rPr lang="fr-FR" sz="900">
                <a:solidFill>
                  <a:schemeClr val="tx1"/>
                </a:solidFill>
                <a:latin typeface="Montserrat"/>
              </a:rPr>
              <a:t>Cap Formation</a:t>
            </a:r>
            <a:endParaRPr lang="fr-FR" sz="900" b="1">
              <a:solidFill>
                <a:schemeClr val="tx1"/>
              </a:solidFill>
              <a:latin typeface="Montserrat"/>
            </a:endParaRPr>
          </a:p>
        </p:txBody>
      </p:sp>
      <p:sp>
        <p:nvSpPr>
          <p:cNvPr id="81599707" name="Rectangle : coins arrondis 24">
            <a:hlinkClick r:id="rId9" action="ppaction://hlinksldjump" tooltip="Slide 11"/>
          </p:cNvPr>
          <p:cNvSpPr/>
          <p:nvPr/>
        </p:nvSpPr>
        <p:spPr bwMode="auto">
          <a:xfrm>
            <a:off x="1622486" y="4770954"/>
            <a:ext cx="1886585" cy="379647"/>
          </a:xfrm>
          <a:prstGeom prst="roundRect">
            <a:avLst>
              <a:gd name="adj" fmla="val 50000"/>
            </a:avLst>
          </a:prstGeom>
          <a:solidFill>
            <a:srgbClr val="F193BD">
              <a:alpha val="30000"/>
            </a:srgbClr>
          </a:solidFill>
          <a:ln w="19049" cap="flat" cmpd="sng" algn="ctr">
            <a:solidFill>
              <a:srgbClr val="F193BD"/>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defRPr/>
            </a:pPr>
            <a:r>
              <a:rPr lang="fr-FR" sz="900">
                <a:solidFill>
                  <a:schemeClr val="tx1"/>
                </a:solidFill>
                <a:latin typeface="Montserrat"/>
              </a:rPr>
              <a:t>Accompagnement vers la formation</a:t>
            </a:r>
            <a:endParaRPr sz="900" b="1">
              <a:solidFill>
                <a:schemeClr val="tx1"/>
              </a:solidFill>
              <a:highlight>
                <a:srgbClr val="FFFF00"/>
              </a:highlight>
              <a:latin typeface="Montserrat"/>
            </a:endParaRPr>
          </a:p>
        </p:txBody>
      </p:sp>
      <p:sp>
        <p:nvSpPr>
          <p:cNvPr id="124233835" name="Rectangle : coins arrondis 25">
            <a:hlinkClick r:id="rId10" action="ppaction://hlinksldjump" tooltip="Slide 12"/>
          </p:cNvPr>
          <p:cNvSpPr/>
          <p:nvPr/>
        </p:nvSpPr>
        <p:spPr bwMode="auto">
          <a:xfrm>
            <a:off x="1622486" y="5258844"/>
            <a:ext cx="1879335" cy="366687"/>
          </a:xfrm>
          <a:prstGeom prst="roundRect">
            <a:avLst>
              <a:gd name="adj" fmla="val 50000"/>
            </a:avLst>
          </a:prstGeom>
          <a:solidFill>
            <a:srgbClr val="F193BD">
              <a:alpha val="30000"/>
            </a:srgbClr>
          </a:solidFill>
          <a:ln w="19049" cap="flat" cmpd="sng" algn="ctr">
            <a:solidFill>
              <a:srgbClr val="F193BD"/>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defRPr/>
            </a:pPr>
            <a:r>
              <a:rPr lang="fr-FR" sz="900">
                <a:solidFill>
                  <a:schemeClr val="tx1"/>
                </a:solidFill>
                <a:latin typeface="Montserrat"/>
              </a:rPr>
              <a:t>Bilan de compétences</a:t>
            </a:r>
            <a:endParaRPr lang="fr-FR" sz="900" b="1">
              <a:solidFill>
                <a:schemeClr val="tx1"/>
              </a:solidFill>
              <a:latin typeface="Montserrat"/>
            </a:endParaRPr>
          </a:p>
        </p:txBody>
      </p:sp>
      <p:sp>
        <p:nvSpPr>
          <p:cNvPr id="1740462908" name="Rectangle : coins arrondis 26"/>
          <p:cNvSpPr/>
          <p:nvPr/>
        </p:nvSpPr>
        <p:spPr bwMode="auto">
          <a:xfrm rot="5400000">
            <a:off x="155698" y="4278529"/>
            <a:ext cx="2222953" cy="471051"/>
          </a:xfrm>
          <a:prstGeom prst="roundRect">
            <a:avLst>
              <a:gd name="adj" fmla="val 18783"/>
            </a:avLst>
          </a:prstGeom>
          <a:solidFill>
            <a:schemeClr val="bg1"/>
          </a:solidFill>
          <a:ln w="12700" cap="flat" cmpd="sng" algn="ctr">
            <a:solidFill>
              <a:srgbClr val="F193BD"/>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p>
            <a:pPr algn="ctr">
              <a:defRPr/>
            </a:pPr>
            <a:r>
              <a:rPr lang="fr-FR" sz="900">
                <a:solidFill>
                  <a:srgbClr val="FC7EA3"/>
                </a:solidFill>
                <a:latin typeface="Montserrat"/>
              </a:rPr>
              <a:t>Accessibilité si le niveau </a:t>
            </a:r>
            <a:endParaRPr/>
          </a:p>
          <a:p>
            <a:pPr algn="ctr">
              <a:defRPr/>
            </a:pPr>
            <a:r>
              <a:rPr lang="fr-FR" sz="900">
                <a:solidFill>
                  <a:srgbClr val="FC7EA3"/>
                </a:solidFill>
                <a:latin typeface="Montserrat"/>
              </a:rPr>
              <a:t>de français est suffisant</a:t>
            </a:r>
            <a:endParaRPr/>
          </a:p>
        </p:txBody>
      </p:sp>
      <p:sp>
        <p:nvSpPr>
          <p:cNvPr id="1334287940" name="Rectangle : avec coins arrondis en haut 32"/>
          <p:cNvSpPr/>
          <p:nvPr/>
        </p:nvSpPr>
        <p:spPr bwMode="auto">
          <a:xfrm>
            <a:off x="3665782" y="679953"/>
            <a:ext cx="3160625" cy="918937"/>
          </a:xfrm>
          <a:prstGeom prst="round2SameRect">
            <a:avLst>
              <a:gd name="adj1" fmla="val 0"/>
              <a:gd name="adj2" fmla="val 33981"/>
            </a:avLst>
          </a:prstGeom>
          <a:gradFill>
            <a:gsLst>
              <a:gs pos="0">
                <a:schemeClr val="bg1">
                  <a:lumMod val="9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900" b="1">
              <a:solidFill>
                <a:schemeClr val="tx1"/>
              </a:solidFill>
              <a:latin typeface="Montserrat"/>
            </a:endParaRPr>
          </a:p>
        </p:txBody>
      </p:sp>
      <p:sp>
        <p:nvSpPr>
          <p:cNvPr id="2104572621" name="ZoneTexte 33"/>
          <p:cNvSpPr txBox="1"/>
          <p:nvPr/>
        </p:nvSpPr>
        <p:spPr bwMode="auto">
          <a:xfrm>
            <a:off x="3704814" y="730113"/>
            <a:ext cx="3254625" cy="701399"/>
          </a:xfrm>
          <a:prstGeom prst="rect">
            <a:avLst/>
          </a:prstGeom>
          <a:noFill/>
        </p:spPr>
        <p:txBody>
          <a:bodyPr wrap="square">
            <a:spAutoFit/>
          </a:bodyPr>
          <a:lstStyle/>
          <a:p>
            <a:pPr>
              <a:defRPr/>
            </a:pPr>
            <a:r>
              <a:rPr lang="fr-FR" sz="1000" b="1">
                <a:latin typeface="Montserrat"/>
              </a:rPr>
              <a:t>Objectif : </a:t>
            </a:r>
            <a:endParaRPr/>
          </a:p>
          <a:p>
            <a:pPr>
              <a:defRPr/>
            </a:pPr>
            <a:r>
              <a:rPr lang="fr-FR" sz="1000">
                <a:latin typeface="Montserrat"/>
              </a:rPr>
              <a:t>&gt; acquérir une première qualification professionnelle ou générale, en se préparant aux études supérieures ou au marché du travail.</a:t>
            </a:r>
            <a:endParaRPr/>
          </a:p>
        </p:txBody>
      </p:sp>
      <p:sp>
        <p:nvSpPr>
          <p:cNvPr id="1958594362" name="Rectangle : coins arrondis 34">
            <a:hlinkClick r:id="rId11" action="ppaction://hlinksldjump" tooltip="Slide 13"/>
          </p:cNvPr>
          <p:cNvSpPr/>
          <p:nvPr/>
        </p:nvSpPr>
        <p:spPr bwMode="auto">
          <a:xfrm>
            <a:off x="4119154" y="2103120"/>
            <a:ext cx="1080309" cy="561702"/>
          </a:xfrm>
          <a:prstGeom prst="roundRect">
            <a:avLst>
              <a:gd name="adj" fmla="val 5679"/>
            </a:avLst>
          </a:prstGeom>
          <a:solidFill>
            <a:srgbClr val="B29ECC">
              <a:alpha val="30000"/>
            </a:srgbClr>
          </a:solidFill>
          <a:ln w="19049" cap="flat" cmpd="sng" algn="ctr">
            <a:solidFill>
              <a:srgbClr val="B29EC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Apprentissage</a:t>
            </a:r>
            <a:endParaRPr lang="fr-FR" sz="900" b="1">
              <a:solidFill>
                <a:schemeClr val="tx1"/>
              </a:solidFill>
              <a:latin typeface="Montserrat"/>
            </a:endParaRPr>
          </a:p>
        </p:txBody>
      </p:sp>
      <p:cxnSp>
        <p:nvCxnSpPr>
          <p:cNvPr id="1910759679" name="Connecteur droit 35"/>
          <p:cNvCxnSpPr/>
          <p:nvPr/>
        </p:nvCxnSpPr>
        <p:spPr bwMode="auto">
          <a:xfrm>
            <a:off x="6972410" y="1136310"/>
            <a:ext cx="4278" cy="5694065"/>
          </a:xfrm>
          <a:prstGeom prst="line">
            <a:avLst/>
          </a:prstGeom>
          <a:ln w="19050">
            <a:gradFill>
              <a:gsLst>
                <a:gs pos="0">
                  <a:schemeClr val="bg1">
                    <a:alpha val="0"/>
                  </a:schemeClr>
                </a:gs>
                <a:gs pos="20000">
                  <a:srgbClr val="FFFFFF"/>
                </a:gs>
                <a:gs pos="80000">
                  <a:srgbClr val="FFFFFF"/>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886034402" name="Rectangle : coins arrondis 37">
            <a:hlinkClick r:id="rId12" action="ppaction://hlinksldjump" tooltip="Slide 14"/>
          </p:cNvPr>
          <p:cNvSpPr/>
          <p:nvPr/>
        </p:nvSpPr>
        <p:spPr bwMode="auto">
          <a:xfrm>
            <a:off x="4112172" y="2752565"/>
            <a:ext cx="1080309" cy="561702"/>
          </a:xfrm>
          <a:prstGeom prst="roundRect">
            <a:avLst>
              <a:gd name="adj" fmla="val 5679"/>
            </a:avLst>
          </a:prstGeom>
          <a:solidFill>
            <a:srgbClr val="B29ECC">
              <a:alpha val="30000"/>
            </a:srgbClr>
          </a:solidFill>
          <a:ln w="19049" cap="flat" cmpd="sng" algn="ctr">
            <a:solidFill>
              <a:srgbClr val="B29EC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Certification professionnelle pour adulte</a:t>
            </a:r>
            <a:endParaRPr lang="fr-FR" sz="900" b="1">
              <a:solidFill>
                <a:schemeClr val="tx1"/>
              </a:solidFill>
              <a:latin typeface="Montserrat"/>
            </a:endParaRPr>
          </a:p>
        </p:txBody>
      </p:sp>
      <p:sp>
        <p:nvSpPr>
          <p:cNvPr id="1330792177" name="Rectangle : coins arrondis 38">
            <a:hlinkClick r:id="rId13" action="ppaction://hlinksldjump" tooltip="Slide 15"/>
          </p:cNvPr>
          <p:cNvSpPr/>
          <p:nvPr/>
        </p:nvSpPr>
        <p:spPr bwMode="auto">
          <a:xfrm>
            <a:off x="4119154" y="3616876"/>
            <a:ext cx="1080309" cy="561702"/>
          </a:xfrm>
          <a:prstGeom prst="roundRect">
            <a:avLst>
              <a:gd name="adj" fmla="val 5679"/>
            </a:avLst>
          </a:prstGeom>
          <a:solidFill>
            <a:srgbClr val="B29ECC">
              <a:alpha val="30000"/>
            </a:srgbClr>
          </a:solidFill>
          <a:ln w="19049" cap="flat" cmpd="sng" algn="ctr">
            <a:solidFill>
              <a:srgbClr val="B29EC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Ecole de Culture Générale (ECG)</a:t>
            </a:r>
            <a:endParaRPr lang="fr-FR" sz="900" b="1">
              <a:solidFill>
                <a:schemeClr val="tx1"/>
              </a:solidFill>
              <a:latin typeface="Montserrat"/>
            </a:endParaRPr>
          </a:p>
        </p:txBody>
      </p:sp>
      <p:sp>
        <p:nvSpPr>
          <p:cNvPr id="779366941" name="Rectangle : coins arrondis 39">
            <a:hlinkClick r:id="rId14" action="ppaction://hlinksldjump" tooltip="Slide 16"/>
          </p:cNvPr>
          <p:cNvSpPr/>
          <p:nvPr/>
        </p:nvSpPr>
        <p:spPr bwMode="auto">
          <a:xfrm>
            <a:off x="4112172" y="4263179"/>
            <a:ext cx="1080309" cy="561702"/>
          </a:xfrm>
          <a:prstGeom prst="roundRect">
            <a:avLst>
              <a:gd name="adj" fmla="val 5679"/>
            </a:avLst>
          </a:prstGeom>
          <a:solidFill>
            <a:srgbClr val="B29ECC">
              <a:alpha val="30000"/>
            </a:srgbClr>
          </a:solidFill>
          <a:ln w="19049" cap="flat" cmpd="sng" algn="ctr">
            <a:solidFill>
              <a:srgbClr val="B29EC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ECG pour adulte (ECGA)</a:t>
            </a:r>
            <a:endParaRPr lang="fr-FR" sz="900" b="1">
              <a:solidFill>
                <a:schemeClr val="tx1"/>
              </a:solidFill>
              <a:latin typeface="Montserrat"/>
            </a:endParaRPr>
          </a:p>
        </p:txBody>
      </p:sp>
      <p:sp>
        <p:nvSpPr>
          <p:cNvPr id="833464681" name="Rectangle : coins arrondis 40">
            <a:hlinkClick r:id="rId15" action="ppaction://hlinksldjump" tooltip="Slide 17"/>
          </p:cNvPr>
          <p:cNvSpPr/>
          <p:nvPr/>
        </p:nvSpPr>
        <p:spPr bwMode="auto">
          <a:xfrm>
            <a:off x="4164306" y="5081490"/>
            <a:ext cx="2105346" cy="274281"/>
          </a:xfrm>
          <a:prstGeom prst="roundRect">
            <a:avLst>
              <a:gd name="adj" fmla="val 5679"/>
            </a:avLst>
          </a:prstGeom>
          <a:solidFill>
            <a:srgbClr val="B29ECC">
              <a:alpha val="30000"/>
            </a:srgbClr>
          </a:solidFill>
          <a:ln w="19049" cap="flat" cmpd="sng" algn="ctr">
            <a:solidFill>
              <a:srgbClr val="B29EC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Collège</a:t>
            </a:r>
            <a:endParaRPr lang="fr-FR" sz="900" b="1">
              <a:solidFill>
                <a:schemeClr val="tx1"/>
              </a:solidFill>
              <a:latin typeface="Montserrat"/>
            </a:endParaRPr>
          </a:p>
        </p:txBody>
      </p:sp>
      <p:sp>
        <p:nvSpPr>
          <p:cNvPr id="888892287" name="Rectangle : coins arrondis 43">
            <a:hlinkClick r:id="rId16" action="ppaction://hlinksldjump" tooltip="Slide 18"/>
          </p:cNvPr>
          <p:cNvSpPr/>
          <p:nvPr/>
        </p:nvSpPr>
        <p:spPr bwMode="auto">
          <a:xfrm>
            <a:off x="4164306" y="5451309"/>
            <a:ext cx="2101068" cy="274281"/>
          </a:xfrm>
          <a:prstGeom prst="roundRect">
            <a:avLst>
              <a:gd name="adj" fmla="val 5679"/>
            </a:avLst>
          </a:prstGeom>
          <a:solidFill>
            <a:srgbClr val="B29ECC">
              <a:alpha val="30000"/>
            </a:srgbClr>
          </a:solidFill>
          <a:ln w="19049" cap="flat" cmpd="sng" algn="ctr">
            <a:solidFill>
              <a:srgbClr val="B29EC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Collège pour adulte</a:t>
            </a:r>
            <a:endParaRPr lang="fr-FR" sz="900" b="1">
              <a:solidFill>
                <a:schemeClr val="tx1"/>
              </a:solidFill>
              <a:latin typeface="Montserrat"/>
            </a:endParaRPr>
          </a:p>
        </p:txBody>
      </p:sp>
      <p:sp>
        <p:nvSpPr>
          <p:cNvPr id="288614713" name="Rectangle : coins arrondis 44"/>
          <p:cNvSpPr/>
          <p:nvPr/>
        </p:nvSpPr>
        <p:spPr bwMode="auto">
          <a:xfrm>
            <a:off x="5506937" y="1874604"/>
            <a:ext cx="1294890" cy="750358"/>
          </a:xfrm>
          <a:prstGeom prst="roundRect">
            <a:avLst>
              <a:gd name="adj" fmla="val 5679"/>
            </a:avLst>
          </a:prstGeom>
          <a:solidFill>
            <a:srgbClr val="B29ECC">
              <a:alpha val="30000"/>
            </a:srgbClr>
          </a:solidFill>
          <a:ln w="19049" cap="flat" cmpd="sng" algn="ctr">
            <a:solidFill>
              <a:srgbClr val="B29EC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Attestation Fédérale de formation professionnelle (AFP) </a:t>
            </a:r>
            <a:endParaRPr lang="fr-FR" sz="900" b="1">
              <a:solidFill>
                <a:schemeClr val="tx1"/>
              </a:solidFill>
              <a:latin typeface="Montserrat"/>
            </a:endParaRPr>
          </a:p>
        </p:txBody>
      </p:sp>
      <p:sp>
        <p:nvSpPr>
          <p:cNvPr id="994389143" name="Rectangle : coins arrondis 45"/>
          <p:cNvSpPr/>
          <p:nvPr/>
        </p:nvSpPr>
        <p:spPr bwMode="auto">
          <a:xfrm>
            <a:off x="5506937" y="2700456"/>
            <a:ext cx="752011" cy="820510"/>
          </a:xfrm>
          <a:prstGeom prst="roundRect">
            <a:avLst>
              <a:gd name="adj" fmla="val 5679"/>
            </a:avLst>
          </a:prstGeom>
          <a:solidFill>
            <a:srgbClr val="B29ECC">
              <a:alpha val="30000"/>
            </a:srgbClr>
          </a:solidFill>
          <a:ln w="19049" cap="flat" cmpd="sng" algn="ctr">
            <a:solidFill>
              <a:srgbClr val="B29EC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Certificat Fédéral de capacité (CFC)</a:t>
            </a:r>
            <a:endParaRPr lang="fr-FR" sz="900" b="1">
              <a:solidFill>
                <a:schemeClr val="tx1"/>
              </a:solidFill>
              <a:latin typeface="Montserrat"/>
            </a:endParaRPr>
          </a:p>
        </p:txBody>
      </p:sp>
      <p:sp>
        <p:nvSpPr>
          <p:cNvPr id="1035658342" name="Rectangle : coins arrondis 46"/>
          <p:cNvSpPr/>
          <p:nvPr/>
        </p:nvSpPr>
        <p:spPr bwMode="auto">
          <a:xfrm rot="5400000">
            <a:off x="6169732" y="2848081"/>
            <a:ext cx="833498" cy="512271"/>
          </a:xfrm>
          <a:prstGeom prst="roundRect">
            <a:avLst>
              <a:gd name="adj" fmla="val 5679"/>
            </a:avLst>
          </a:prstGeom>
          <a:solidFill>
            <a:srgbClr val="B29ECC">
              <a:alpha val="30000"/>
            </a:srgbClr>
          </a:solidFill>
          <a:ln w="19049" cap="flat" cmpd="sng" algn="ctr">
            <a:solidFill>
              <a:srgbClr val="B29EC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Maturité profession-nelle</a:t>
            </a:r>
            <a:endParaRPr lang="fr-FR" sz="900" b="1">
              <a:solidFill>
                <a:schemeClr val="tx1"/>
              </a:solidFill>
              <a:latin typeface="Montserrat"/>
            </a:endParaRPr>
          </a:p>
        </p:txBody>
      </p:sp>
      <p:sp>
        <p:nvSpPr>
          <p:cNvPr id="1584599915" name="Parenthèse fermante 47"/>
          <p:cNvSpPr/>
          <p:nvPr/>
        </p:nvSpPr>
        <p:spPr bwMode="auto">
          <a:xfrm>
            <a:off x="5227982" y="2284335"/>
            <a:ext cx="54564" cy="832239"/>
          </a:xfrm>
          <a:prstGeom prst="rightBracket">
            <a:avLst>
              <a:gd name="adj" fmla="val 8333"/>
            </a:avLst>
          </a:prstGeom>
          <a:solidFill>
            <a:srgbClr val="B29ECC"/>
          </a:solidFill>
          <a:ln w="19050">
            <a:solidFill>
              <a:srgbClr val="BAA6DD"/>
            </a:solidFill>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fr-FR"/>
          </a:p>
        </p:txBody>
      </p:sp>
      <p:cxnSp>
        <p:nvCxnSpPr>
          <p:cNvPr id="952822720" name="Connecteur droit avec flèche 49"/>
          <p:cNvCxnSpPr/>
          <p:nvPr/>
        </p:nvCxnSpPr>
        <p:spPr bwMode="auto">
          <a:xfrm flipV="1">
            <a:off x="5255998" y="2347332"/>
            <a:ext cx="210440" cy="367281"/>
          </a:xfrm>
          <a:prstGeom prst="straightConnector1">
            <a:avLst/>
          </a:prstGeom>
          <a:ln w="19050">
            <a:solidFill>
              <a:srgbClr val="BAA6DD"/>
            </a:solidFill>
            <a:tailEnd type="triangle"/>
          </a:ln>
        </p:spPr>
        <p:style>
          <a:lnRef idx="1">
            <a:schemeClr val="accent1"/>
          </a:lnRef>
          <a:fillRef idx="0">
            <a:schemeClr val="accent1"/>
          </a:fillRef>
          <a:effectRef idx="0">
            <a:schemeClr val="accent1"/>
          </a:effectRef>
          <a:fontRef idx="minor">
            <a:schemeClr val="tx1"/>
          </a:fontRef>
        </p:style>
      </p:cxnSp>
      <p:cxnSp>
        <p:nvCxnSpPr>
          <p:cNvPr id="795569171" name="Connecteur droit avec flèche 54"/>
          <p:cNvCxnSpPr/>
          <p:nvPr/>
        </p:nvCxnSpPr>
        <p:spPr bwMode="auto">
          <a:xfrm>
            <a:off x="5255998" y="2714613"/>
            <a:ext cx="210440" cy="348627"/>
          </a:xfrm>
          <a:prstGeom prst="straightConnector1">
            <a:avLst/>
          </a:prstGeom>
          <a:ln w="19050">
            <a:solidFill>
              <a:srgbClr val="BAA6DD"/>
            </a:solidFill>
            <a:tailEnd type="triangle"/>
          </a:ln>
        </p:spPr>
        <p:style>
          <a:lnRef idx="1">
            <a:schemeClr val="accent1"/>
          </a:lnRef>
          <a:fillRef idx="0">
            <a:schemeClr val="accent1"/>
          </a:fillRef>
          <a:effectRef idx="0">
            <a:schemeClr val="accent1"/>
          </a:effectRef>
          <a:fontRef idx="minor">
            <a:schemeClr val="tx1"/>
          </a:fontRef>
        </p:style>
      </p:cxnSp>
      <p:sp>
        <p:nvSpPr>
          <p:cNvPr id="2085542442" name="Rectangle : coins arrondis 62"/>
          <p:cNvSpPr/>
          <p:nvPr/>
        </p:nvSpPr>
        <p:spPr bwMode="auto">
          <a:xfrm>
            <a:off x="5517352" y="3720959"/>
            <a:ext cx="741596" cy="1008695"/>
          </a:xfrm>
          <a:prstGeom prst="roundRect">
            <a:avLst>
              <a:gd name="adj" fmla="val 5679"/>
            </a:avLst>
          </a:prstGeom>
          <a:solidFill>
            <a:srgbClr val="B29ECC">
              <a:alpha val="30000"/>
            </a:srgbClr>
          </a:solidFill>
          <a:ln w="19049" cap="flat" cmpd="sng" algn="ctr">
            <a:solidFill>
              <a:srgbClr val="B29EC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Certificat de l’Ecole de Culture Générale</a:t>
            </a:r>
            <a:endParaRPr lang="fr-FR" sz="900" b="1">
              <a:solidFill>
                <a:schemeClr val="tx1"/>
              </a:solidFill>
              <a:latin typeface="Montserrat"/>
            </a:endParaRPr>
          </a:p>
        </p:txBody>
      </p:sp>
      <p:cxnSp>
        <p:nvCxnSpPr>
          <p:cNvPr id="402533222" name="Connecteur droit avec flèche 63"/>
          <p:cNvCxnSpPr>
            <a:stCxn id="1330792177" idx="3"/>
          </p:cNvCxnSpPr>
          <p:nvPr/>
        </p:nvCxnSpPr>
        <p:spPr bwMode="auto">
          <a:xfrm>
            <a:off x="5199462" y="3897727"/>
            <a:ext cx="307473" cy="0"/>
          </a:xfrm>
          <a:prstGeom prst="straightConnector1">
            <a:avLst/>
          </a:prstGeom>
          <a:ln w="19050">
            <a:solidFill>
              <a:srgbClr val="BAA6DD"/>
            </a:solidFill>
            <a:tailEnd type="triangle"/>
          </a:ln>
        </p:spPr>
        <p:style>
          <a:lnRef idx="1">
            <a:schemeClr val="accent1"/>
          </a:lnRef>
          <a:fillRef idx="0">
            <a:schemeClr val="accent1"/>
          </a:fillRef>
          <a:effectRef idx="0">
            <a:schemeClr val="accent1"/>
          </a:effectRef>
          <a:fontRef idx="minor">
            <a:schemeClr val="tx1"/>
          </a:fontRef>
        </p:style>
      </p:cxnSp>
      <p:cxnSp>
        <p:nvCxnSpPr>
          <p:cNvPr id="851527045" name="Connecteur droit avec flèche 68"/>
          <p:cNvCxnSpPr>
            <a:stCxn id="779366941" idx="3"/>
          </p:cNvCxnSpPr>
          <p:nvPr/>
        </p:nvCxnSpPr>
        <p:spPr bwMode="auto">
          <a:xfrm>
            <a:off x="5192481" y="4544030"/>
            <a:ext cx="314456" cy="0"/>
          </a:xfrm>
          <a:prstGeom prst="straightConnector1">
            <a:avLst/>
          </a:prstGeom>
          <a:ln w="19050">
            <a:solidFill>
              <a:srgbClr val="BAA6DD"/>
            </a:solidFill>
            <a:tailEnd type="triangle"/>
          </a:ln>
        </p:spPr>
        <p:style>
          <a:lnRef idx="1">
            <a:schemeClr val="accent1"/>
          </a:lnRef>
          <a:fillRef idx="0">
            <a:schemeClr val="accent1"/>
          </a:fillRef>
          <a:effectRef idx="0">
            <a:schemeClr val="accent1"/>
          </a:effectRef>
          <a:fontRef idx="minor">
            <a:schemeClr val="tx1"/>
          </a:fontRef>
        </p:style>
      </p:cxnSp>
      <p:sp>
        <p:nvSpPr>
          <p:cNvPr id="171498552" name="Rectangle : coins arrondis 73"/>
          <p:cNvSpPr/>
          <p:nvPr/>
        </p:nvSpPr>
        <p:spPr bwMode="auto">
          <a:xfrm rot="5400000">
            <a:off x="6084851" y="3958138"/>
            <a:ext cx="1008694" cy="512271"/>
          </a:xfrm>
          <a:prstGeom prst="roundRect">
            <a:avLst>
              <a:gd name="adj" fmla="val 5679"/>
            </a:avLst>
          </a:prstGeom>
          <a:solidFill>
            <a:srgbClr val="B29ECC">
              <a:alpha val="30000"/>
            </a:srgbClr>
          </a:solidFill>
          <a:ln w="19049" cap="flat" cmpd="sng" algn="ctr">
            <a:solidFill>
              <a:srgbClr val="B29EC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Maturité spécialisée</a:t>
            </a:r>
            <a:endParaRPr lang="fr-FR" sz="900" b="1">
              <a:solidFill>
                <a:schemeClr val="tx1"/>
              </a:solidFill>
              <a:latin typeface="Montserrat"/>
            </a:endParaRPr>
          </a:p>
        </p:txBody>
      </p:sp>
      <p:sp>
        <p:nvSpPr>
          <p:cNvPr id="1942076053" name="Rectangle : coins arrondis 75"/>
          <p:cNvSpPr/>
          <p:nvPr/>
        </p:nvSpPr>
        <p:spPr bwMode="auto">
          <a:xfrm rot="5400000">
            <a:off x="6142609" y="5153886"/>
            <a:ext cx="881828" cy="512271"/>
          </a:xfrm>
          <a:prstGeom prst="roundRect">
            <a:avLst>
              <a:gd name="adj" fmla="val 5679"/>
            </a:avLst>
          </a:prstGeom>
          <a:solidFill>
            <a:srgbClr val="B29ECC">
              <a:alpha val="30000"/>
            </a:srgbClr>
          </a:solidFill>
          <a:ln w="19049" cap="flat" cmpd="sng" algn="ctr">
            <a:solidFill>
              <a:srgbClr val="B29EC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Maturité gymnasiale</a:t>
            </a:r>
            <a:endParaRPr lang="fr-FR" sz="900" b="1">
              <a:solidFill>
                <a:schemeClr val="tx1"/>
              </a:solidFill>
              <a:latin typeface="Montserrat"/>
            </a:endParaRPr>
          </a:p>
        </p:txBody>
      </p:sp>
      <p:sp>
        <p:nvSpPr>
          <p:cNvPr id="603035891" name="Rectangle : avec coins arrondis en haut 79"/>
          <p:cNvSpPr/>
          <p:nvPr/>
        </p:nvSpPr>
        <p:spPr bwMode="auto">
          <a:xfrm>
            <a:off x="7076262" y="679590"/>
            <a:ext cx="2077502" cy="918937"/>
          </a:xfrm>
          <a:prstGeom prst="round2SameRect">
            <a:avLst>
              <a:gd name="adj1" fmla="val 0"/>
              <a:gd name="adj2" fmla="val 33981"/>
            </a:avLst>
          </a:prstGeom>
          <a:gradFill>
            <a:gsLst>
              <a:gs pos="0">
                <a:schemeClr val="bg1">
                  <a:lumMod val="9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900" b="1">
              <a:solidFill>
                <a:schemeClr val="tx1"/>
              </a:solidFill>
              <a:latin typeface="Montserrat"/>
            </a:endParaRPr>
          </a:p>
        </p:txBody>
      </p:sp>
      <p:sp>
        <p:nvSpPr>
          <p:cNvPr id="596803338" name="ZoneTexte 81"/>
          <p:cNvSpPr txBox="1"/>
          <p:nvPr/>
        </p:nvSpPr>
        <p:spPr bwMode="auto">
          <a:xfrm>
            <a:off x="7115293" y="734413"/>
            <a:ext cx="1938793" cy="548999"/>
          </a:xfrm>
          <a:prstGeom prst="rect">
            <a:avLst/>
          </a:prstGeom>
          <a:noFill/>
        </p:spPr>
        <p:txBody>
          <a:bodyPr wrap="square">
            <a:spAutoFit/>
          </a:bodyPr>
          <a:lstStyle/>
          <a:p>
            <a:pPr>
              <a:defRPr/>
            </a:pPr>
            <a:r>
              <a:rPr lang="fr-FR" sz="1000" b="1">
                <a:latin typeface="Montserrat"/>
              </a:rPr>
              <a:t>Objectif : </a:t>
            </a:r>
            <a:endParaRPr/>
          </a:p>
          <a:p>
            <a:pPr>
              <a:defRPr/>
            </a:pPr>
            <a:r>
              <a:rPr lang="fr-FR" sz="1000">
                <a:latin typeface="Montserrat"/>
              </a:rPr>
              <a:t>&gt; se spécialiser en suivant des études supérieures .</a:t>
            </a:r>
            <a:endParaRPr/>
          </a:p>
        </p:txBody>
      </p:sp>
      <p:cxnSp>
        <p:nvCxnSpPr>
          <p:cNvPr id="1519932815" name="Connecteur droit 83"/>
          <p:cNvCxnSpPr/>
          <p:nvPr/>
        </p:nvCxnSpPr>
        <p:spPr bwMode="auto">
          <a:xfrm>
            <a:off x="9275494" y="1046058"/>
            <a:ext cx="4278" cy="5694065"/>
          </a:xfrm>
          <a:prstGeom prst="line">
            <a:avLst/>
          </a:prstGeom>
          <a:ln w="19050">
            <a:gradFill>
              <a:gsLst>
                <a:gs pos="0">
                  <a:schemeClr val="bg1">
                    <a:alpha val="0"/>
                  </a:schemeClr>
                </a:gs>
                <a:gs pos="20000">
                  <a:srgbClr val="FFFFFF"/>
                </a:gs>
                <a:gs pos="80000">
                  <a:srgbClr val="FFFFFF"/>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328060736" name="Rectangle : coins arrondis 85">
            <a:hlinkClick r:id="rId17" action="ppaction://hlinksldjump" tooltip="Slide 20"/>
          </p:cNvPr>
          <p:cNvSpPr/>
          <p:nvPr/>
        </p:nvSpPr>
        <p:spPr bwMode="auto">
          <a:xfrm>
            <a:off x="7481275" y="2722569"/>
            <a:ext cx="1635145" cy="573899"/>
          </a:xfrm>
          <a:prstGeom prst="roundRect">
            <a:avLst>
              <a:gd name="adj" fmla="val 25202"/>
            </a:avLst>
          </a:prstGeom>
          <a:solidFill>
            <a:srgbClr val="32BEF0">
              <a:alpha val="30000"/>
            </a:srgbClr>
          </a:solidFill>
          <a:ln w="19049" cap="flat" cmpd="sng" algn="ctr">
            <a:solidFill>
              <a:srgbClr val="32BEF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Brevet Fédéral / Diplôme Fédéral</a:t>
            </a:r>
            <a:endParaRPr/>
          </a:p>
          <a:p>
            <a:pPr algn="ctr">
              <a:defRPr/>
            </a:pPr>
            <a:r>
              <a:rPr lang="fr-FR" sz="900">
                <a:solidFill>
                  <a:schemeClr val="tx1"/>
                </a:solidFill>
                <a:latin typeface="Montserrat"/>
              </a:rPr>
              <a:t>(BF / DF)</a:t>
            </a:r>
            <a:endParaRPr/>
          </a:p>
        </p:txBody>
      </p:sp>
      <p:sp>
        <p:nvSpPr>
          <p:cNvPr id="1562730268" name="Rectangle : coins arrondis 86">
            <a:hlinkClick r:id="rId18" action="ppaction://hlinksldjump" tooltip="Slide 21"/>
          </p:cNvPr>
          <p:cNvSpPr/>
          <p:nvPr/>
        </p:nvSpPr>
        <p:spPr bwMode="auto">
          <a:xfrm>
            <a:off x="7485809" y="3402579"/>
            <a:ext cx="1654699" cy="573899"/>
          </a:xfrm>
          <a:prstGeom prst="roundRect">
            <a:avLst>
              <a:gd name="adj" fmla="val 25202"/>
            </a:avLst>
          </a:prstGeom>
          <a:solidFill>
            <a:srgbClr val="32BEF0">
              <a:alpha val="30000"/>
            </a:srgbClr>
          </a:solidFill>
          <a:ln w="19049" cap="flat" cmpd="sng" algn="ctr">
            <a:solidFill>
              <a:srgbClr val="32BEF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Ecoles supérieures </a:t>
            </a:r>
            <a:endParaRPr/>
          </a:p>
          <a:p>
            <a:pPr algn="ctr">
              <a:defRPr/>
            </a:pPr>
            <a:r>
              <a:rPr lang="fr-FR" sz="900">
                <a:solidFill>
                  <a:schemeClr val="tx1"/>
                </a:solidFill>
                <a:latin typeface="Montserrat"/>
              </a:rPr>
              <a:t>(ES)</a:t>
            </a:r>
            <a:endParaRPr/>
          </a:p>
        </p:txBody>
      </p:sp>
      <p:sp>
        <p:nvSpPr>
          <p:cNvPr id="758292960" name="Rectangle : coins arrondis 87">
            <a:hlinkClick r:id="rId19" action="ppaction://hlinksldjump" tooltip="Slide 22"/>
          </p:cNvPr>
          <p:cNvSpPr/>
          <p:nvPr/>
        </p:nvSpPr>
        <p:spPr bwMode="auto">
          <a:xfrm>
            <a:off x="8071651" y="4083619"/>
            <a:ext cx="1068857" cy="573899"/>
          </a:xfrm>
          <a:prstGeom prst="roundRect">
            <a:avLst>
              <a:gd name="adj" fmla="val 25202"/>
            </a:avLst>
          </a:prstGeom>
          <a:solidFill>
            <a:srgbClr val="32BEF0">
              <a:alpha val="30000"/>
            </a:srgbClr>
          </a:solidFill>
          <a:ln w="19049" cap="flat" cmpd="sng" algn="ctr">
            <a:solidFill>
              <a:srgbClr val="32BEF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Hautes écoles spécialisées</a:t>
            </a:r>
            <a:endParaRPr/>
          </a:p>
          <a:p>
            <a:pPr algn="ctr">
              <a:defRPr/>
            </a:pPr>
            <a:r>
              <a:rPr lang="fr-FR" sz="900">
                <a:solidFill>
                  <a:schemeClr val="tx1"/>
                </a:solidFill>
                <a:latin typeface="Montserrat"/>
              </a:rPr>
              <a:t>(HES)</a:t>
            </a:r>
            <a:endParaRPr/>
          </a:p>
        </p:txBody>
      </p:sp>
      <p:sp>
        <p:nvSpPr>
          <p:cNvPr id="639903633" name="Rectangle : coins arrondis 88">
            <a:hlinkClick r:id="rId20" action="ppaction://hlinksldjump" tooltip="Slide 23"/>
          </p:cNvPr>
          <p:cNvSpPr/>
          <p:nvPr/>
        </p:nvSpPr>
        <p:spPr bwMode="auto">
          <a:xfrm>
            <a:off x="8071651" y="4775944"/>
            <a:ext cx="1068857" cy="573899"/>
          </a:xfrm>
          <a:prstGeom prst="roundRect">
            <a:avLst>
              <a:gd name="adj" fmla="val 25202"/>
            </a:avLst>
          </a:prstGeom>
          <a:solidFill>
            <a:srgbClr val="32BEF0">
              <a:alpha val="30000"/>
            </a:srgbClr>
          </a:solidFill>
          <a:ln w="19049" cap="flat" cmpd="sng" algn="ctr">
            <a:solidFill>
              <a:srgbClr val="32BEF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Hautes Ecoles Universitaires</a:t>
            </a:r>
            <a:endParaRPr/>
          </a:p>
        </p:txBody>
      </p:sp>
      <p:sp>
        <p:nvSpPr>
          <p:cNvPr id="14164868" name="Rectangle : coins arrondis 89">
            <a:hlinkClick r:id="rId21" action="ppaction://hlinksldjump" tooltip="Slide 19"/>
          </p:cNvPr>
          <p:cNvSpPr/>
          <p:nvPr/>
        </p:nvSpPr>
        <p:spPr bwMode="auto">
          <a:xfrm rot="5400000">
            <a:off x="7095902" y="4446791"/>
            <a:ext cx="1266225" cy="539880"/>
          </a:xfrm>
          <a:prstGeom prst="roundRect">
            <a:avLst>
              <a:gd name="adj" fmla="val 25202"/>
            </a:avLst>
          </a:prstGeom>
          <a:solidFill>
            <a:srgbClr val="32BEF0">
              <a:alpha val="30000"/>
            </a:srgbClr>
          </a:solidFill>
          <a:ln w="19049" cap="flat" cmpd="sng" algn="ctr">
            <a:solidFill>
              <a:srgbClr val="32BEF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800">
                <a:solidFill>
                  <a:schemeClr val="tx1"/>
                </a:solidFill>
                <a:latin typeface="Montserrat"/>
              </a:rPr>
              <a:t>Passerelle Horizon Académique de préparation aux études</a:t>
            </a:r>
            <a:endParaRPr/>
          </a:p>
        </p:txBody>
      </p:sp>
      <p:sp>
        <p:nvSpPr>
          <p:cNvPr id="892576327" name="Rectangle 2"/>
          <p:cNvSpPr/>
          <p:nvPr/>
        </p:nvSpPr>
        <p:spPr bwMode="auto">
          <a:xfrm rot="5400000">
            <a:off x="-1268104" y="3935943"/>
            <a:ext cx="4071941" cy="406296"/>
          </a:xfrm>
          <a:custGeom>
            <a:avLst/>
            <a:gdLst>
              <a:gd name="connsiteX0" fmla="*/ 0 w 3971927"/>
              <a:gd name="connsiteY0" fmla="*/ 0 h 532056"/>
              <a:gd name="connsiteX1" fmla="*/ 3971927 w 3971927"/>
              <a:gd name="connsiteY1" fmla="*/ 0 h 532056"/>
              <a:gd name="connsiteX2" fmla="*/ 3971927 w 3971927"/>
              <a:gd name="connsiteY2" fmla="*/ 532056 h 532056"/>
              <a:gd name="connsiteX3" fmla="*/ 0 w 3971927"/>
              <a:gd name="connsiteY3" fmla="*/ 532056 h 532056"/>
              <a:gd name="connsiteX4" fmla="*/ 0 w 3971927"/>
              <a:gd name="connsiteY4" fmla="*/ 0 h 532056"/>
              <a:gd name="connsiteX0" fmla="*/ 0 w 3971927"/>
              <a:gd name="connsiteY0" fmla="*/ 0 h 532056"/>
              <a:gd name="connsiteX1" fmla="*/ 3971927 w 3971927"/>
              <a:gd name="connsiteY1" fmla="*/ 0 h 532056"/>
              <a:gd name="connsiteX2" fmla="*/ 3671890 w 3971927"/>
              <a:gd name="connsiteY2" fmla="*/ 532056 h 532056"/>
              <a:gd name="connsiteX3" fmla="*/ 0 w 3971927"/>
              <a:gd name="connsiteY3" fmla="*/ 532056 h 532056"/>
              <a:gd name="connsiteX4" fmla="*/ 0 w 3971927"/>
              <a:gd name="connsiteY4" fmla="*/ 0 h 532056"/>
              <a:gd name="connsiteX0" fmla="*/ 0 w 3971927"/>
              <a:gd name="connsiteY0" fmla="*/ 0 h 532059"/>
              <a:gd name="connsiteX1" fmla="*/ 3971927 w 3971927"/>
              <a:gd name="connsiteY1" fmla="*/ 0 h 532059"/>
              <a:gd name="connsiteX2" fmla="*/ 3671890 w 3971927"/>
              <a:gd name="connsiteY2" fmla="*/ 532056 h 532059"/>
              <a:gd name="connsiteX3" fmla="*/ 314323 w 3971927"/>
              <a:gd name="connsiteY3" fmla="*/ 532059 h 532059"/>
              <a:gd name="connsiteX4" fmla="*/ 0 w 3971927"/>
              <a:gd name="connsiteY4" fmla="*/ 0 h 532059"/>
              <a:gd name="connsiteX0" fmla="*/ 0 w 3971927"/>
              <a:gd name="connsiteY0" fmla="*/ 0 h 532063"/>
              <a:gd name="connsiteX1" fmla="*/ 3971927 w 3971927"/>
              <a:gd name="connsiteY1" fmla="*/ 0 h 532063"/>
              <a:gd name="connsiteX2" fmla="*/ 3671890 w 3971927"/>
              <a:gd name="connsiteY2" fmla="*/ 532056 h 532063"/>
              <a:gd name="connsiteX3" fmla="*/ 11512 w 3971927"/>
              <a:gd name="connsiteY3" fmla="*/ 532063 h 532063"/>
              <a:gd name="connsiteX4" fmla="*/ 0 w 3971927"/>
              <a:gd name="connsiteY4" fmla="*/ 0 h 532063"/>
              <a:gd name="connsiteX0" fmla="*/ 260241 w 3960415"/>
              <a:gd name="connsiteY0" fmla="*/ 4 h 532063"/>
              <a:gd name="connsiteX1" fmla="*/ 3960415 w 3960415"/>
              <a:gd name="connsiteY1" fmla="*/ 0 h 532063"/>
              <a:gd name="connsiteX2" fmla="*/ 3660378 w 3960415"/>
              <a:gd name="connsiteY2" fmla="*/ 532056 h 532063"/>
              <a:gd name="connsiteX3" fmla="*/ 0 w 3960415"/>
              <a:gd name="connsiteY3" fmla="*/ 532063 h 532063"/>
              <a:gd name="connsiteX4" fmla="*/ 260241 w 3960415"/>
              <a:gd name="connsiteY4" fmla="*/ 4 h 532063"/>
              <a:gd name="connsiteX0" fmla="*/ 260241 w 3660378"/>
              <a:gd name="connsiteY0" fmla="*/ 4 h 532063"/>
              <a:gd name="connsiteX1" fmla="*/ 3587725 w 3660378"/>
              <a:gd name="connsiteY1" fmla="*/ 0 h 532063"/>
              <a:gd name="connsiteX2" fmla="*/ 3660378 w 3660378"/>
              <a:gd name="connsiteY2" fmla="*/ 532056 h 532063"/>
              <a:gd name="connsiteX3" fmla="*/ 0 w 3660378"/>
              <a:gd name="connsiteY3" fmla="*/ 532063 h 532063"/>
              <a:gd name="connsiteX4" fmla="*/ 260241 w 3660378"/>
              <a:gd name="connsiteY4" fmla="*/ 4 h 532063"/>
              <a:gd name="connsiteX0" fmla="*/ 260241 w 3893311"/>
              <a:gd name="connsiteY0" fmla="*/ 4 h 532063"/>
              <a:gd name="connsiteX1" fmla="*/ 3587725 w 3893311"/>
              <a:gd name="connsiteY1" fmla="*/ 0 h 532063"/>
              <a:gd name="connsiteX2" fmla="*/ 3893311 w 3893311"/>
              <a:gd name="connsiteY2" fmla="*/ 514835 h 532063"/>
              <a:gd name="connsiteX3" fmla="*/ 0 w 3893311"/>
              <a:gd name="connsiteY3" fmla="*/ 532063 h 532063"/>
              <a:gd name="connsiteX4" fmla="*/ 260241 w 3893311"/>
              <a:gd name="connsiteY4" fmla="*/ 4 h 532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3311" h="532063" extrusionOk="0">
                <a:moveTo>
                  <a:pt x="260241" y="4"/>
                </a:moveTo>
                <a:lnTo>
                  <a:pt x="3587725" y="0"/>
                </a:lnTo>
                <a:lnTo>
                  <a:pt x="3893311" y="514835"/>
                </a:lnTo>
                <a:lnTo>
                  <a:pt x="0" y="532063"/>
                </a:lnTo>
                <a:lnTo>
                  <a:pt x="260241" y="4"/>
                </a:lnTo>
                <a:close/>
              </a:path>
            </a:pathLst>
          </a:custGeom>
          <a:solidFill>
            <a:schemeClr val="bg1"/>
          </a:solidFill>
          <a:ln w="19049" cap="flat" cmpd="sng" algn="ctr">
            <a:solidFill>
              <a:schemeClr val="bg1">
                <a:lumMod val="74901"/>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defRPr/>
            </a:pPr>
            <a:r>
              <a:rPr lang="fr-FR" sz="1100" b="1">
                <a:solidFill>
                  <a:schemeClr val="tx1">
                    <a:lumMod val="65000"/>
                    <a:lumOff val="35000"/>
                  </a:schemeClr>
                </a:solidFill>
                <a:latin typeface="Montserrat"/>
              </a:rPr>
              <a:t>PRÉ - QUALIFICATION</a:t>
            </a:r>
            <a:endParaRPr>
              <a:solidFill>
                <a:schemeClr val="tx1">
                  <a:lumMod val="65000"/>
                  <a:lumOff val="35000"/>
                </a:schemeClr>
              </a:solidFill>
            </a:endParaRPr>
          </a:p>
        </p:txBody>
      </p:sp>
      <p:sp>
        <p:nvSpPr>
          <p:cNvPr id="793116360" name="Rectangle 2"/>
          <p:cNvSpPr/>
          <p:nvPr/>
        </p:nvSpPr>
        <p:spPr bwMode="auto">
          <a:xfrm rot="5400000">
            <a:off x="2098631" y="3880470"/>
            <a:ext cx="3436941" cy="406296"/>
          </a:xfrm>
          <a:custGeom>
            <a:avLst/>
            <a:gdLst>
              <a:gd name="connsiteX0" fmla="*/ 0 w 3971927"/>
              <a:gd name="connsiteY0" fmla="*/ 0 h 532056"/>
              <a:gd name="connsiteX1" fmla="*/ 3971927 w 3971927"/>
              <a:gd name="connsiteY1" fmla="*/ 0 h 532056"/>
              <a:gd name="connsiteX2" fmla="*/ 3971927 w 3971927"/>
              <a:gd name="connsiteY2" fmla="*/ 532056 h 532056"/>
              <a:gd name="connsiteX3" fmla="*/ 0 w 3971927"/>
              <a:gd name="connsiteY3" fmla="*/ 532056 h 532056"/>
              <a:gd name="connsiteX4" fmla="*/ 0 w 3971927"/>
              <a:gd name="connsiteY4" fmla="*/ 0 h 532056"/>
              <a:gd name="connsiteX0" fmla="*/ 0 w 3971927"/>
              <a:gd name="connsiteY0" fmla="*/ 0 h 532056"/>
              <a:gd name="connsiteX1" fmla="*/ 3971927 w 3971927"/>
              <a:gd name="connsiteY1" fmla="*/ 0 h 532056"/>
              <a:gd name="connsiteX2" fmla="*/ 3671890 w 3971927"/>
              <a:gd name="connsiteY2" fmla="*/ 532056 h 532056"/>
              <a:gd name="connsiteX3" fmla="*/ 0 w 3971927"/>
              <a:gd name="connsiteY3" fmla="*/ 532056 h 532056"/>
              <a:gd name="connsiteX4" fmla="*/ 0 w 3971927"/>
              <a:gd name="connsiteY4" fmla="*/ 0 h 532056"/>
              <a:gd name="connsiteX0" fmla="*/ 0 w 3971927"/>
              <a:gd name="connsiteY0" fmla="*/ 0 h 532059"/>
              <a:gd name="connsiteX1" fmla="*/ 3971927 w 3971927"/>
              <a:gd name="connsiteY1" fmla="*/ 0 h 532059"/>
              <a:gd name="connsiteX2" fmla="*/ 3671890 w 3971927"/>
              <a:gd name="connsiteY2" fmla="*/ 532056 h 532059"/>
              <a:gd name="connsiteX3" fmla="*/ 314323 w 3971927"/>
              <a:gd name="connsiteY3" fmla="*/ 532059 h 532059"/>
              <a:gd name="connsiteX4" fmla="*/ 0 w 3971927"/>
              <a:gd name="connsiteY4" fmla="*/ 0 h 532059"/>
              <a:gd name="connsiteX0" fmla="*/ 0 w 3971927"/>
              <a:gd name="connsiteY0" fmla="*/ 0 h 532063"/>
              <a:gd name="connsiteX1" fmla="*/ 3971927 w 3971927"/>
              <a:gd name="connsiteY1" fmla="*/ 0 h 532063"/>
              <a:gd name="connsiteX2" fmla="*/ 3671890 w 3971927"/>
              <a:gd name="connsiteY2" fmla="*/ 532056 h 532063"/>
              <a:gd name="connsiteX3" fmla="*/ 11512 w 3971927"/>
              <a:gd name="connsiteY3" fmla="*/ 532063 h 532063"/>
              <a:gd name="connsiteX4" fmla="*/ 0 w 3971927"/>
              <a:gd name="connsiteY4" fmla="*/ 0 h 532063"/>
              <a:gd name="connsiteX0" fmla="*/ 260241 w 3960415"/>
              <a:gd name="connsiteY0" fmla="*/ 4 h 532063"/>
              <a:gd name="connsiteX1" fmla="*/ 3960415 w 3960415"/>
              <a:gd name="connsiteY1" fmla="*/ 0 h 532063"/>
              <a:gd name="connsiteX2" fmla="*/ 3660378 w 3960415"/>
              <a:gd name="connsiteY2" fmla="*/ 532056 h 532063"/>
              <a:gd name="connsiteX3" fmla="*/ 0 w 3960415"/>
              <a:gd name="connsiteY3" fmla="*/ 532063 h 532063"/>
              <a:gd name="connsiteX4" fmla="*/ 260241 w 3960415"/>
              <a:gd name="connsiteY4" fmla="*/ 4 h 532063"/>
              <a:gd name="connsiteX0" fmla="*/ 260241 w 3660378"/>
              <a:gd name="connsiteY0" fmla="*/ 4 h 532063"/>
              <a:gd name="connsiteX1" fmla="*/ 3587725 w 3660378"/>
              <a:gd name="connsiteY1" fmla="*/ 0 h 532063"/>
              <a:gd name="connsiteX2" fmla="*/ 3660378 w 3660378"/>
              <a:gd name="connsiteY2" fmla="*/ 532056 h 532063"/>
              <a:gd name="connsiteX3" fmla="*/ 0 w 3660378"/>
              <a:gd name="connsiteY3" fmla="*/ 532063 h 532063"/>
              <a:gd name="connsiteX4" fmla="*/ 260241 w 3660378"/>
              <a:gd name="connsiteY4" fmla="*/ 4 h 532063"/>
              <a:gd name="connsiteX0" fmla="*/ 260241 w 3893311"/>
              <a:gd name="connsiteY0" fmla="*/ 4 h 532063"/>
              <a:gd name="connsiteX1" fmla="*/ 3587725 w 3893311"/>
              <a:gd name="connsiteY1" fmla="*/ 0 h 532063"/>
              <a:gd name="connsiteX2" fmla="*/ 3893311 w 3893311"/>
              <a:gd name="connsiteY2" fmla="*/ 514835 h 532063"/>
              <a:gd name="connsiteX3" fmla="*/ 0 w 3893311"/>
              <a:gd name="connsiteY3" fmla="*/ 532063 h 532063"/>
              <a:gd name="connsiteX4" fmla="*/ 260241 w 3893311"/>
              <a:gd name="connsiteY4" fmla="*/ 4 h 532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3311" h="532063" extrusionOk="0">
                <a:moveTo>
                  <a:pt x="260241" y="4"/>
                </a:moveTo>
                <a:lnTo>
                  <a:pt x="3587725" y="0"/>
                </a:lnTo>
                <a:lnTo>
                  <a:pt x="3893311" y="514835"/>
                </a:lnTo>
                <a:lnTo>
                  <a:pt x="0" y="532063"/>
                </a:lnTo>
                <a:lnTo>
                  <a:pt x="260241" y="4"/>
                </a:lnTo>
                <a:close/>
              </a:path>
            </a:pathLst>
          </a:custGeom>
          <a:solidFill>
            <a:schemeClr val="bg1"/>
          </a:solidFill>
          <a:ln w="19049" cap="flat" cmpd="sng" algn="ctr">
            <a:solidFill>
              <a:schemeClr val="bg1">
                <a:lumMod val="74901"/>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defRPr/>
            </a:pPr>
            <a:r>
              <a:rPr lang="fr-FR" sz="1100" b="1">
                <a:solidFill>
                  <a:schemeClr val="tx1">
                    <a:lumMod val="65000"/>
                    <a:lumOff val="35000"/>
                  </a:schemeClr>
                </a:solidFill>
                <a:latin typeface="Montserrat"/>
              </a:rPr>
              <a:t>SECONDAIRE II</a:t>
            </a:r>
            <a:endParaRPr>
              <a:solidFill>
                <a:schemeClr val="tx1">
                  <a:lumMod val="65000"/>
                  <a:lumOff val="35000"/>
                </a:schemeClr>
              </a:solidFill>
            </a:endParaRPr>
          </a:p>
        </p:txBody>
      </p:sp>
      <p:sp>
        <p:nvSpPr>
          <p:cNvPr id="1847991207" name="Rectangle 2"/>
          <p:cNvSpPr/>
          <p:nvPr/>
        </p:nvSpPr>
        <p:spPr bwMode="auto">
          <a:xfrm rot="5400000">
            <a:off x="5683634" y="3911243"/>
            <a:ext cx="3021574" cy="406296"/>
          </a:xfrm>
          <a:custGeom>
            <a:avLst/>
            <a:gdLst>
              <a:gd name="connsiteX0" fmla="*/ 0 w 3971927"/>
              <a:gd name="connsiteY0" fmla="*/ 0 h 532056"/>
              <a:gd name="connsiteX1" fmla="*/ 3971927 w 3971927"/>
              <a:gd name="connsiteY1" fmla="*/ 0 h 532056"/>
              <a:gd name="connsiteX2" fmla="*/ 3971927 w 3971927"/>
              <a:gd name="connsiteY2" fmla="*/ 532056 h 532056"/>
              <a:gd name="connsiteX3" fmla="*/ 0 w 3971927"/>
              <a:gd name="connsiteY3" fmla="*/ 532056 h 532056"/>
              <a:gd name="connsiteX4" fmla="*/ 0 w 3971927"/>
              <a:gd name="connsiteY4" fmla="*/ 0 h 532056"/>
              <a:gd name="connsiteX0" fmla="*/ 0 w 3971927"/>
              <a:gd name="connsiteY0" fmla="*/ 0 h 532056"/>
              <a:gd name="connsiteX1" fmla="*/ 3971927 w 3971927"/>
              <a:gd name="connsiteY1" fmla="*/ 0 h 532056"/>
              <a:gd name="connsiteX2" fmla="*/ 3671890 w 3971927"/>
              <a:gd name="connsiteY2" fmla="*/ 532056 h 532056"/>
              <a:gd name="connsiteX3" fmla="*/ 0 w 3971927"/>
              <a:gd name="connsiteY3" fmla="*/ 532056 h 532056"/>
              <a:gd name="connsiteX4" fmla="*/ 0 w 3971927"/>
              <a:gd name="connsiteY4" fmla="*/ 0 h 532056"/>
              <a:gd name="connsiteX0" fmla="*/ 0 w 3971927"/>
              <a:gd name="connsiteY0" fmla="*/ 0 h 532059"/>
              <a:gd name="connsiteX1" fmla="*/ 3971927 w 3971927"/>
              <a:gd name="connsiteY1" fmla="*/ 0 h 532059"/>
              <a:gd name="connsiteX2" fmla="*/ 3671890 w 3971927"/>
              <a:gd name="connsiteY2" fmla="*/ 532056 h 532059"/>
              <a:gd name="connsiteX3" fmla="*/ 314323 w 3971927"/>
              <a:gd name="connsiteY3" fmla="*/ 532059 h 532059"/>
              <a:gd name="connsiteX4" fmla="*/ 0 w 3971927"/>
              <a:gd name="connsiteY4" fmla="*/ 0 h 532059"/>
              <a:gd name="connsiteX0" fmla="*/ 0 w 3971927"/>
              <a:gd name="connsiteY0" fmla="*/ 0 h 532063"/>
              <a:gd name="connsiteX1" fmla="*/ 3971927 w 3971927"/>
              <a:gd name="connsiteY1" fmla="*/ 0 h 532063"/>
              <a:gd name="connsiteX2" fmla="*/ 3671890 w 3971927"/>
              <a:gd name="connsiteY2" fmla="*/ 532056 h 532063"/>
              <a:gd name="connsiteX3" fmla="*/ 11512 w 3971927"/>
              <a:gd name="connsiteY3" fmla="*/ 532063 h 532063"/>
              <a:gd name="connsiteX4" fmla="*/ 0 w 3971927"/>
              <a:gd name="connsiteY4" fmla="*/ 0 h 532063"/>
              <a:gd name="connsiteX0" fmla="*/ 260241 w 3960415"/>
              <a:gd name="connsiteY0" fmla="*/ 4 h 532063"/>
              <a:gd name="connsiteX1" fmla="*/ 3960415 w 3960415"/>
              <a:gd name="connsiteY1" fmla="*/ 0 h 532063"/>
              <a:gd name="connsiteX2" fmla="*/ 3660378 w 3960415"/>
              <a:gd name="connsiteY2" fmla="*/ 532056 h 532063"/>
              <a:gd name="connsiteX3" fmla="*/ 0 w 3960415"/>
              <a:gd name="connsiteY3" fmla="*/ 532063 h 532063"/>
              <a:gd name="connsiteX4" fmla="*/ 260241 w 3960415"/>
              <a:gd name="connsiteY4" fmla="*/ 4 h 532063"/>
              <a:gd name="connsiteX0" fmla="*/ 260241 w 3660378"/>
              <a:gd name="connsiteY0" fmla="*/ 4 h 532063"/>
              <a:gd name="connsiteX1" fmla="*/ 3587725 w 3660378"/>
              <a:gd name="connsiteY1" fmla="*/ 0 h 532063"/>
              <a:gd name="connsiteX2" fmla="*/ 3660378 w 3660378"/>
              <a:gd name="connsiteY2" fmla="*/ 532056 h 532063"/>
              <a:gd name="connsiteX3" fmla="*/ 0 w 3660378"/>
              <a:gd name="connsiteY3" fmla="*/ 532063 h 532063"/>
              <a:gd name="connsiteX4" fmla="*/ 260241 w 3660378"/>
              <a:gd name="connsiteY4" fmla="*/ 4 h 532063"/>
              <a:gd name="connsiteX0" fmla="*/ 260241 w 3893311"/>
              <a:gd name="connsiteY0" fmla="*/ 4 h 532063"/>
              <a:gd name="connsiteX1" fmla="*/ 3587725 w 3893311"/>
              <a:gd name="connsiteY1" fmla="*/ 0 h 532063"/>
              <a:gd name="connsiteX2" fmla="*/ 3893311 w 3893311"/>
              <a:gd name="connsiteY2" fmla="*/ 514835 h 532063"/>
              <a:gd name="connsiteX3" fmla="*/ 0 w 3893311"/>
              <a:gd name="connsiteY3" fmla="*/ 532063 h 532063"/>
              <a:gd name="connsiteX4" fmla="*/ 260241 w 3893311"/>
              <a:gd name="connsiteY4" fmla="*/ 4 h 532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3311" h="532063" extrusionOk="0">
                <a:moveTo>
                  <a:pt x="260241" y="4"/>
                </a:moveTo>
                <a:lnTo>
                  <a:pt x="3587725" y="0"/>
                </a:lnTo>
                <a:lnTo>
                  <a:pt x="3893311" y="514835"/>
                </a:lnTo>
                <a:lnTo>
                  <a:pt x="0" y="532063"/>
                </a:lnTo>
                <a:lnTo>
                  <a:pt x="260241" y="4"/>
                </a:lnTo>
                <a:close/>
              </a:path>
            </a:pathLst>
          </a:custGeom>
          <a:solidFill>
            <a:schemeClr val="bg1"/>
          </a:solidFill>
          <a:ln w="19049" cap="flat" cmpd="sng" algn="ctr">
            <a:solidFill>
              <a:schemeClr val="bg1">
                <a:lumMod val="74901"/>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defRPr/>
            </a:pPr>
            <a:r>
              <a:rPr lang="fr-FR" sz="1100" b="1">
                <a:solidFill>
                  <a:schemeClr val="tx1">
                    <a:lumMod val="65000"/>
                    <a:lumOff val="35000"/>
                  </a:schemeClr>
                </a:solidFill>
                <a:latin typeface="Montserrat"/>
              </a:rPr>
              <a:t>TERTIAIRE</a:t>
            </a:r>
            <a:endParaRPr>
              <a:solidFill>
                <a:schemeClr val="tx1">
                  <a:lumMod val="65000"/>
                  <a:lumOff val="35000"/>
                </a:schemeClr>
              </a:solidFill>
            </a:endParaRPr>
          </a:p>
        </p:txBody>
      </p:sp>
      <p:sp>
        <p:nvSpPr>
          <p:cNvPr id="46436230" name="Rectangle : avec coins arrondis en haut 98"/>
          <p:cNvSpPr/>
          <p:nvPr/>
        </p:nvSpPr>
        <p:spPr bwMode="auto">
          <a:xfrm>
            <a:off x="9308741" y="679590"/>
            <a:ext cx="1897602" cy="918937"/>
          </a:xfrm>
          <a:prstGeom prst="round2SameRect">
            <a:avLst>
              <a:gd name="adj1" fmla="val 0"/>
              <a:gd name="adj2" fmla="val 33981"/>
            </a:avLst>
          </a:prstGeom>
          <a:gradFill>
            <a:gsLst>
              <a:gs pos="0">
                <a:schemeClr val="bg1">
                  <a:lumMod val="9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900" b="1">
              <a:solidFill>
                <a:schemeClr val="tx1"/>
              </a:solidFill>
              <a:latin typeface="Montserrat"/>
            </a:endParaRPr>
          </a:p>
        </p:txBody>
      </p:sp>
      <p:sp>
        <p:nvSpPr>
          <p:cNvPr id="1950294257" name="ZoneTexte 105"/>
          <p:cNvSpPr txBox="1"/>
          <p:nvPr/>
        </p:nvSpPr>
        <p:spPr bwMode="auto">
          <a:xfrm>
            <a:off x="9322429" y="734413"/>
            <a:ext cx="1813231" cy="548999"/>
          </a:xfrm>
          <a:prstGeom prst="rect">
            <a:avLst/>
          </a:prstGeom>
          <a:noFill/>
        </p:spPr>
        <p:txBody>
          <a:bodyPr wrap="square">
            <a:spAutoFit/>
          </a:bodyPr>
          <a:lstStyle/>
          <a:p>
            <a:pPr>
              <a:defRPr/>
            </a:pPr>
            <a:r>
              <a:rPr lang="fr-FR" sz="1000" b="1">
                <a:latin typeface="Montserrat"/>
              </a:rPr>
              <a:t>Objectif : </a:t>
            </a:r>
            <a:endParaRPr/>
          </a:p>
          <a:p>
            <a:pPr>
              <a:defRPr/>
            </a:pPr>
            <a:r>
              <a:rPr lang="fr-FR" sz="1000">
                <a:latin typeface="Montserrat"/>
              </a:rPr>
              <a:t>&gt; préparer son entrée sur le marché du travail.</a:t>
            </a:r>
            <a:endParaRPr/>
          </a:p>
        </p:txBody>
      </p:sp>
      <p:cxnSp>
        <p:nvCxnSpPr>
          <p:cNvPr id="1711151421" name="Connecteur droit 106"/>
          <p:cNvCxnSpPr/>
          <p:nvPr/>
        </p:nvCxnSpPr>
        <p:spPr bwMode="auto">
          <a:xfrm>
            <a:off x="11245994" y="1128305"/>
            <a:ext cx="4278" cy="5694065"/>
          </a:xfrm>
          <a:prstGeom prst="line">
            <a:avLst/>
          </a:prstGeom>
          <a:ln w="19050">
            <a:gradFill>
              <a:gsLst>
                <a:gs pos="0">
                  <a:schemeClr val="bg1">
                    <a:alpha val="0"/>
                  </a:schemeClr>
                </a:gs>
                <a:gs pos="20000">
                  <a:srgbClr val="FFFFFF"/>
                </a:gs>
                <a:gs pos="80000">
                  <a:srgbClr val="FFFFFF"/>
                </a:gs>
                <a:gs pos="100000">
                  <a:schemeClr val="bg1">
                    <a:alpha val="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208116454" name="Rectangle 2"/>
          <p:cNvSpPr/>
          <p:nvPr/>
        </p:nvSpPr>
        <p:spPr bwMode="auto">
          <a:xfrm rot="5400000">
            <a:off x="8219024" y="3861939"/>
            <a:ext cx="2569519" cy="406296"/>
          </a:xfrm>
          <a:custGeom>
            <a:avLst/>
            <a:gdLst>
              <a:gd name="connsiteX0" fmla="*/ 0 w 3971927"/>
              <a:gd name="connsiteY0" fmla="*/ 0 h 532056"/>
              <a:gd name="connsiteX1" fmla="*/ 3971927 w 3971927"/>
              <a:gd name="connsiteY1" fmla="*/ 0 h 532056"/>
              <a:gd name="connsiteX2" fmla="*/ 3971927 w 3971927"/>
              <a:gd name="connsiteY2" fmla="*/ 532056 h 532056"/>
              <a:gd name="connsiteX3" fmla="*/ 0 w 3971927"/>
              <a:gd name="connsiteY3" fmla="*/ 532056 h 532056"/>
              <a:gd name="connsiteX4" fmla="*/ 0 w 3971927"/>
              <a:gd name="connsiteY4" fmla="*/ 0 h 532056"/>
              <a:gd name="connsiteX0" fmla="*/ 0 w 3971927"/>
              <a:gd name="connsiteY0" fmla="*/ 0 h 532056"/>
              <a:gd name="connsiteX1" fmla="*/ 3971927 w 3971927"/>
              <a:gd name="connsiteY1" fmla="*/ 0 h 532056"/>
              <a:gd name="connsiteX2" fmla="*/ 3671890 w 3971927"/>
              <a:gd name="connsiteY2" fmla="*/ 532056 h 532056"/>
              <a:gd name="connsiteX3" fmla="*/ 0 w 3971927"/>
              <a:gd name="connsiteY3" fmla="*/ 532056 h 532056"/>
              <a:gd name="connsiteX4" fmla="*/ 0 w 3971927"/>
              <a:gd name="connsiteY4" fmla="*/ 0 h 532056"/>
              <a:gd name="connsiteX0" fmla="*/ 0 w 3971927"/>
              <a:gd name="connsiteY0" fmla="*/ 0 h 532059"/>
              <a:gd name="connsiteX1" fmla="*/ 3971927 w 3971927"/>
              <a:gd name="connsiteY1" fmla="*/ 0 h 532059"/>
              <a:gd name="connsiteX2" fmla="*/ 3671890 w 3971927"/>
              <a:gd name="connsiteY2" fmla="*/ 532056 h 532059"/>
              <a:gd name="connsiteX3" fmla="*/ 314323 w 3971927"/>
              <a:gd name="connsiteY3" fmla="*/ 532059 h 532059"/>
              <a:gd name="connsiteX4" fmla="*/ 0 w 3971927"/>
              <a:gd name="connsiteY4" fmla="*/ 0 h 532059"/>
              <a:gd name="connsiteX0" fmla="*/ 0 w 3971927"/>
              <a:gd name="connsiteY0" fmla="*/ 0 h 532063"/>
              <a:gd name="connsiteX1" fmla="*/ 3971927 w 3971927"/>
              <a:gd name="connsiteY1" fmla="*/ 0 h 532063"/>
              <a:gd name="connsiteX2" fmla="*/ 3671890 w 3971927"/>
              <a:gd name="connsiteY2" fmla="*/ 532056 h 532063"/>
              <a:gd name="connsiteX3" fmla="*/ 11512 w 3971927"/>
              <a:gd name="connsiteY3" fmla="*/ 532063 h 532063"/>
              <a:gd name="connsiteX4" fmla="*/ 0 w 3971927"/>
              <a:gd name="connsiteY4" fmla="*/ 0 h 532063"/>
              <a:gd name="connsiteX0" fmla="*/ 260241 w 3960415"/>
              <a:gd name="connsiteY0" fmla="*/ 4 h 532063"/>
              <a:gd name="connsiteX1" fmla="*/ 3960415 w 3960415"/>
              <a:gd name="connsiteY1" fmla="*/ 0 h 532063"/>
              <a:gd name="connsiteX2" fmla="*/ 3660378 w 3960415"/>
              <a:gd name="connsiteY2" fmla="*/ 532056 h 532063"/>
              <a:gd name="connsiteX3" fmla="*/ 0 w 3960415"/>
              <a:gd name="connsiteY3" fmla="*/ 532063 h 532063"/>
              <a:gd name="connsiteX4" fmla="*/ 260241 w 3960415"/>
              <a:gd name="connsiteY4" fmla="*/ 4 h 532063"/>
              <a:gd name="connsiteX0" fmla="*/ 260241 w 3660378"/>
              <a:gd name="connsiteY0" fmla="*/ 4 h 532063"/>
              <a:gd name="connsiteX1" fmla="*/ 3587725 w 3660378"/>
              <a:gd name="connsiteY1" fmla="*/ 0 h 532063"/>
              <a:gd name="connsiteX2" fmla="*/ 3660378 w 3660378"/>
              <a:gd name="connsiteY2" fmla="*/ 532056 h 532063"/>
              <a:gd name="connsiteX3" fmla="*/ 0 w 3660378"/>
              <a:gd name="connsiteY3" fmla="*/ 532063 h 532063"/>
              <a:gd name="connsiteX4" fmla="*/ 260241 w 3660378"/>
              <a:gd name="connsiteY4" fmla="*/ 4 h 532063"/>
              <a:gd name="connsiteX0" fmla="*/ 260241 w 3893311"/>
              <a:gd name="connsiteY0" fmla="*/ 4 h 532063"/>
              <a:gd name="connsiteX1" fmla="*/ 3587725 w 3893311"/>
              <a:gd name="connsiteY1" fmla="*/ 0 h 532063"/>
              <a:gd name="connsiteX2" fmla="*/ 3893311 w 3893311"/>
              <a:gd name="connsiteY2" fmla="*/ 514835 h 532063"/>
              <a:gd name="connsiteX3" fmla="*/ 0 w 3893311"/>
              <a:gd name="connsiteY3" fmla="*/ 532063 h 532063"/>
              <a:gd name="connsiteX4" fmla="*/ 260241 w 3893311"/>
              <a:gd name="connsiteY4" fmla="*/ 4 h 532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3311" h="532063" extrusionOk="0">
                <a:moveTo>
                  <a:pt x="260241" y="4"/>
                </a:moveTo>
                <a:lnTo>
                  <a:pt x="3587725" y="0"/>
                </a:lnTo>
                <a:lnTo>
                  <a:pt x="3893311" y="514835"/>
                </a:lnTo>
                <a:lnTo>
                  <a:pt x="0" y="532063"/>
                </a:lnTo>
                <a:lnTo>
                  <a:pt x="260241" y="4"/>
                </a:lnTo>
                <a:close/>
              </a:path>
            </a:pathLst>
          </a:custGeom>
          <a:solidFill>
            <a:schemeClr val="bg1"/>
          </a:solidFill>
          <a:ln w="19049" cap="flat" cmpd="sng" algn="ctr">
            <a:solidFill>
              <a:schemeClr val="bg1">
                <a:lumMod val="74901"/>
              </a:schemeClr>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defRPr/>
            </a:pPr>
            <a:r>
              <a:rPr lang="fr-FR" sz="1100" b="1">
                <a:solidFill>
                  <a:schemeClr val="tx1">
                    <a:lumMod val="65000"/>
                    <a:lumOff val="35000"/>
                  </a:schemeClr>
                </a:solidFill>
                <a:latin typeface="Montserrat"/>
              </a:rPr>
              <a:t>RECHERCHE D’EMPLOI</a:t>
            </a:r>
            <a:endParaRPr>
              <a:solidFill>
                <a:schemeClr val="tx1">
                  <a:lumMod val="65000"/>
                  <a:lumOff val="35000"/>
                </a:schemeClr>
              </a:solidFill>
            </a:endParaRPr>
          </a:p>
        </p:txBody>
      </p:sp>
      <p:sp>
        <p:nvSpPr>
          <p:cNvPr id="1090897542" name="Rectangle : coins arrondis 111">
            <a:hlinkClick r:id="rId22" action="ppaction://hlinksldjump" tooltip="Slide 25"/>
          </p:cNvPr>
          <p:cNvSpPr/>
          <p:nvPr/>
        </p:nvSpPr>
        <p:spPr bwMode="auto">
          <a:xfrm>
            <a:off x="9746614" y="3884492"/>
            <a:ext cx="1357708" cy="465911"/>
          </a:xfrm>
          <a:prstGeom prst="roundRect">
            <a:avLst>
              <a:gd name="adj" fmla="val 25202"/>
            </a:avLst>
          </a:prstGeom>
          <a:solidFill>
            <a:srgbClr val="F8A800">
              <a:alpha val="30000"/>
            </a:srgbClr>
          </a:solidFill>
          <a:ln w="19049" cap="flat" cmpd="sng" algn="ctr">
            <a:solidFill>
              <a:srgbClr val="F8A80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Accompagnement vers l’emploi - SIP</a:t>
            </a:r>
            <a:endParaRPr/>
          </a:p>
        </p:txBody>
      </p:sp>
      <p:sp>
        <p:nvSpPr>
          <p:cNvPr id="1197311083" name="Rectangle : coins arrondis 113">
            <a:hlinkClick r:id="rId23" action="ppaction://hlinksldjump" tooltip="Slide 26"/>
          </p:cNvPr>
          <p:cNvSpPr/>
          <p:nvPr/>
        </p:nvSpPr>
        <p:spPr bwMode="auto">
          <a:xfrm>
            <a:off x="9760051" y="4459739"/>
            <a:ext cx="1357707" cy="420879"/>
          </a:xfrm>
          <a:prstGeom prst="roundRect">
            <a:avLst>
              <a:gd name="adj" fmla="val 25202"/>
            </a:avLst>
          </a:prstGeom>
          <a:solidFill>
            <a:srgbClr val="F8A800">
              <a:alpha val="30000"/>
            </a:srgbClr>
          </a:solidFill>
          <a:ln w="19049" cap="flat" cmpd="sng" algn="ctr">
            <a:solidFill>
              <a:srgbClr val="F8A80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Formations courte durée</a:t>
            </a:r>
            <a:endParaRPr/>
          </a:p>
        </p:txBody>
      </p:sp>
      <p:sp>
        <p:nvSpPr>
          <p:cNvPr id="1686266789" name="Triangle 118"/>
          <p:cNvSpPr/>
          <p:nvPr/>
        </p:nvSpPr>
        <p:spPr bwMode="auto">
          <a:xfrm rot="5400000">
            <a:off x="10596201" y="3671728"/>
            <a:ext cx="2107743" cy="649530"/>
          </a:xfrm>
          <a:prstGeom prst="triangle">
            <a:avLst>
              <a:gd name="adj" fmla="val 50000"/>
            </a:avLst>
          </a:prstGeom>
          <a:solidFill>
            <a:schemeClr val="bg1"/>
          </a:solidFill>
          <a:ln w="19049" cap="flat" cmpd="sng" algn="ctr">
            <a:solidFill>
              <a:schemeClr val="bg1">
                <a:lumMod val="74901"/>
              </a:schemeClr>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100" b="1">
                <a:solidFill>
                  <a:schemeClr val="tx1">
                    <a:lumMod val="65000"/>
                    <a:lumOff val="35000"/>
                  </a:schemeClr>
                </a:solidFill>
                <a:latin typeface="Montserrat"/>
              </a:rPr>
              <a:t>EMPLOI</a:t>
            </a:r>
            <a:endParaRPr>
              <a:solidFill>
                <a:schemeClr val="tx1">
                  <a:lumMod val="65000"/>
                  <a:lumOff val="35000"/>
                </a:schemeClr>
              </a:solidFill>
            </a:endParaRPr>
          </a:p>
        </p:txBody>
      </p:sp>
      <p:sp>
        <p:nvSpPr>
          <p:cNvPr id="1428052886" name="Rectangle : coins arrondis 111">
            <a:hlinkClick r:id="rId24" action="ppaction://hlinksldjump" tooltip="Slide 24"/>
          </p:cNvPr>
          <p:cNvSpPr/>
          <p:nvPr/>
        </p:nvSpPr>
        <p:spPr bwMode="auto">
          <a:xfrm>
            <a:off x="9762354" y="3317878"/>
            <a:ext cx="1357707" cy="465910"/>
          </a:xfrm>
          <a:prstGeom prst="roundRect">
            <a:avLst>
              <a:gd name="adj" fmla="val 25202"/>
            </a:avLst>
          </a:prstGeom>
          <a:solidFill>
            <a:srgbClr val="F8A800">
              <a:alpha val="30000"/>
            </a:srgbClr>
          </a:solidFill>
          <a:ln w="19049" cap="flat" cmpd="sng" algn="ctr">
            <a:solidFill>
              <a:srgbClr val="F8A800"/>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900">
                <a:solidFill>
                  <a:schemeClr val="tx1"/>
                </a:solidFill>
                <a:latin typeface="Montserrat"/>
              </a:rPr>
              <a:t>Accompagnement vers l’emploi - OCE</a:t>
            </a:r>
            <a:endParaRPr/>
          </a:p>
        </p:txBody>
      </p:sp>
      <p:sp>
        <p:nvSpPr>
          <p:cNvPr id="133977856" name="Bouton d'action : Suivant ou Précédent 133977855">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833943490" name="Bouton d'action : Précédent 833943489">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701053043" name="Bouton d'action : Accueil 1701053042">
            <a:hlinkClick r:id="rId25"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864603059" name="Espace réservé du texte 1"/>
          <p:cNvSpPr>
            <a:spLocks noGrp="1"/>
          </p:cNvSpPr>
          <p:nvPr>
            <p:ph type="body" sz="quarter" idx="10"/>
          </p:nvPr>
        </p:nvSpPr>
        <p:spPr bwMode="auto"/>
        <p:txBody>
          <a:bodyPr/>
          <a:lstStyle/>
          <a:p>
            <a:pPr>
              <a:defRPr/>
            </a:pPr>
            <a:r>
              <a:rPr lang="fr-FR" b="1"/>
              <a:t>ACCES II (ACCUEIL DE L'ENSEIGNEMENT SECONDAIRE II)</a:t>
            </a:r>
            <a:endParaRPr/>
          </a:p>
        </p:txBody>
      </p:sp>
      <p:sp>
        <p:nvSpPr>
          <p:cNvPr id="1950349781" name="Espace réservé du texte 2"/>
          <p:cNvSpPr>
            <a:spLocks noGrp="1"/>
          </p:cNvSpPr>
          <p:nvPr>
            <p:ph type="body" sz="quarter" idx="11"/>
          </p:nvPr>
        </p:nvSpPr>
        <p:spPr bwMode="auto">
          <a:xfrm>
            <a:off x="2973458" y="81413"/>
            <a:ext cx="2600624" cy="479315"/>
          </a:xfrm>
        </p:spPr>
        <p:txBody>
          <a:bodyPr/>
          <a:lstStyle/>
          <a:p>
            <a:pPr>
              <a:defRPr/>
            </a:pPr>
            <a:r>
              <a:rPr lang="fr-FR"/>
              <a:t>ACCES II</a:t>
            </a:r>
            <a:endParaRPr/>
          </a:p>
        </p:txBody>
      </p:sp>
      <p:sp>
        <p:nvSpPr>
          <p:cNvPr id="1262663907" name="Espace réservé du texte 4"/>
          <p:cNvSpPr>
            <a:spLocks noGrp="1"/>
          </p:cNvSpPr>
          <p:nvPr>
            <p:ph type="body" sz="quarter" idx="13"/>
          </p:nvPr>
        </p:nvSpPr>
        <p:spPr bwMode="auto"/>
        <p:txBody>
          <a:bodyPr/>
          <a:lstStyle/>
          <a:p>
            <a:pPr marL="285750" indent="-285750">
              <a:buFont typeface="Arial"/>
              <a:buChar char="•"/>
              <a:defRPr/>
            </a:pPr>
            <a:r>
              <a:rPr lang="fr-CH" sz="1200" b="1"/>
              <a:t>Âge: </a:t>
            </a:r>
            <a:r>
              <a:rPr lang="fr-CH" sz="1200"/>
              <a:t>15- 19 ans</a:t>
            </a:r>
            <a:br>
              <a:rPr lang="fr-CH" sz="1200"/>
            </a:br>
            <a:r>
              <a:rPr lang="fr-CH" sz="1100" i="1">
                <a:solidFill>
                  <a:schemeClr val="tx1">
                    <a:lumMod val="50000"/>
                    <a:lumOff val="50000"/>
                  </a:schemeClr>
                </a:solidFill>
              </a:rPr>
              <a:t>L'élève doit avoir fêté son 15ème anniversaire au 30 juin de l’année en cours ou l'élève ne doit pas fêter son 20ème anniversaire durant l'année scolaire. </a:t>
            </a:r>
            <a:endParaRPr lang="fr-FR" sz="1200" i="1">
              <a:solidFill>
                <a:schemeClr val="tx1">
                  <a:lumMod val="50000"/>
                  <a:lumOff val="50000"/>
                </a:schemeClr>
              </a:solidFill>
            </a:endParaRPr>
          </a:p>
          <a:p>
            <a:pPr marL="285750" indent="-285750">
              <a:buFont typeface="Arial"/>
              <a:buChar char="•"/>
              <a:defRPr/>
            </a:pPr>
            <a:r>
              <a:rPr lang="fr-CH" sz="1200" b="1"/>
              <a:t>Niveau scolaire ou niveau de français requis: </a:t>
            </a:r>
            <a:r>
              <a:rPr lang="fr-CH" sz="1200"/>
              <a:t>N/A</a:t>
            </a:r>
            <a:endParaRPr lang="fr-FR" sz="1200"/>
          </a:p>
          <a:p>
            <a:pPr marL="285750" indent="-285750">
              <a:buFont typeface="Arial"/>
              <a:buChar char="•"/>
              <a:defRPr/>
            </a:pPr>
            <a:r>
              <a:rPr lang="fr-CH" sz="1200" b="1"/>
              <a:t>Nombre de places disponibles: </a:t>
            </a:r>
            <a:r>
              <a:rPr lang="fr-CH" sz="1200"/>
              <a:t>N/A</a:t>
            </a:r>
            <a:endParaRPr lang="fr-FR" sz="1200"/>
          </a:p>
          <a:p>
            <a:pPr marL="285750" indent="-285750">
              <a:buFont typeface="Arial"/>
              <a:buChar char="•"/>
              <a:defRPr/>
            </a:pPr>
            <a:r>
              <a:rPr lang="fr-CH" sz="1200" b="1"/>
              <a:t>Certificat acquis: </a:t>
            </a:r>
            <a:r>
              <a:rPr lang="fr-CH" sz="1200"/>
              <a:t>Livret scolaire</a:t>
            </a:r>
            <a:endParaRPr/>
          </a:p>
          <a:p>
            <a:pPr marL="285750" indent="-285750">
              <a:buFont typeface="Arial"/>
              <a:buChar char="•"/>
              <a:defRPr/>
            </a:pPr>
            <a:r>
              <a:rPr lang="fr-CH" sz="1200" b="1"/>
              <a:t>Temps à y accorder: </a:t>
            </a:r>
            <a:r>
              <a:rPr lang="fr-CH" sz="1200"/>
              <a:t>4-5 jours de cours par semaine</a:t>
            </a:r>
            <a:endParaRPr lang="fr-FR" sz="1200"/>
          </a:p>
          <a:p>
            <a:pPr>
              <a:defRPr/>
            </a:pPr>
            <a:endParaRPr lang="fr-FR" sz="1200"/>
          </a:p>
        </p:txBody>
      </p:sp>
      <p:sp>
        <p:nvSpPr>
          <p:cNvPr id="928594327" name="Espace réservé du texte 6"/>
          <p:cNvSpPr>
            <a:spLocks noGrp="1"/>
          </p:cNvSpPr>
          <p:nvPr>
            <p:ph type="body" sz="quarter" idx="15"/>
          </p:nvPr>
        </p:nvSpPr>
        <p:spPr bwMode="auto">
          <a:xfrm>
            <a:off x="219726" y="2688064"/>
            <a:ext cx="3932868" cy="2969785"/>
          </a:xfrm>
        </p:spPr>
        <p:txBody>
          <a:bodyPr/>
          <a:lstStyle/>
          <a:p>
            <a:pPr>
              <a:defRPr/>
            </a:pPr>
            <a:r>
              <a:rPr lang="fr-FR"/>
              <a:t>ACCES II permet l'insertion des élèves migrants dans une structure scolaire ou professionnelle genevoise.</a:t>
            </a:r>
            <a:endParaRPr/>
          </a:p>
          <a:p>
            <a:pPr>
              <a:defRPr/>
            </a:pPr>
            <a:r>
              <a:rPr lang="fr-FR"/>
              <a:t>Cette formation a pour but de préparer l’élève à intégrer soit une formation professionnelle, soit une filière scolaire du 12ème degré.</a:t>
            </a:r>
            <a:endParaRPr/>
          </a:p>
          <a:p>
            <a:pPr>
              <a:defRPr/>
            </a:pPr>
            <a:r>
              <a:rPr lang="fr-FR"/>
              <a:t>Elle aide l’élève à se structurer à travers l’appropriation de connaissances et le développement de compétences (y compris autonomie, raisonnement, imagination et créativité).</a:t>
            </a:r>
            <a:endParaRPr/>
          </a:p>
          <a:p>
            <a:pPr>
              <a:defRPr/>
            </a:pPr>
            <a:endParaRPr lang="fr-FR"/>
          </a:p>
        </p:txBody>
      </p:sp>
      <p:sp>
        <p:nvSpPr>
          <p:cNvPr id="2120636837" name="Espace réservé du texte 7"/>
          <p:cNvSpPr>
            <a:spLocks noGrp="1"/>
          </p:cNvSpPr>
          <p:nvPr>
            <p:ph type="body" sz="quarter" idx="16"/>
          </p:nvPr>
        </p:nvSpPr>
        <p:spPr bwMode="auto"/>
        <p:txBody>
          <a:bodyPr/>
          <a:lstStyle/>
          <a:p>
            <a:pPr marL="0" marR="0" indent="0" algn="l">
              <a:lnSpc>
                <a:spcPct val="100000"/>
              </a:lnSpc>
              <a:spcBef>
                <a:spcPts val="0"/>
              </a:spcBef>
              <a:spcAft>
                <a:spcPts val="0"/>
              </a:spcAft>
              <a:buClr>
                <a:srgbClr val="003772"/>
              </a:buClr>
              <a:buFont typeface="Wingdings"/>
              <a:buNone/>
              <a:defRPr/>
            </a:pPr>
            <a:r>
              <a:rPr lang="fr-FR" sz="800" b="1" i="0" u="none" strike="noStrike" cap="none" spc="0" dirty="0">
                <a:solidFill>
                  <a:schemeClr val="tx1"/>
                </a:solidFill>
                <a:latin typeface="Montserrat"/>
                <a:ea typeface="Montserrat"/>
                <a:cs typeface="Montserrat"/>
              </a:rPr>
              <a:t>Acquisition linguistique : </a:t>
            </a:r>
            <a:r>
              <a:rPr lang="fr-FR" sz="800" b="0" i="0" u="none" strike="noStrike" cap="none" spc="0" dirty="0">
                <a:solidFill>
                  <a:schemeClr val="tx1"/>
                </a:solidFill>
                <a:latin typeface="Montserrat"/>
                <a:ea typeface="Montserrat"/>
                <a:cs typeface="Montserrat"/>
              </a:rPr>
              <a:t>Développement des compétences en français langue seconde (FLS/FLE) pour atteindre les niveaux nécessaires à l'intégration, tels que définis par le CECRL (Cadre européen commun de référence pour les langues).</a:t>
            </a:r>
            <a:endParaRPr lang="fr-FR" sz="800" b="0" i="0" u="none" strike="noStrike" cap="none" spc="0" dirty="0">
              <a:solidFill>
                <a:schemeClr val="tx1"/>
              </a:solidFill>
              <a:latin typeface="Montserrat"/>
              <a:cs typeface="Montserrat"/>
            </a:endParaRPr>
          </a:p>
          <a:p>
            <a:pPr marL="0" marR="0" indent="0" algn="l">
              <a:lnSpc>
                <a:spcPct val="100000"/>
              </a:lnSpc>
              <a:spcBef>
                <a:spcPts val="0"/>
              </a:spcBef>
              <a:spcAft>
                <a:spcPts val="0"/>
              </a:spcAft>
              <a:buClr>
                <a:srgbClr val="003772"/>
              </a:buClr>
              <a:buFont typeface="Wingdings"/>
              <a:buNone/>
              <a:defRPr/>
            </a:pPr>
            <a:r>
              <a:rPr lang="fr-FR" sz="800" b="1" i="0" u="none" strike="noStrike" cap="none" spc="0" dirty="0">
                <a:solidFill>
                  <a:schemeClr val="tx1"/>
                </a:solidFill>
                <a:latin typeface="Montserrat"/>
                <a:ea typeface="Montserrat"/>
                <a:cs typeface="Montserrat"/>
              </a:rPr>
              <a:t>Projet professionnel : </a:t>
            </a:r>
            <a:r>
              <a:rPr lang="fr-FR" sz="800" b="0" i="0" u="none" strike="noStrike" cap="none" spc="0" dirty="0">
                <a:solidFill>
                  <a:schemeClr val="tx1"/>
                </a:solidFill>
                <a:latin typeface="Montserrat"/>
                <a:ea typeface="Montserrat"/>
                <a:cs typeface="Montserrat"/>
              </a:rPr>
              <a:t>Élaboration ou consolidation d'un projet de formation (COP/CIP), aidant l'élève à s'orienter vers une formation professionnelle ou générale.</a:t>
            </a:r>
            <a:endParaRPr lang="fr-FR" sz="800" b="0" i="0" u="none" strike="noStrike" cap="none" spc="0" dirty="0">
              <a:solidFill>
                <a:schemeClr val="tx1"/>
              </a:solidFill>
              <a:latin typeface="Montserrat"/>
              <a:cs typeface="Montserrat"/>
            </a:endParaRPr>
          </a:p>
          <a:p>
            <a:pPr marL="0" marR="0" indent="0" algn="l">
              <a:lnSpc>
                <a:spcPct val="100000"/>
              </a:lnSpc>
              <a:spcBef>
                <a:spcPts val="0"/>
              </a:spcBef>
              <a:spcAft>
                <a:spcPts val="0"/>
              </a:spcAft>
              <a:buClr>
                <a:srgbClr val="003772"/>
              </a:buClr>
              <a:buFont typeface="Wingdings"/>
              <a:buNone/>
              <a:defRPr/>
            </a:pPr>
            <a:r>
              <a:rPr lang="fr-FR" sz="800" b="1" i="0" u="none" strike="noStrike" cap="none" spc="0" dirty="0">
                <a:solidFill>
                  <a:schemeClr val="tx1"/>
                </a:solidFill>
                <a:latin typeface="Montserrat"/>
                <a:ea typeface="Montserrat"/>
                <a:cs typeface="Montserrat"/>
              </a:rPr>
              <a:t>Compétences transversales :</a:t>
            </a:r>
            <a:r>
              <a:rPr lang="fr-FR" sz="800" b="0" i="0" u="none" strike="noStrike" cap="none" spc="0" dirty="0">
                <a:solidFill>
                  <a:schemeClr val="tx1"/>
                </a:solidFill>
                <a:latin typeface="Montserrat"/>
                <a:ea typeface="Montserrat"/>
                <a:cs typeface="Montserrat"/>
              </a:rPr>
              <a:t> Renforcement de l'autonomie, de la pensée critique, et de la capacité à s'organiser dans un milieu scolaire ou professionnel.</a:t>
            </a:r>
            <a:endParaRPr lang="fr-FR" sz="800" b="0" i="0" u="none" strike="noStrike" cap="none" spc="0" dirty="0">
              <a:solidFill>
                <a:schemeClr val="tx1"/>
              </a:solidFill>
              <a:latin typeface="Montserrat"/>
              <a:cs typeface="Montserrat"/>
            </a:endParaRPr>
          </a:p>
          <a:p>
            <a:pPr>
              <a:defRPr/>
            </a:pPr>
            <a:r>
              <a:rPr lang="fr-FR" sz="800" b="1" i="0" u="none" strike="noStrike" cap="none" spc="0" dirty="0">
                <a:solidFill>
                  <a:schemeClr val="tx1"/>
                </a:solidFill>
                <a:latin typeface="Montserrat"/>
                <a:ea typeface="Montserrat"/>
                <a:cs typeface="Montserrat"/>
              </a:rPr>
              <a:t>Compétences académiques de base : </a:t>
            </a:r>
            <a:r>
              <a:rPr lang="fr-FR" sz="800" b="0" i="0" u="none" strike="noStrike" cap="none" spc="0" dirty="0">
                <a:solidFill>
                  <a:schemeClr val="tx1"/>
                </a:solidFill>
                <a:latin typeface="Montserrat"/>
                <a:ea typeface="Montserrat"/>
                <a:cs typeface="Montserrat"/>
              </a:rPr>
              <a:t>Préparation aux tests des attentes fondamentales (TAF) ou à l'évaluation informatisée (Test EVA) pour accéder </a:t>
            </a:r>
            <a:r>
              <a:rPr lang="fr-FR" sz="800" dirty="0">
                <a:ea typeface="Montserrat"/>
                <a:cs typeface="Montserrat"/>
              </a:rPr>
              <a:t>à une formation qualifiante.</a:t>
            </a:r>
            <a:endParaRPr lang="fr-FR" sz="800" b="0" i="0" u="none" strike="noStrike" cap="none" spc="0" dirty="0">
              <a:solidFill>
                <a:schemeClr val="tx1"/>
              </a:solidFill>
              <a:highlight>
                <a:srgbClr val="00FF00"/>
              </a:highlight>
              <a:latin typeface="Montserrat"/>
              <a:cs typeface="Montserrat"/>
            </a:endParaRPr>
          </a:p>
        </p:txBody>
      </p:sp>
      <p:sp>
        <p:nvSpPr>
          <p:cNvPr id="1918375680" name="ZoneTexte 12"/>
          <p:cNvSpPr txBox="1"/>
          <p:nvPr/>
        </p:nvSpPr>
        <p:spPr bwMode="auto">
          <a:xfrm>
            <a:off x="3893043" y="6360183"/>
            <a:ext cx="5838137" cy="276999"/>
          </a:xfrm>
          <a:prstGeom prst="rect">
            <a:avLst/>
          </a:prstGeom>
          <a:noFill/>
        </p:spPr>
        <p:txBody>
          <a:bodyPr wrap="none" lIns="0" tIns="0" rIns="0" bIns="0" rtlCol="0" anchor="ctr">
            <a:spAutoFit/>
          </a:bodyPr>
          <a:lstStyle/>
          <a:p>
            <a:pPr>
              <a:defRPr/>
            </a:pPr>
            <a:r>
              <a:rPr lang="fr-CH" sz="1200" i="1" dirty="0">
                <a:latin typeface="Montserrat"/>
              </a:rPr>
              <a:t>Case Management AIS ACCES II – Transition</a:t>
            </a:r>
            <a:r>
              <a:rPr lang="fr-FR" sz="1200" dirty="0"/>
              <a:t> :</a:t>
            </a:r>
            <a:r>
              <a:rPr lang="fr-CH" u="sng" dirty="0">
                <a:hlinkClick r:id="rId3"/>
              </a:rPr>
              <a:t> </a:t>
            </a:r>
            <a:r>
              <a:rPr lang="fr-CH" sz="1400" u="sng" dirty="0">
                <a:hlinkClick r:id="rId3"/>
              </a:rPr>
              <a:t>dges2.acces-ais@etat.ge.ch</a:t>
            </a:r>
            <a:endParaRPr sz="1400" dirty="0"/>
          </a:p>
        </p:txBody>
      </p:sp>
      <p:sp>
        <p:nvSpPr>
          <p:cNvPr id="1885523727" name="Espace réservé du texte 7"/>
          <p:cNvSpPr txBox="1"/>
          <p:nvPr/>
        </p:nvSpPr>
        <p:spPr bwMode="auto">
          <a:xfrm>
            <a:off x="4502727" y="1494749"/>
            <a:ext cx="3489999" cy="1958233"/>
          </a:xfrm>
          <a:prstGeom prst="rect">
            <a:avLst/>
          </a:prstGeom>
          <a:noFill/>
          <a:ln>
            <a:noFill/>
          </a:ln>
          <a:effectLst/>
        </p:spPr>
        <p:txBody>
          <a:bodyPr vert="horz" wrap="square" lIns="91440" tIns="45720" rIns="91440" bIns="45720" numCol="1" anchor="t" anchorCtr="0" compatLnSpc="1">
            <a:prstTxWarp prst="textNoShape">
              <a:avLst/>
            </a:prstTxWarp>
          </a:bodyPr>
          <a:lstStyle>
            <a:lvl1pPr marL="0" indent="0" algn="l" rtl="0">
              <a:spcBef>
                <a:spcPts val="0"/>
              </a:spcBef>
              <a:spcAft>
                <a:spcPts val="0"/>
              </a:spcAft>
              <a:buClr>
                <a:srgbClr val="003772"/>
              </a:buClr>
              <a:buFont typeface="Wingdings"/>
              <a:buNone/>
              <a:defRPr sz="1400">
                <a:solidFill>
                  <a:schemeClr val="tx1"/>
                </a:solidFill>
                <a:latin typeface="Montserrat"/>
                <a:ea typeface="+mn-ea"/>
                <a:cs typeface="+mn-cs"/>
              </a:defRPr>
            </a:lvl1pPr>
            <a:lvl2pPr marL="742950" indent="-285750" algn="l" rtl="0">
              <a:spcBef>
                <a:spcPts val="0"/>
              </a:spcBef>
              <a:spcAft>
                <a:spcPts val="0"/>
              </a:spcAft>
              <a:buClr>
                <a:srgbClr val="70B21C"/>
              </a:buClr>
              <a:buChar char="•"/>
              <a:defRPr sz="1400">
                <a:solidFill>
                  <a:schemeClr val="tx1"/>
                </a:solidFill>
                <a:latin typeface="Montserrat"/>
              </a:defRPr>
            </a:lvl2pPr>
            <a:lvl3pPr marL="1143000" indent="-228600" algn="l" rtl="0">
              <a:spcBef>
                <a:spcPts val="0"/>
              </a:spcBef>
              <a:spcAft>
                <a:spcPts val="0"/>
              </a:spcAft>
              <a:buClr>
                <a:srgbClr val="956939"/>
              </a:buClr>
              <a:buSzPct val="50000"/>
              <a:buChar char="o"/>
              <a:defRPr sz="1400">
                <a:solidFill>
                  <a:schemeClr val="tx1"/>
                </a:solidFill>
                <a:latin typeface="Montserrat"/>
              </a:defRPr>
            </a:lvl3pPr>
            <a:lvl4pPr marL="1600200" indent="-228600" algn="l" rtl="0">
              <a:spcBef>
                <a:spcPts val="0"/>
              </a:spcBef>
              <a:spcAft>
                <a:spcPts val="0"/>
              </a:spcAft>
              <a:defRPr sz="1400">
                <a:solidFill>
                  <a:schemeClr val="tx1"/>
                </a:solidFill>
                <a:latin typeface="Montserrat"/>
              </a:defRPr>
            </a:lvl4pPr>
            <a:lvl5pPr marL="2057400" indent="-228600" algn="l" rtl="0">
              <a:spcBef>
                <a:spcPts val="0"/>
              </a:spcBef>
              <a:spcAft>
                <a:spcPts val="0"/>
              </a:spcAft>
              <a:buChar char="»"/>
              <a:defRPr sz="1400">
                <a:solidFill>
                  <a:schemeClr val="tx1"/>
                </a:solidFill>
                <a:latin typeface="Montserrat"/>
              </a:defRPr>
            </a:lvl5pPr>
            <a:lvl6pPr marL="2514600" indent="-228600" algn="l" rtl="0">
              <a:spcBef>
                <a:spcPts val="0"/>
              </a:spcBef>
              <a:spcAft>
                <a:spcPts val="0"/>
              </a:spcAft>
              <a:buChar char="»"/>
              <a:defRPr sz="2000">
                <a:solidFill>
                  <a:schemeClr val="tx1"/>
                </a:solidFill>
                <a:latin typeface="+mn-lt"/>
              </a:defRPr>
            </a:lvl6pPr>
            <a:lvl7pPr marL="2971800" indent="-228600" algn="l" rtl="0">
              <a:spcBef>
                <a:spcPts val="0"/>
              </a:spcBef>
              <a:spcAft>
                <a:spcPts val="0"/>
              </a:spcAft>
              <a:buChar char="»"/>
              <a:defRPr sz="2000">
                <a:solidFill>
                  <a:schemeClr val="tx1"/>
                </a:solidFill>
                <a:latin typeface="+mn-lt"/>
              </a:defRPr>
            </a:lvl7pPr>
            <a:lvl8pPr marL="3429000" indent="-228600" algn="l" rtl="0">
              <a:spcBef>
                <a:spcPts val="0"/>
              </a:spcBef>
              <a:spcAft>
                <a:spcPts val="0"/>
              </a:spcAft>
              <a:buChar char="»"/>
              <a:defRPr sz="2000">
                <a:solidFill>
                  <a:schemeClr val="tx1"/>
                </a:solidFill>
                <a:latin typeface="+mn-lt"/>
              </a:defRPr>
            </a:lvl8pPr>
            <a:lvl9pPr marL="3886200" indent="-228600" algn="l" rtl="0">
              <a:spcBef>
                <a:spcPts val="0"/>
              </a:spcBef>
              <a:spcAft>
                <a:spcPts val="0"/>
              </a:spcAft>
              <a:buChar char="»"/>
              <a:defRPr sz="2000">
                <a:solidFill>
                  <a:schemeClr val="tx1"/>
                </a:solidFill>
                <a:latin typeface="+mn-lt"/>
              </a:defRPr>
            </a:lvl9pPr>
          </a:lstStyle>
          <a:p>
            <a:pPr>
              <a:defRPr/>
            </a:pPr>
            <a:r>
              <a:rPr lang="fr-CH"/>
              <a:t>ACCES II - DIP</a:t>
            </a:r>
            <a:endParaRPr lang="fr-FR"/>
          </a:p>
        </p:txBody>
      </p:sp>
      <p:sp>
        <p:nvSpPr>
          <p:cNvPr id="1819295060" name="Rectangle : coins arrondis 3">
            <a:hlinkClick r:id="rId4"/>
          </p:cNvPr>
          <p:cNvSpPr/>
          <p:nvPr/>
        </p:nvSpPr>
        <p:spPr bwMode="auto">
          <a:xfrm>
            <a:off x="9036419" y="5160552"/>
            <a:ext cx="2142121" cy="580707"/>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944081307" name="Bouton d'action : Personnalisé 34">
            <a:hlinkClick r:id="rId5" action="ppaction://hlinksldjump" tooltip="Slide 5"/>
          </p:cNvPr>
          <p:cNvSpPr/>
          <p:nvPr/>
        </p:nvSpPr>
        <p:spPr bwMode="auto">
          <a:xfrm>
            <a:off x="10907595" y="81412"/>
            <a:ext cx="1067610"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5"/>
              </a:lnSpc>
              <a:defRPr/>
            </a:pPr>
            <a:r>
              <a:rPr lang="fr-FR" sz="1050">
                <a:latin typeface="Montserrat"/>
              </a:rPr>
              <a:t>Retour vue Leporello</a:t>
            </a:r>
            <a:endParaRPr/>
          </a:p>
          <a:p>
            <a:pPr algn="ctr">
              <a:lnSpc>
                <a:spcPts val="1755"/>
              </a:lnSpc>
              <a:defRPr/>
            </a:pPr>
            <a:r>
              <a:rPr lang="fr-FR" sz="1600">
                <a:latin typeface="Montserrat"/>
              </a:rPr>
              <a:t>▶︎</a:t>
            </a:r>
            <a:endParaRPr lang="fr-FR" sz="1050">
              <a:latin typeface="Montserrat"/>
            </a:endParaRPr>
          </a:p>
        </p:txBody>
      </p:sp>
      <p:sp>
        <p:nvSpPr>
          <p:cNvPr id="1264206013" name="Bouton d'action : Suivant ou Précédent 1264206012">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880069521" name="Bouton d'action : Précédent 880069520">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531881850" name="Bouton d'action : Accueil 1531881849">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78269596" name="Espace réservé du texte 1"/>
          <p:cNvSpPr>
            <a:spLocks noGrp="1"/>
          </p:cNvSpPr>
          <p:nvPr>
            <p:ph type="body" sz="quarter" idx="10"/>
          </p:nvPr>
        </p:nvSpPr>
        <p:spPr bwMode="auto"/>
        <p:txBody>
          <a:bodyPr/>
          <a:lstStyle/>
          <a:p>
            <a:pPr>
              <a:defRPr/>
            </a:pPr>
            <a:r>
              <a:rPr lang="fr-CH" sz="1400" b="1"/>
              <a:t>FORMATION EN COMPÉTENCES DE BASE</a:t>
            </a:r>
            <a:endParaRPr lang="fr-FR" b="1"/>
          </a:p>
        </p:txBody>
      </p:sp>
      <p:sp>
        <p:nvSpPr>
          <p:cNvPr id="651663307" name="Espace réservé du texte 2"/>
          <p:cNvSpPr>
            <a:spLocks noGrp="1"/>
          </p:cNvSpPr>
          <p:nvPr>
            <p:ph type="body" sz="quarter" idx="11"/>
          </p:nvPr>
        </p:nvSpPr>
        <p:spPr bwMode="auto">
          <a:xfrm>
            <a:off x="2973457" y="81413"/>
            <a:ext cx="8237337" cy="479315"/>
          </a:xfrm>
        </p:spPr>
        <p:txBody>
          <a:bodyPr/>
          <a:lstStyle/>
          <a:p>
            <a:pPr>
              <a:defRPr/>
            </a:pPr>
            <a:r>
              <a:rPr lang="fr-FR"/>
              <a:t>FORMATION EN COMPÉTENCES DE BASE</a:t>
            </a:r>
            <a:endParaRPr/>
          </a:p>
        </p:txBody>
      </p:sp>
      <p:sp>
        <p:nvSpPr>
          <p:cNvPr id="1803724201" name="Espace réservé du texte 4"/>
          <p:cNvSpPr>
            <a:spLocks noGrp="1"/>
          </p:cNvSpPr>
          <p:nvPr>
            <p:ph type="body" sz="quarter" idx="13"/>
          </p:nvPr>
        </p:nvSpPr>
        <p:spPr bwMode="auto"/>
        <p:txBody>
          <a:bodyPr/>
          <a:lstStyle/>
          <a:p>
            <a:pPr marL="285750" indent="-285750">
              <a:buFont typeface="Arial"/>
              <a:buChar char="•"/>
              <a:defRPr/>
            </a:pPr>
            <a:r>
              <a:rPr lang="fr-CH" sz="1200" b="1"/>
              <a:t>Âge: </a:t>
            </a:r>
            <a:r>
              <a:rPr lang="fr-CH" sz="1200"/>
              <a:t>18 ans</a:t>
            </a:r>
            <a:endParaRPr lang="fr-FR" sz="1200"/>
          </a:p>
          <a:p>
            <a:pPr marL="285750" indent="-285750">
              <a:buFont typeface="Arial"/>
              <a:buChar char="•"/>
              <a:defRPr/>
            </a:pPr>
            <a:r>
              <a:rPr lang="fr-CH" sz="1200" b="1"/>
              <a:t>Niveau scolaire ou niveau de français requis: </a:t>
            </a:r>
            <a:r>
              <a:rPr lang="fr-CH" sz="1200"/>
              <a:t>N/A</a:t>
            </a:r>
            <a:endParaRPr lang="fr-FR" sz="1200"/>
          </a:p>
          <a:p>
            <a:pPr marL="285750" indent="-285750">
              <a:buFont typeface="Arial"/>
              <a:buChar char="•"/>
              <a:defRPr/>
            </a:pPr>
            <a:r>
              <a:rPr lang="fr-CH" sz="1200" b="1"/>
              <a:t>Nombre de places disponibles: </a:t>
            </a:r>
            <a:r>
              <a:rPr lang="fr-CH" sz="1200"/>
              <a:t>N/A</a:t>
            </a:r>
            <a:endParaRPr lang="fr-FR" sz="1200"/>
          </a:p>
          <a:p>
            <a:pPr marL="285750" indent="-285750">
              <a:buFont typeface="Arial"/>
              <a:buChar char="•"/>
              <a:defRPr/>
            </a:pPr>
            <a:r>
              <a:rPr lang="fr-CH" sz="1200" b="1"/>
              <a:t>Certificat acquis: </a:t>
            </a:r>
            <a:r>
              <a:rPr lang="fr-CH" sz="1200"/>
              <a:t>attestation de formation du centre de formation + certification (FIDE ou DELF)</a:t>
            </a:r>
            <a:endParaRPr lang="fr-FR" sz="1200"/>
          </a:p>
          <a:p>
            <a:pPr marL="285750" indent="-285750">
              <a:buFont typeface="Arial"/>
              <a:buChar char="•"/>
              <a:defRPr/>
            </a:pPr>
            <a:r>
              <a:rPr lang="fr-CH" sz="1200" b="1"/>
              <a:t>Temps à y accorder: </a:t>
            </a:r>
            <a:r>
              <a:rPr lang="fr-CH" sz="1200"/>
              <a:t>mi-temps</a:t>
            </a:r>
            <a:endParaRPr lang="fr-FR" sz="1200"/>
          </a:p>
          <a:p>
            <a:pPr marL="285750" indent="-285750">
              <a:buFont typeface="Arial"/>
              <a:buChar char="•"/>
              <a:defRPr/>
            </a:pPr>
            <a:endParaRPr lang="fr-FR" sz="1200"/>
          </a:p>
        </p:txBody>
      </p:sp>
      <p:sp>
        <p:nvSpPr>
          <p:cNvPr id="875702012" name="Espace réservé du texte 5"/>
          <p:cNvSpPr>
            <a:spLocks noGrp="1"/>
          </p:cNvSpPr>
          <p:nvPr>
            <p:ph type="body" sz="quarter" idx="14"/>
          </p:nvPr>
        </p:nvSpPr>
        <p:spPr bwMode="auto">
          <a:xfrm>
            <a:off x="4477195" y="1505401"/>
            <a:ext cx="3520516" cy="914400"/>
          </a:xfrm>
        </p:spPr>
        <p:txBody>
          <a:bodyPr/>
          <a:lstStyle/>
          <a:p>
            <a:pPr>
              <a:defRPr/>
            </a:pPr>
            <a:r>
              <a:rPr lang="fr-CH" sz="1400"/>
              <a:t>Divers centres de formation privés à Genève</a:t>
            </a:r>
            <a:endParaRPr lang="fr-FR" sz="1400"/>
          </a:p>
          <a:p>
            <a:pPr>
              <a:defRPr/>
            </a:pPr>
            <a:endParaRPr lang="fr-FR"/>
          </a:p>
        </p:txBody>
      </p:sp>
      <p:sp>
        <p:nvSpPr>
          <p:cNvPr id="1170982894" name="Espace réservé du texte 6"/>
          <p:cNvSpPr>
            <a:spLocks noGrp="1"/>
          </p:cNvSpPr>
          <p:nvPr>
            <p:ph type="body" sz="quarter" idx="15"/>
          </p:nvPr>
        </p:nvSpPr>
        <p:spPr bwMode="auto"/>
        <p:txBody>
          <a:bodyPr/>
          <a:lstStyle/>
          <a:p>
            <a:pPr>
              <a:defRPr/>
            </a:pPr>
            <a:r>
              <a:rPr lang="fr-FR"/>
              <a:t>La formation en compétences de base inclut des </a:t>
            </a:r>
            <a:r>
              <a:rPr lang="fr-CH"/>
              <a:t>cours </a:t>
            </a:r>
            <a:r>
              <a:rPr lang="fr-CH" sz="1400"/>
              <a:t>de français,</a:t>
            </a:r>
            <a:r>
              <a:rPr lang="fr-FR"/>
              <a:t> de </a:t>
            </a:r>
            <a:r>
              <a:rPr lang="fr-CH" sz="1400"/>
              <a:t>mathématiques de base,</a:t>
            </a:r>
            <a:r>
              <a:rPr lang="fr-FR"/>
              <a:t> d</a:t>
            </a:r>
            <a:r>
              <a:rPr lang="fr-CH"/>
              <a:t>’</a:t>
            </a:r>
            <a:r>
              <a:rPr lang="fr-CH" sz="1400"/>
              <a:t>informatique de base et des cours pour apprendre à apprendre.</a:t>
            </a:r>
            <a:endParaRPr lang="fr-FR"/>
          </a:p>
        </p:txBody>
      </p:sp>
      <p:sp>
        <p:nvSpPr>
          <p:cNvPr id="1067560906" name="Espace réservé du texte 7"/>
          <p:cNvSpPr>
            <a:spLocks noGrp="1"/>
          </p:cNvSpPr>
          <p:nvPr>
            <p:ph type="body" sz="quarter" idx="16"/>
          </p:nvPr>
        </p:nvSpPr>
        <p:spPr bwMode="auto"/>
        <p:txBody>
          <a:bodyPr/>
          <a:lstStyle/>
          <a:p>
            <a:pPr>
              <a:defRPr/>
            </a:pPr>
            <a:r>
              <a:rPr lang="fr-CH" sz="1400"/>
              <a:t>Atteinte du A2 oral. </a:t>
            </a:r>
          </a:p>
          <a:p>
            <a:pPr>
              <a:defRPr/>
            </a:pPr>
            <a:r>
              <a:rPr lang="fr-CH"/>
              <a:t>A</a:t>
            </a:r>
            <a:r>
              <a:rPr lang="fr-CH" sz="1400"/>
              <a:t>ugmentation des compétences de base en fonction du projet visé. </a:t>
            </a:r>
            <a:endParaRPr/>
          </a:p>
        </p:txBody>
      </p:sp>
      <p:sp>
        <p:nvSpPr>
          <p:cNvPr id="843665245" name="Espace réservé du texte 12"/>
          <p:cNvSpPr>
            <a:spLocks noGrp="1"/>
          </p:cNvSpPr>
          <p:nvPr>
            <p:ph type="body" sz="quarter" idx="19"/>
          </p:nvPr>
        </p:nvSpPr>
        <p:spPr bwMode="auto"/>
        <p:txBody>
          <a:bodyPr/>
          <a:lstStyle/>
          <a:p>
            <a:pPr>
              <a:defRPr/>
            </a:pPr>
            <a:r>
              <a:rPr lang="fr-CH" sz="1200" i="1"/>
              <a:t>Case Management AIS OFPC FCdB</a:t>
            </a:r>
            <a:r>
              <a:rPr lang="fr-FR"/>
              <a:t> : </a:t>
            </a:r>
            <a:r>
              <a:rPr lang="fr-CH" sz="1200" u="sng">
                <a:hlinkClick r:id="rId3"/>
              </a:rPr>
              <a:t>ofpc.ais@etat.ge.ch</a:t>
            </a:r>
            <a:r>
              <a:rPr lang="fr-CH" sz="1200"/>
              <a:t> </a:t>
            </a:r>
            <a:endParaRPr lang="fr-FR" sz="1200"/>
          </a:p>
        </p:txBody>
      </p:sp>
      <p:sp>
        <p:nvSpPr>
          <p:cNvPr id="279312613" name="Rectangle : coins arrondis 3">
            <a:hlinkClick r:id="rId4"/>
          </p:cNvPr>
          <p:cNvSpPr/>
          <p:nvPr/>
        </p:nvSpPr>
        <p:spPr bwMode="auto">
          <a:xfrm>
            <a:off x="9068673" y="5176687"/>
            <a:ext cx="2142121" cy="580707"/>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403554670"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1945536621" name="Bouton d'action : Suivant ou Précédent 1945536620">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801960713" name="Bouton d'action : Précédent 801960712">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660526236" name="Bouton d'action : Accueil 660526235">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25723567" name="Espace réservé du texte 1"/>
          <p:cNvSpPr>
            <a:spLocks noGrp="1"/>
          </p:cNvSpPr>
          <p:nvPr>
            <p:ph type="body" sz="quarter" idx="10"/>
          </p:nvPr>
        </p:nvSpPr>
        <p:spPr bwMode="auto"/>
        <p:txBody>
          <a:bodyPr/>
          <a:lstStyle/>
          <a:p>
            <a:pPr>
              <a:defRPr/>
            </a:pPr>
            <a:r>
              <a:rPr lang="fr-CH" sz="1400" b="1"/>
              <a:t>FORMATION PRÉ-QUALIFIANTE</a:t>
            </a:r>
            <a:endParaRPr lang="fr-FR" b="1"/>
          </a:p>
        </p:txBody>
      </p:sp>
      <p:sp>
        <p:nvSpPr>
          <p:cNvPr id="1308836063" name="Espace réservé du texte 2"/>
          <p:cNvSpPr>
            <a:spLocks noGrp="1"/>
          </p:cNvSpPr>
          <p:nvPr>
            <p:ph type="body" sz="quarter" idx="11"/>
          </p:nvPr>
        </p:nvSpPr>
        <p:spPr bwMode="auto">
          <a:xfrm>
            <a:off x="2973457" y="81413"/>
            <a:ext cx="7585982" cy="479315"/>
          </a:xfrm>
        </p:spPr>
        <p:txBody>
          <a:bodyPr/>
          <a:lstStyle/>
          <a:p>
            <a:pPr>
              <a:defRPr/>
            </a:pPr>
            <a:r>
              <a:rPr lang="fr-FR"/>
              <a:t>FORMATION PRÉ-QUALIFIANTE</a:t>
            </a:r>
            <a:endParaRPr/>
          </a:p>
        </p:txBody>
      </p:sp>
      <p:sp>
        <p:nvSpPr>
          <p:cNvPr id="596017392" name="Espace réservé du texte 4"/>
          <p:cNvSpPr>
            <a:spLocks noGrp="1"/>
          </p:cNvSpPr>
          <p:nvPr>
            <p:ph type="body" sz="quarter" idx="13"/>
          </p:nvPr>
        </p:nvSpPr>
        <p:spPr bwMode="auto"/>
        <p:txBody>
          <a:bodyPr/>
          <a:lstStyle/>
          <a:p>
            <a:pPr marL="285750" indent="-285750">
              <a:buFont typeface="Arial"/>
              <a:buChar char="•"/>
              <a:defRPr/>
            </a:pPr>
            <a:r>
              <a:rPr lang="fr-CH" sz="1200" b="1"/>
              <a:t>Âge: </a:t>
            </a:r>
            <a:r>
              <a:rPr lang="fr-CH" sz="1200"/>
              <a:t>15-20 ans</a:t>
            </a:r>
            <a:endParaRPr lang="fr-FR" sz="1200"/>
          </a:p>
          <a:p>
            <a:pPr marL="285750" indent="-285750">
              <a:buFont typeface="Arial"/>
              <a:buChar char="•"/>
              <a:defRPr/>
            </a:pPr>
            <a:r>
              <a:rPr lang="fr-CH" sz="1200" b="1"/>
              <a:t>Nombre de places disponibles: </a:t>
            </a:r>
            <a:r>
              <a:rPr lang="fr-CH" sz="1200"/>
              <a:t>N/A</a:t>
            </a:r>
            <a:endParaRPr lang="fr-FR" sz="1200"/>
          </a:p>
          <a:p>
            <a:pPr marL="285750" indent="-285750">
              <a:buFont typeface="Arial"/>
              <a:buChar char="•"/>
              <a:defRPr/>
            </a:pPr>
            <a:r>
              <a:rPr lang="fr-CH" sz="1200" b="1"/>
              <a:t>Certificat acquis: </a:t>
            </a:r>
            <a:r>
              <a:rPr lang="fr-CH" sz="1200"/>
              <a:t>N/A</a:t>
            </a:r>
            <a:endParaRPr lang="fr-FR" sz="1200"/>
          </a:p>
          <a:p>
            <a:pPr marL="285750" indent="-285750">
              <a:buFont typeface="Arial"/>
              <a:buChar char="•"/>
              <a:defRPr/>
            </a:pPr>
            <a:r>
              <a:rPr lang="fr-CH" sz="1200" b="1"/>
              <a:t>Temps à y accorder: </a:t>
            </a:r>
            <a:r>
              <a:rPr lang="fr-CH" sz="1200"/>
              <a:t>1 à 2 ans</a:t>
            </a:r>
            <a:endParaRPr lang="fr-FR" sz="1200"/>
          </a:p>
          <a:p>
            <a:pPr marL="285750" indent="-285750">
              <a:buFont typeface="Arial"/>
              <a:buChar char="•"/>
              <a:defRPr/>
            </a:pPr>
            <a:endParaRPr lang="fr-FR" sz="1200"/>
          </a:p>
        </p:txBody>
      </p:sp>
      <p:sp>
        <p:nvSpPr>
          <p:cNvPr id="1091062497" name="Espace réservé du texte 5"/>
          <p:cNvSpPr>
            <a:spLocks noGrp="1"/>
          </p:cNvSpPr>
          <p:nvPr>
            <p:ph type="body" sz="quarter" idx="14"/>
          </p:nvPr>
        </p:nvSpPr>
        <p:spPr bwMode="auto"/>
        <p:txBody>
          <a:bodyPr/>
          <a:lstStyle/>
          <a:p>
            <a:pPr>
              <a:defRPr/>
            </a:pPr>
            <a:r>
              <a:rPr lang="fr-CH" sz="1400"/>
              <a:t>Enseignement secondaire II - DIP </a:t>
            </a:r>
            <a:endParaRPr lang="fr-FR" sz="1400"/>
          </a:p>
        </p:txBody>
      </p:sp>
      <p:sp>
        <p:nvSpPr>
          <p:cNvPr id="1410322433" name="Espace réservé du texte 6"/>
          <p:cNvSpPr>
            <a:spLocks noGrp="1"/>
          </p:cNvSpPr>
          <p:nvPr>
            <p:ph type="body" sz="quarter" idx="15"/>
          </p:nvPr>
        </p:nvSpPr>
        <p:spPr bwMode="auto">
          <a:xfrm>
            <a:off x="219726" y="2688065"/>
            <a:ext cx="3977830" cy="2488622"/>
          </a:xfrm>
        </p:spPr>
        <p:txBody>
          <a:bodyPr/>
          <a:lstStyle/>
          <a:p>
            <a:pPr>
              <a:defRPr/>
            </a:pPr>
            <a:r>
              <a:rPr lang="fr-CH"/>
              <a:t>La formation préqualifiante accueille les élèves qui, après le Cycle d’Orientation (CO), ne peuvent pas accéder directement à une formation certifiante de l’enseignement secondaire II. </a:t>
            </a:r>
            <a:endParaRPr/>
          </a:p>
          <a:p>
            <a:pPr>
              <a:defRPr/>
            </a:pPr>
            <a:r>
              <a:rPr lang="fr-CH"/>
              <a:t>D'une durée d'un à deux ans, elle comporte un tronc commun et des options. </a:t>
            </a:r>
            <a:endParaRPr/>
          </a:p>
          <a:p>
            <a:pPr>
              <a:defRPr/>
            </a:pPr>
            <a:r>
              <a:rPr lang="fr-CH"/>
              <a:t>Ouverture également aux élèves sortant de l’ACCES II.</a:t>
            </a:r>
            <a:endParaRPr lang="fr-FR"/>
          </a:p>
        </p:txBody>
      </p:sp>
      <p:sp>
        <p:nvSpPr>
          <p:cNvPr id="294478645" name="Espace réservé du texte 5"/>
          <p:cNvSpPr txBox="1"/>
          <p:nvPr/>
        </p:nvSpPr>
        <p:spPr bwMode="auto">
          <a:xfrm>
            <a:off x="4486750" y="3787455"/>
            <a:ext cx="3520516" cy="914400"/>
          </a:xfrm>
          <a:prstGeom prst="rect">
            <a:avLst/>
          </a:prstGeom>
          <a:noFill/>
          <a:ln>
            <a:noFill/>
          </a:ln>
          <a:effectLst/>
        </p:spPr>
        <p:txBody>
          <a:bodyPr vert="horz" wrap="square" lIns="91440" tIns="45720" rIns="91440" bIns="45720" numCol="1" anchor="t" anchorCtr="0" compatLnSpc="1">
            <a:prstTxWarp prst="textNoShape">
              <a:avLst/>
            </a:prstTxWarp>
          </a:bodyPr>
          <a:lstStyle>
            <a:lvl1pPr marL="0" indent="0" algn="l" rtl="0">
              <a:spcBef>
                <a:spcPts val="0"/>
              </a:spcBef>
              <a:spcAft>
                <a:spcPts val="0"/>
              </a:spcAft>
              <a:buClr>
                <a:srgbClr val="003772"/>
              </a:buClr>
              <a:buFont typeface="Wingdings"/>
              <a:buNone/>
              <a:defRPr sz="1400">
                <a:solidFill>
                  <a:schemeClr val="tx1"/>
                </a:solidFill>
                <a:latin typeface="Montserrat"/>
                <a:ea typeface="+mn-ea"/>
                <a:cs typeface="+mn-cs"/>
              </a:defRPr>
            </a:lvl1pPr>
            <a:lvl2pPr marL="742950" indent="-285750" algn="l" rtl="0">
              <a:spcBef>
                <a:spcPts val="0"/>
              </a:spcBef>
              <a:spcAft>
                <a:spcPts val="0"/>
              </a:spcAft>
              <a:buClr>
                <a:srgbClr val="70B21C"/>
              </a:buClr>
              <a:buChar char="•"/>
              <a:defRPr sz="1400">
                <a:solidFill>
                  <a:schemeClr val="tx1"/>
                </a:solidFill>
                <a:latin typeface="Montserrat"/>
              </a:defRPr>
            </a:lvl2pPr>
            <a:lvl3pPr marL="1143000" indent="-228600" algn="l" rtl="0">
              <a:spcBef>
                <a:spcPts val="0"/>
              </a:spcBef>
              <a:spcAft>
                <a:spcPts val="0"/>
              </a:spcAft>
              <a:buClr>
                <a:srgbClr val="956939"/>
              </a:buClr>
              <a:buSzPct val="50000"/>
              <a:buChar char="o"/>
              <a:defRPr sz="1400">
                <a:solidFill>
                  <a:schemeClr val="tx1"/>
                </a:solidFill>
                <a:latin typeface="Montserrat"/>
              </a:defRPr>
            </a:lvl3pPr>
            <a:lvl4pPr marL="1600200" indent="-228600" algn="l" rtl="0">
              <a:spcBef>
                <a:spcPts val="0"/>
              </a:spcBef>
              <a:spcAft>
                <a:spcPts val="0"/>
              </a:spcAft>
              <a:defRPr sz="1400">
                <a:solidFill>
                  <a:schemeClr val="tx1"/>
                </a:solidFill>
                <a:latin typeface="Montserrat"/>
              </a:defRPr>
            </a:lvl4pPr>
            <a:lvl5pPr marL="2057400" indent="-228600" algn="l" rtl="0">
              <a:spcBef>
                <a:spcPts val="0"/>
              </a:spcBef>
              <a:spcAft>
                <a:spcPts val="0"/>
              </a:spcAft>
              <a:buChar char="»"/>
              <a:defRPr sz="1400">
                <a:solidFill>
                  <a:schemeClr val="tx1"/>
                </a:solidFill>
                <a:latin typeface="Montserrat"/>
              </a:defRPr>
            </a:lvl5pPr>
            <a:lvl6pPr marL="2514600" indent="-228600" algn="l" rtl="0">
              <a:spcBef>
                <a:spcPts val="0"/>
              </a:spcBef>
              <a:spcAft>
                <a:spcPts val="0"/>
              </a:spcAft>
              <a:buChar char="»"/>
              <a:defRPr sz="2000">
                <a:solidFill>
                  <a:schemeClr val="tx1"/>
                </a:solidFill>
                <a:latin typeface="+mn-lt"/>
              </a:defRPr>
            </a:lvl6pPr>
            <a:lvl7pPr marL="2971800" indent="-228600" algn="l" rtl="0">
              <a:spcBef>
                <a:spcPts val="0"/>
              </a:spcBef>
              <a:spcAft>
                <a:spcPts val="0"/>
              </a:spcAft>
              <a:buChar char="»"/>
              <a:defRPr sz="2000">
                <a:solidFill>
                  <a:schemeClr val="tx1"/>
                </a:solidFill>
                <a:latin typeface="+mn-lt"/>
              </a:defRPr>
            </a:lvl7pPr>
            <a:lvl8pPr marL="3429000" indent="-228600" algn="l" rtl="0">
              <a:spcBef>
                <a:spcPts val="0"/>
              </a:spcBef>
              <a:spcAft>
                <a:spcPts val="0"/>
              </a:spcAft>
              <a:buChar char="»"/>
              <a:defRPr sz="2000">
                <a:solidFill>
                  <a:schemeClr val="tx1"/>
                </a:solidFill>
                <a:latin typeface="+mn-lt"/>
              </a:defRPr>
            </a:lvl8pPr>
            <a:lvl9pPr marL="3886200" indent="-228600" algn="l" rtl="0">
              <a:spcBef>
                <a:spcPts val="0"/>
              </a:spcBef>
              <a:spcAft>
                <a:spcPts val="0"/>
              </a:spcAft>
              <a:buChar char="»"/>
              <a:defRPr sz="2000">
                <a:solidFill>
                  <a:schemeClr val="tx1"/>
                </a:solidFill>
                <a:latin typeface="+mn-lt"/>
              </a:defRPr>
            </a:lvl9pPr>
          </a:lstStyle>
          <a:p>
            <a:pPr>
              <a:defRPr/>
            </a:pPr>
            <a:r>
              <a:rPr lang="fr-CH" sz="1400"/>
              <a:t>Assurer la transition vers une formation professionnelle ou générale en aidant chaque élève à élaborer ou consolider son projet de formation. </a:t>
            </a:r>
            <a:endParaRPr/>
          </a:p>
          <a:p>
            <a:pPr>
              <a:defRPr/>
            </a:pPr>
            <a:r>
              <a:rPr lang="fr-CH" sz="1400"/>
              <a:t>Viser également à prévenir le décrochage scolaire.</a:t>
            </a:r>
            <a:endParaRPr lang="fr-FR" sz="1400"/>
          </a:p>
        </p:txBody>
      </p:sp>
      <p:sp>
        <p:nvSpPr>
          <p:cNvPr id="724877433" name="Rectangle : coins arrondis 11">
            <a:hlinkClick r:id="rId3"/>
          </p:cNvPr>
          <p:cNvSpPr/>
          <p:nvPr/>
        </p:nvSpPr>
        <p:spPr bwMode="auto">
          <a:xfrm>
            <a:off x="9068673" y="5176687"/>
            <a:ext cx="2142121" cy="580707"/>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dirty="0">
                <a:solidFill>
                  <a:schemeClr val="bg1"/>
                </a:solidFill>
                <a:latin typeface="Montserrat"/>
              </a:rPr>
              <a:t>Lien vers le site internet</a:t>
            </a:r>
            <a:endParaRPr dirty="0"/>
          </a:p>
        </p:txBody>
      </p:sp>
      <p:sp>
        <p:nvSpPr>
          <p:cNvPr id="2069131766" name="Espace réservé du texte 16"/>
          <p:cNvSpPr txBox="1">
            <a:spLocks noGrp="1"/>
          </p:cNvSpPr>
          <p:nvPr>
            <p:ph type="body" sz="quarter" idx="19"/>
          </p:nvPr>
        </p:nvSpPr>
        <p:spPr bwMode="auto">
          <a:xfrm>
            <a:off x="3879387" y="6428485"/>
            <a:ext cx="5693866" cy="184666"/>
          </a:xfrm>
          <a:prstGeom prst="rect">
            <a:avLst/>
          </a:prstGeom>
          <a:noFill/>
        </p:spPr>
        <p:txBody>
          <a:bodyPr wrap="none" lIns="0" tIns="0" rIns="0" bIns="0" rtlCol="0" anchor="ctr">
            <a:spAutoFit/>
          </a:bodyPr>
          <a:lstStyle/>
          <a:p>
            <a:pPr>
              <a:defRPr/>
            </a:pPr>
            <a:r>
              <a:rPr lang="fr-CH" sz="1200" i="1" dirty="0">
                <a:latin typeface="Montserrat"/>
              </a:rPr>
              <a:t>Case Management AIS ACCES II – Transition</a:t>
            </a:r>
            <a:r>
              <a:rPr lang="fr-FR" sz="1200" dirty="0"/>
              <a:t> :</a:t>
            </a:r>
            <a:r>
              <a:rPr lang="fr-CH" u="sng" dirty="0">
                <a:hlinkClick r:id="rId4"/>
              </a:rPr>
              <a:t> dges2.acces-ais@etat.ge.ch</a:t>
            </a:r>
            <a:r>
              <a:rPr lang="fr-CH" sz="1200" dirty="0">
                <a:latin typeface="Montserrat"/>
              </a:rPr>
              <a:t> </a:t>
            </a:r>
            <a:endParaRPr dirty="0"/>
          </a:p>
        </p:txBody>
      </p:sp>
      <p:sp>
        <p:nvSpPr>
          <p:cNvPr id="640176111"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752539545" name="Bouton d'action : Suivant ou Précédent 752539544">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939037477" name="Bouton d'action : Précédent 1939037476">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862585719" name="Bouton d'action : Accueil 862585718">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16157764" name="Espace réservé du texte 1"/>
          <p:cNvSpPr>
            <a:spLocks noGrp="1"/>
          </p:cNvSpPr>
          <p:nvPr>
            <p:ph type="body" sz="quarter" idx="10"/>
          </p:nvPr>
        </p:nvSpPr>
        <p:spPr bwMode="auto"/>
        <p:txBody>
          <a:bodyPr/>
          <a:lstStyle/>
          <a:p>
            <a:pPr>
              <a:defRPr/>
            </a:pPr>
            <a:r>
              <a:rPr lang="fr-CH" sz="1400" b="1"/>
              <a:t>PRÉAPPRENTISSAGE D'INTÉGRATION (PAI)</a:t>
            </a:r>
            <a:endParaRPr lang="fr-FR" sz="1400" b="1"/>
          </a:p>
        </p:txBody>
      </p:sp>
      <p:sp>
        <p:nvSpPr>
          <p:cNvPr id="2057494423" name="Espace réservé du texte 2"/>
          <p:cNvSpPr>
            <a:spLocks noGrp="1"/>
          </p:cNvSpPr>
          <p:nvPr>
            <p:ph type="body" sz="quarter" idx="11"/>
          </p:nvPr>
        </p:nvSpPr>
        <p:spPr bwMode="auto">
          <a:xfrm>
            <a:off x="2973458" y="81413"/>
            <a:ext cx="8224810" cy="479315"/>
          </a:xfrm>
        </p:spPr>
        <p:txBody>
          <a:bodyPr/>
          <a:lstStyle/>
          <a:p>
            <a:pPr>
              <a:defRPr/>
            </a:pPr>
            <a:r>
              <a:rPr lang="fr-FR"/>
              <a:t>PRÉAPPRENTISSAGE D'INTÉGRATION (PAI)</a:t>
            </a:r>
            <a:endParaRPr lang="fr-FR" sz="1600"/>
          </a:p>
        </p:txBody>
      </p:sp>
      <p:sp>
        <p:nvSpPr>
          <p:cNvPr id="1222659669" name="Espace réservé du texte 4"/>
          <p:cNvSpPr>
            <a:spLocks noGrp="1"/>
          </p:cNvSpPr>
          <p:nvPr>
            <p:ph type="body" sz="quarter" idx="13"/>
          </p:nvPr>
        </p:nvSpPr>
        <p:spPr bwMode="auto">
          <a:xfrm>
            <a:off x="8275631" y="1478347"/>
            <a:ext cx="3677672" cy="3139833"/>
          </a:xfrm>
        </p:spPr>
        <p:txBody>
          <a:bodyPr/>
          <a:lstStyle/>
          <a:p>
            <a:pPr marL="285750" indent="-285750">
              <a:buFont typeface="Arial"/>
              <a:buChar char="•"/>
              <a:defRPr/>
            </a:pPr>
            <a:r>
              <a:rPr lang="fr-CH" sz="1200" b="1"/>
              <a:t>Âge: </a:t>
            </a:r>
            <a:r>
              <a:rPr lang="fr-CH" sz="1200"/>
              <a:t>18-35 ans</a:t>
            </a:r>
            <a:endParaRPr lang="fr-FR" sz="1200"/>
          </a:p>
          <a:p>
            <a:pPr marL="285750" indent="-285750">
              <a:buFont typeface="Arial"/>
              <a:buChar char="•"/>
              <a:defRPr/>
            </a:pPr>
            <a:r>
              <a:rPr lang="fr-CH" sz="1200" b="1"/>
              <a:t>Niveau français requis: </a:t>
            </a:r>
            <a:r>
              <a:rPr lang="fr-CH" sz="1200"/>
              <a:t>A2 oral / A1 écrit au minimum</a:t>
            </a:r>
            <a:endParaRPr lang="fr-FR" sz="1200"/>
          </a:p>
          <a:p>
            <a:pPr marL="285750" indent="-285750">
              <a:buFont typeface="Arial"/>
              <a:buChar char="•"/>
              <a:defRPr/>
            </a:pPr>
            <a:r>
              <a:rPr lang="fr-CH" sz="1200" b="1"/>
              <a:t>Autre condition: </a:t>
            </a:r>
            <a:r>
              <a:rPr lang="fr-CH" sz="1200"/>
              <a:t>avoir effectué un stage ou une expérience dans le domaine visé. Voir les pré-requis selon les métiers sur le site Internet.</a:t>
            </a:r>
            <a:endParaRPr lang="fr-FR" sz="1200"/>
          </a:p>
          <a:p>
            <a:pPr marL="285750" indent="-285750">
              <a:buFont typeface="Arial"/>
              <a:buChar char="•"/>
              <a:defRPr/>
            </a:pPr>
            <a:r>
              <a:rPr lang="fr-CH" sz="1200" b="1"/>
              <a:t>Nombre de places disponibles: </a:t>
            </a:r>
            <a:r>
              <a:rPr lang="fr-CH" sz="1200"/>
              <a:t>max 80</a:t>
            </a:r>
            <a:endParaRPr lang="fr-FR" sz="1200"/>
          </a:p>
          <a:p>
            <a:pPr marL="285750" indent="-285750">
              <a:buFont typeface="Arial"/>
              <a:buChar char="•"/>
              <a:defRPr/>
            </a:pPr>
            <a:r>
              <a:rPr lang="fr-CH" sz="1200" b="1"/>
              <a:t>Certificat acquis: </a:t>
            </a:r>
            <a:r>
              <a:rPr lang="fr-CH" sz="1200"/>
              <a:t>attestation de participation, attestation de compétence acquises suite au stage, certificat FIDE </a:t>
            </a:r>
            <a:endParaRPr lang="fr-FR" sz="1200"/>
          </a:p>
          <a:p>
            <a:pPr marL="285750" indent="-285750">
              <a:buFont typeface="Arial"/>
              <a:buChar char="•"/>
              <a:defRPr/>
            </a:pPr>
            <a:r>
              <a:rPr lang="fr-CH" sz="1200" b="1"/>
              <a:t>Temps à y accorder: </a:t>
            </a:r>
            <a:r>
              <a:rPr lang="fr-CH" sz="1200"/>
              <a:t>temps plein</a:t>
            </a:r>
            <a:endParaRPr lang="fr-FR" sz="1200"/>
          </a:p>
          <a:p>
            <a:pPr>
              <a:defRPr/>
            </a:pPr>
            <a:endParaRPr lang="fr-FR" sz="1200"/>
          </a:p>
        </p:txBody>
      </p:sp>
      <p:sp>
        <p:nvSpPr>
          <p:cNvPr id="1522152635" name="Espace réservé du texte 5"/>
          <p:cNvSpPr>
            <a:spLocks noGrp="1"/>
          </p:cNvSpPr>
          <p:nvPr>
            <p:ph type="body" sz="quarter" idx="14"/>
          </p:nvPr>
        </p:nvSpPr>
        <p:spPr bwMode="auto">
          <a:xfrm>
            <a:off x="4472210" y="1516733"/>
            <a:ext cx="3520516" cy="914400"/>
          </a:xfrm>
        </p:spPr>
        <p:txBody>
          <a:bodyPr/>
          <a:lstStyle/>
          <a:p>
            <a:pPr>
              <a:defRPr/>
            </a:pPr>
            <a:r>
              <a:rPr lang="fr-FR"/>
              <a:t>OFPC - DIP</a:t>
            </a:r>
            <a:endParaRPr/>
          </a:p>
        </p:txBody>
      </p:sp>
      <p:sp>
        <p:nvSpPr>
          <p:cNvPr id="1215781600" name="Espace réservé du texte 6"/>
          <p:cNvSpPr>
            <a:spLocks noGrp="1"/>
          </p:cNvSpPr>
          <p:nvPr>
            <p:ph type="body" sz="quarter" idx="15"/>
          </p:nvPr>
        </p:nvSpPr>
        <p:spPr bwMode="auto">
          <a:xfrm>
            <a:off x="219726" y="2688064"/>
            <a:ext cx="3932867" cy="2669747"/>
          </a:xfrm>
        </p:spPr>
        <p:txBody>
          <a:bodyPr/>
          <a:lstStyle/>
          <a:p>
            <a:pPr>
              <a:defRPr/>
            </a:pPr>
            <a:r>
              <a:rPr lang="fr-FR" dirty="0"/>
              <a:t>Le Préapprentissage d’Intégration </a:t>
            </a:r>
            <a:r>
              <a:rPr lang="fr-CH" dirty="0"/>
              <a:t>consiste en une année de préparation duale et de mise à niveau des compétences, en vue d’entrer en formation AFP ou CFC, ou bien de trouver un emploi.</a:t>
            </a:r>
          </a:p>
          <a:p>
            <a:pPr>
              <a:defRPr/>
            </a:pPr>
            <a:r>
              <a:rPr lang="fr-CH" dirty="0"/>
              <a:t>Les </a:t>
            </a:r>
            <a:r>
              <a:rPr lang="fr-CH" dirty="0" err="1"/>
              <a:t>préapprenti·es</a:t>
            </a:r>
            <a:r>
              <a:rPr lang="fr-CH" dirty="0"/>
              <a:t> suivent principalement des cours de français, de culture générale et de mathématiques, en </a:t>
            </a:r>
            <a:r>
              <a:rPr lang="fr-CH" dirty="0" err="1"/>
              <a:t>parrallèle</a:t>
            </a:r>
            <a:r>
              <a:rPr lang="fr-CH" dirty="0"/>
              <a:t> d’un stage en entreprise. Ils ou elles participent aussi à des ateliers destinés à leur permettre de trouver une place d’apprentissage et de s’intégrer dans le monde professionnel.</a:t>
            </a:r>
            <a:endParaRPr lang="fr-FR" dirty="0"/>
          </a:p>
        </p:txBody>
      </p:sp>
      <p:sp>
        <p:nvSpPr>
          <p:cNvPr id="1574674917" name="Espace réservé du texte 10"/>
          <p:cNvSpPr>
            <a:spLocks noGrp="1"/>
          </p:cNvSpPr>
          <p:nvPr>
            <p:ph type="body" sz="quarter" idx="19"/>
          </p:nvPr>
        </p:nvSpPr>
        <p:spPr bwMode="auto"/>
        <p:txBody>
          <a:bodyPr/>
          <a:lstStyle/>
          <a:p>
            <a:pPr>
              <a:defRPr/>
            </a:pPr>
            <a:r>
              <a:rPr lang="fr-CH" sz="1200" i="1"/>
              <a:t>Case Management OFPC - AIS Formation Postobligatoire </a:t>
            </a:r>
            <a:r>
              <a:rPr lang="fr-CH" sz="1200"/>
              <a:t>: </a:t>
            </a:r>
            <a:r>
              <a:rPr lang="fr-CH" sz="1200" u="sng">
                <a:hlinkClick r:id="rId3"/>
              </a:rPr>
              <a:t>ofpc.fp-ais@etat.ge.ch</a:t>
            </a:r>
            <a:endParaRPr lang="fr-CH" sz="1200"/>
          </a:p>
        </p:txBody>
      </p:sp>
      <p:sp>
        <p:nvSpPr>
          <p:cNvPr id="499456003" name="Espace réservé du texte 5"/>
          <p:cNvSpPr txBox="1"/>
          <p:nvPr/>
        </p:nvSpPr>
        <p:spPr bwMode="auto">
          <a:xfrm>
            <a:off x="4472210" y="3824535"/>
            <a:ext cx="3520516" cy="914400"/>
          </a:xfrm>
          <a:prstGeom prst="rect">
            <a:avLst/>
          </a:prstGeom>
          <a:noFill/>
          <a:ln>
            <a:noFill/>
          </a:ln>
          <a:effectLst/>
        </p:spPr>
        <p:txBody>
          <a:bodyPr vert="horz" wrap="square" lIns="91440" tIns="45720" rIns="91440" bIns="45720" numCol="1" anchor="t" anchorCtr="0" compatLnSpc="1">
            <a:prstTxWarp prst="textNoShape">
              <a:avLst/>
            </a:prstTxWarp>
          </a:bodyPr>
          <a:lstStyle>
            <a:lvl1pPr marL="0" indent="0" algn="l" rtl="0">
              <a:spcBef>
                <a:spcPts val="0"/>
              </a:spcBef>
              <a:spcAft>
                <a:spcPts val="0"/>
              </a:spcAft>
              <a:buClr>
                <a:srgbClr val="003772"/>
              </a:buClr>
              <a:buFont typeface="Wingdings"/>
              <a:buNone/>
              <a:defRPr sz="1400">
                <a:solidFill>
                  <a:schemeClr val="tx1"/>
                </a:solidFill>
                <a:latin typeface="Montserrat"/>
                <a:ea typeface="+mn-ea"/>
                <a:cs typeface="+mn-cs"/>
              </a:defRPr>
            </a:lvl1pPr>
            <a:lvl2pPr marL="742950" indent="-285750" algn="l" rtl="0">
              <a:spcBef>
                <a:spcPts val="0"/>
              </a:spcBef>
              <a:spcAft>
                <a:spcPts val="0"/>
              </a:spcAft>
              <a:buClr>
                <a:srgbClr val="70B21C"/>
              </a:buClr>
              <a:buChar char="•"/>
              <a:defRPr sz="1400">
                <a:solidFill>
                  <a:schemeClr val="tx1"/>
                </a:solidFill>
                <a:latin typeface="Montserrat"/>
              </a:defRPr>
            </a:lvl2pPr>
            <a:lvl3pPr marL="1143000" indent="-228600" algn="l" rtl="0">
              <a:spcBef>
                <a:spcPts val="0"/>
              </a:spcBef>
              <a:spcAft>
                <a:spcPts val="0"/>
              </a:spcAft>
              <a:buClr>
                <a:srgbClr val="956939"/>
              </a:buClr>
              <a:buSzPct val="50000"/>
              <a:buChar char="o"/>
              <a:defRPr sz="1400">
                <a:solidFill>
                  <a:schemeClr val="tx1"/>
                </a:solidFill>
                <a:latin typeface="Montserrat"/>
              </a:defRPr>
            </a:lvl3pPr>
            <a:lvl4pPr marL="1600200" indent="-228600" algn="l" rtl="0">
              <a:spcBef>
                <a:spcPts val="0"/>
              </a:spcBef>
              <a:spcAft>
                <a:spcPts val="0"/>
              </a:spcAft>
              <a:defRPr sz="1400">
                <a:solidFill>
                  <a:schemeClr val="tx1"/>
                </a:solidFill>
                <a:latin typeface="Montserrat"/>
              </a:defRPr>
            </a:lvl4pPr>
            <a:lvl5pPr marL="2057400" indent="-228600" algn="l" rtl="0">
              <a:spcBef>
                <a:spcPts val="0"/>
              </a:spcBef>
              <a:spcAft>
                <a:spcPts val="0"/>
              </a:spcAft>
              <a:buChar char="»"/>
              <a:defRPr sz="1400">
                <a:solidFill>
                  <a:schemeClr val="tx1"/>
                </a:solidFill>
                <a:latin typeface="Montserrat"/>
              </a:defRPr>
            </a:lvl5pPr>
            <a:lvl6pPr marL="2514600" indent="-228600" algn="l" rtl="0">
              <a:spcBef>
                <a:spcPts val="0"/>
              </a:spcBef>
              <a:spcAft>
                <a:spcPts val="0"/>
              </a:spcAft>
              <a:buChar char="»"/>
              <a:defRPr sz="2000">
                <a:solidFill>
                  <a:schemeClr val="tx1"/>
                </a:solidFill>
                <a:latin typeface="+mn-lt"/>
              </a:defRPr>
            </a:lvl6pPr>
            <a:lvl7pPr marL="2971800" indent="-228600" algn="l" rtl="0">
              <a:spcBef>
                <a:spcPts val="0"/>
              </a:spcBef>
              <a:spcAft>
                <a:spcPts val="0"/>
              </a:spcAft>
              <a:buChar char="»"/>
              <a:defRPr sz="2000">
                <a:solidFill>
                  <a:schemeClr val="tx1"/>
                </a:solidFill>
                <a:latin typeface="+mn-lt"/>
              </a:defRPr>
            </a:lvl7pPr>
            <a:lvl8pPr marL="3429000" indent="-228600" algn="l" rtl="0">
              <a:spcBef>
                <a:spcPts val="0"/>
              </a:spcBef>
              <a:spcAft>
                <a:spcPts val="0"/>
              </a:spcAft>
              <a:buChar char="»"/>
              <a:defRPr sz="2000">
                <a:solidFill>
                  <a:schemeClr val="tx1"/>
                </a:solidFill>
                <a:latin typeface="+mn-lt"/>
              </a:defRPr>
            </a:lvl8pPr>
            <a:lvl9pPr marL="3886200" indent="-228600" algn="l" rtl="0">
              <a:spcBef>
                <a:spcPts val="0"/>
              </a:spcBef>
              <a:spcAft>
                <a:spcPts val="0"/>
              </a:spcAft>
              <a:buChar char="»"/>
              <a:defRPr sz="2000">
                <a:solidFill>
                  <a:schemeClr val="tx1"/>
                </a:solidFill>
                <a:latin typeface="+mn-lt"/>
              </a:defRPr>
            </a:lvl9pPr>
          </a:lstStyle>
          <a:p>
            <a:pPr>
              <a:defRPr/>
            </a:pPr>
            <a:endParaRPr lang="fr-FR"/>
          </a:p>
        </p:txBody>
      </p:sp>
      <p:sp>
        <p:nvSpPr>
          <p:cNvPr id="2077581194" name="Rectangle : coins arrondis 3">
            <a:hlinkClick r:id="rId4"/>
          </p:cNvPr>
          <p:cNvSpPr/>
          <p:nvPr/>
        </p:nvSpPr>
        <p:spPr bwMode="auto">
          <a:xfrm>
            <a:off x="9068673" y="5176687"/>
            <a:ext cx="2142121" cy="580707"/>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823601648" name="Espace réservé du texte 7"/>
          <p:cNvSpPr>
            <a:spLocks noGrp="1"/>
          </p:cNvSpPr>
          <p:nvPr>
            <p:ph type="body" sz="quarter" idx="16"/>
          </p:nvPr>
        </p:nvSpPr>
        <p:spPr bwMode="auto">
          <a:xfrm>
            <a:off x="4469112" y="3830839"/>
            <a:ext cx="3489999" cy="1958233"/>
          </a:xfrm>
        </p:spPr>
        <p:txBody>
          <a:bodyPr/>
          <a:lstStyle/>
          <a:p>
            <a:pPr>
              <a:defRPr/>
            </a:pPr>
            <a:r>
              <a:rPr sz="1000" b="1" i="0" u="none" dirty="0" err="1">
                <a:solidFill>
                  <a:srgbClr val="0A0A0A"/>
                </a:solidFill>
                <a:latin typeface="Montserrat" pitchFamily="2" charset="77"/>
                <a:ea typeface="Arial"/>
                <a:cs typeface="Arial"/>
              </a:rPr>
              <a:t>Compétences</a:t>
            </a:r>
            <a:r>
              <a:rPr sz="1000" b="1" i="0" u="none" dirty="0">
                <a:solidFill>
                  <a:srgbClr val="0A0A0A"/>
                </a:solidFill>
                <a:latin typeface="Montserrat" pitchFamily="2" charset="77"/>
                <a:ea typeface="Arial"/>
                <a:cs typeface="Arial"/>
              </a:rPr>
              <a:t> </a:t>
            </a:r>
            <a:r>
              <a:rPr sz="1000" b="1" i="0" u="none" dirty="0" err="1">
                <a:solidFill>
                  <a:srgbClr val="0A0A0A"/>
                </a:solidFill>
                <a:latin typeface="Montserrat" pitchFamily="2" charset="77"/>
                <a:ea typeface="Arial"/>
                <a:cs typeface="Arial"/>
              </a:rPr>
              <a:t>linguistiques</a:t>
            </a:r>
            <a:r>
              <a:rPr sz="1000" b="1" i="0" u="none" dirty="0">
                <a:solidFill>
                  <a:srgbClr val="0A0A0A"/>
                </a:solidFill>
                <a:latin typeface="Montserrat" pitchFamily="2" charset="77"/>
                <a:ea typeface="Arial"/>
                <a:cs typeface="Arial"/>
              </a:rPr>
              <a:t> et </a:t>
            </a:r>
            <a:r>
              <a:rPr sz="1000" b="1" i="0" u="none" dirty="0" err="1">
                <a:solidFill>
                  <a:srgbClr val="0A0A0A"/>
                </a:solidFill>
                <a:latin typeface="Montserrat" pitchFamily="2" charset="77"/>
                <a:ea typeface="Arial"/>
                <a:cs typeface="Arial"/>
              </a:rPr>
              <a:t>scolaires</a:t>
            </a:r>
            <a:r>
              <a:rPr sz="1000" b="1" i="0" u="none" dirty="0">
                <a:solidFill>
                  <a:srgbClr val="0A0A0A"/>
                </a:solidFill>
                <a:latin typeface="Montserrat" pitchFamily="2" charset="77"/>
                <a:ea typeface="Arial"/>
                <a:cs typeface="Arial"/>
              </a:rPr>
              <a:t> :</a:t>
            </a:r>
            <a:r>
              <a:rPr sz="1000" b="0" i="0" u="none" dirty="0">
                <a:solidFill>
                  <a:srgbClr val="0A0A0A"/>
                </a:solidFill>
                <a:latin typeface="Montserrat" pitchFamily="2" charset="77"/>
                <a:ea typeface="Arial"/>
                <a:cs typeface="Arial"/>
              </a:rPr>
              <a:t> </a:t>
            </a:r>
            <a:r>
              <a:rPr sz="1000" b="0" i="0" u="none" dirty="0" err="1">
                <a:solidFill>
                  <a:srgbClr val="0A0A0A"/>
                </a:solidFill>
                <a:latin typeface="Montserrat" pitchFamily="2" charset="77"/>
                <a:ea typeface="Arial"/>
                <a:cs typeface="Arial"/>
              </a:rPr>
              <a:t>Renforcement</a:t>
            </a:r>
            <a:r>
              <a:rPr sz="1000" b="0" i="0" u="none" dirty="0">
                <a:solidFill>
                  <a:srgbClr val="0A0A0A"/>
                </a:solidFill>
                <a:latin typeface="Montserrat" pitchFamily="2" charset="77"/>
                <a:ea typeface="Arial"/>
                <a:cs typeface="Arial"/>
              </a:rPr>
              <a:t> de la langue française (</a:t>
            </a:r>
            <a:r>
              <a:rPr sz="1000" b="0" i="0" u="none" dirty="0" err="1">
                <a:solidFill>
                  <a:srgbClr val="0A0A0A"/>
                </a:solidFill>
                <a:latin typeface="Montserrat" pitchFamily="2" charset="77"/>
                <a:ea typeface="Arial"/>
                <a:cs typeface="Arial"/>
              </a:rPr>
              <a:t>vocabulaire</a:t>
            </a:r>
            <a:r>
              <a:rPr sz="1000" b="0" i="0" u="none" dirty="0">
                <a:solidFill>
                  <a:srgbClr val="0A0A0A"/>
                </a:solidFill>
                <a:latin typeface="Montserrat" pitchFamily="2" charset="77"/>
                <a:ea typeface="Arial"/>
                <a:cs typeface="Arial"/>
              </a:rPr>
              <a:t> métier) et mise à </a:t>
            </a:r>
            <a:r>
              <a:rPr sz="1000" b="0" i="0" u="none" dirty="0" err="1">
                <a:solidFill>
                  <a:srgbClr val="0A0A0A"/>
                </a:solidFill>
                <a:latin typeface="Montserrat" pitchFamily="2" charset="77"/>
                <a:ea typeface="Arial"/>
                <a:cs typeface="Arial"/>
              </a:rPr>
              <a:t>niveau</a:t>
            </a:r>
            <a:r>
              <a:rPr sz="1000" b="0" i="0" u="none" dirty="0">
                <a:solidFill>
                  <a:srgbClr val="0A0A0A"/>
                </a:solidFill>
                <a:latin typeface="Montserrat" pitchFamily="2" charset="77"/>
                <a:ea typeface="Arial"/>
                <a:cs typeface="Arial"/>
              </a:rPr>
              <a:t> </a:t>
            </a:r>
            <a:r>
              <a:rPr sz="1000" b="0" i="0" u="none" dirty="0" err="1">
                <a:solidFill>
                  <a:srgbClr val="0A0A0A"/>
                </a:solidFill>
                <a:latin typeface="Montserrat" pitchFamily="2" charset="77"/>
                <a:ea typeface="Arial"/>
                <a:cs typeface="Arial"/>
              </a:rPr>
              <a:t>scolaire</a:t>
            </a:r>
            <a:r>
              <a:rPr sz="1000" b="0" i="0" u="none" dirty="0">
                <a:solidFill>
                  <a:srgbClr val="0A0A0A"/>
                </a:solidFill>
                <a:latin typeface="Montserrat" pitchFamily="2" charset="77"/>
                <a:ea typeface="Arial"/>
                <a:cs typeface="Arial"/>
              </a:rPr>
              <a:t> pour </a:t>
            </a:r>
            <a:r>
              <a:rPr sz="1000" b="0" i="0" u="none" dirty="0" err="1">
                <a:solidFill>
                  <a:srgbClr val="0A0A0A"/>
                </a:solidFill>
                <a:latin typeface="Montserrat" pitchFamily="2" charset="77"/>
                <a:ea typeface="Arial"/>
                <a:cs typeface="Arial"/>
              </a:rPr>
              <a:t>répondre</a:t>
            </a:r>
            <a:r>
              <a:rPr sz="1000" b="0" i="0" u="none" dirty="0">
                <a:solidFill>
                  <a:srgbClr val="0A0A0A"/>
                </a:solidFill>
                <a:latin typeface="Montserrat" pitchFamily="2" charset="77"/>
                <a:ea typeface="Arial"/>
                <a:cs typeface="Arial"/>
              </a:rPr>
              <a:t> aux exigences de la formation </a:t>
            </a:r>
            <a:r>
              <a:rPr sz="1000" b="0" i="0" u="none" dirty="0" err="1">
                <a:solidFill>
                  <a:srgbClr val="0A0A0A"/>
                </a:solidFill>
                <a:latin typeface="Montserrat" pitchFamily="2" charset="77"/>
                <a:ea typeface="Arial"/>
                <a:cs typeface="Arial"/>
              </a:rPr>
              <a:t>professionnelle</a:t>
            </a:r>
            <a:r>
              <a:rPr sz="1000" b="0" i="0" u="none" dirty="0">
                <a:solidFill>
                  <a:srgbClr val="0A0A0A"/>
                </a:solidFill>
                <a:latin typeface="Montserrat" pitchFamily="2" charset="77"/>
                <a:ea typeface="Arial"/>
                <a:cs typeface="Arial"/>
              </a:rPr>
              <a:t>.</a:t>
            </a:r>
            <a:endParaRPr sz="1100" dirty="0">
              <a:latin typeface="Montserrat" pitchFamily="2" charset="77"/>
            </a:endParaRPr>
          </a:p>
          <a:p>
            <a:pPr>
              <a:defRPr/>
            </a:pPr>
            <a:r>
              <a:rPr sz="1000" b="1" i="0" u="none" dirty="0" err="1">
                <a:solidFill>
                  <a:srgbClr val="0A0A0A"/>
                </a:solidFill>
                <a:latin typeface="Montserrat" pitchFamily="2" charset="77"/>
                <a:ea typeface="Arial"/>
                <a:cs typeface="Arial"/>
              </a:rPr>
              <a:t>Compétences</a:t>
            </a:r>
            <a:r>
              <a:rPr sz="1000" b="1" i="0" u="none" dirty="0">
                <a:solidFill>
                  <a:srgbClr val="0A0A0A"/>
                </a:solidFill>
                <a:latin typeface="Montserrat" pitchFamily="2" charset="77"/>
                <a:ea typeface="Arial"/>
                <a:cs typeface="Arial"/>
              </a:rPr>
              <a:t> </a:t>
            </a:r>
            <a:r>
              <a:rPr sz="1000" b="1" i="0" u="none" dirty="0" err="1">
                <a:solidFill>
                  <a:srgbClr val="0A0A0A"/>
                </a:solidFill>
                <a:latin typeface="Montserrat" pitchFamily="2" charset="77"/>
                <a:ea typeface="Arial"/>
                <a:cs typeface="Arial"/>
              </a:rPr>
              <a:t>professionnelles</a:t>
            </a:r>
            <a:r>
              <a:rPr sz="1000" b="1" i="0" u="none" dirty="0">
                <a:solidFill>
                  <a:srgbClr val="0A0A0A"/>
                </a:solidFill>
                <a:latin typeface="Montserrat" pitchFamily="2" charset="77"/>
                <a:ea typeface="Arial"/>
                <a:cs typeface="Arial"/>
              </a:rPr>
              <a:t> pratiques :</a:t>
            </a:r>
            <a:r>
              <a:rPr sz="1000" b="0" i="0" u="none" dirty="0">
                <a:solidFill>
                  <a:srgbClr val="0A0A0A"/>
                </a:solidFill>
                <a:latin typeface="Montserrat" pitchFamily="2" charset="77"/>
                <a:ea typeface="Arial"/>
                <a:cs typeface="Arial"/>
              </a:rPr>
              <a:t> Acquisition des bases techniques, des </a:t>
            </a:r>
            <a:r>
              <a:rPr sz="1000" b="0" i="0" u="none" dirty="0" err="1">
                <a:solidFill>
                  <a:srgbClr val="0A0A0A"/>
                </a:solidFill>
                <a:latin typeface="Montserrat" pitchFamily="2" charset="77"/>
                <a:ea typeface="Arial"/>
                <a:cs typeface="Arial"/>
              </a:rPr>
              <a:t>gestes</a:t>
            </a:r>
            <a:r>
              <a:rPr sz="1000" b="0" i="0" u="none" dirty="0">
                <a:solidFill>
                  <a:srgbClr val="0A0A0A"/>
                </a:solidFill>
                <a:latin typeface="Montserrat" pitchFamily="2" charset="77"/>
                <a:ea typeface="Arial"/>
                <a:cs typeface="Arial"/>
              </a:rPr>
              <a:t> </a:t>
            </a:r>
            <a:r>
              <a:rPr sz="1000" b="0" i="0" u="none" dirty="0" err="1">
                <a:solidFill>
                  <a:srgbClr val="0A0A0A"/>
                </a:solidFill>
                <a:latin typeface="Montserrat" pitchFamily="2" charset="77"/>
                <a:ea typeface="Arial"/>
                <a:cs typeface="Arial"/>
              </a:rPr>
              <a:t>professionnels</a:t>
            </a:r>
            <a:r>
              <a:rPr sz="1000" b="0" i="0" u="none" dirty="0">
                <a:solidFill>
                  <a:srgbClr val="0A0A0A"/>
                </a:solidFill>
                <a:latin typeface="Montserrat" pitchFamily="2" charset="77"/>
                <a:ea typeface="Arial"/>
                <a:cs typeface="Arial"/>
              </a:rPr>
              <a:t> et du </a:t>
            </a:r>
            <a:r>
              <a:rPr sz="1000" b="0" i="0" u="none" dirty="0" err="1">
                <a:solidFill>
                  <a:srgbClr val="0A0A0A"/>
                </a:solidFill>
                <a:latin typeface="Montserrat" pitchFamily="2" charset="77"/>
                <a:ea typeface="Arial"/>
                <a:cs typeface="Arial"/>
              </a:rPr>
              <a:t>vocabulaire</a:t>
            </a:r>
            <a:r>
              <a:rPr sz="1000" b="0" i="0" u="none" dirty="0">
                <a:solidFill>
                  <a:srgbClr val="0A0A0A"/>
                </a:solidFill>
                <a:latin typeface="Montserrat" pitchFamily="2" charset="77"/>
                <a:ea typeface="Arial"/>
                <a:cs typeface="Arial"/>
              </a:rPr>
              <a:t> </a:t>
            </a:r>
            <a:r>
              <a:rPr sz="1000" b="0" i="0" u="none" dirty="0" err="1">
                <a:solidFill>
                  <a:srgbClr val="0A0A0A"/>
                </a:solidFill>
                <a:latin typeface="Montserrat" pitchFamily="2" charset="77"/>
                <a:ea typeface="Arial"/>
                <a:cs typeface="Arial"/>
              </a:rPr>
              <a:t>spécifique</a:t>
            </a:r>
            <a:r>
              <a:rPr sz="1000" b="0" i="0" u="none" dirty="0">
                <a:solidFill>
                  <a:srgbClr val="0A0A0A"/>
                </a:solidFill>
                <a:latin typeface="Montserrat" pitchFamily="2" charset="77"/>
                <a:ea typeface="Arial"/>
                <a:cs typeface="Arial"/>
              </a:rPr>
              <a:t> à la </a:t>
            </a:r>
            <a:r>
              <a:rPr sz="1000" b="0" i="0" u="none" dirty="0" err="1">
                <a:solidFill>
                  <a:srgbClr val="0A0A0A"/>
                </a:solidFill>
                <a:latin typeface="Montserrat" pitchFamily="2" charset="77"/>
                <a:ea typeface="Arial"/>
                <a:cs typeface="Arial"/>
              </a:rPr>
              <a:t>branche</a:t>
            </a:r>
            <a:r>
              <a:rPr sz="1000" b="0" i="0" u="none" dirty="0">
                <a:solidFill>
                  <a:srgbClr val="0A0A0A"/>
                </a:solidFill>
                <a:latin typeface="Montserrat" pitchFamily="2" charset="77"/>
                <a:ea typeface="Arial"/>
                <a:cs typeface="Arial"/>
              </a:rPr>
              <a:t> </a:t>
            </a:r>
            <a:r>
              <a:rPr sz="1000" b="0" i="0" u="none" dirty="0" err="1">
                <a:solidFill>
                  <a:srgbClr val="0A0A0A"/>
                </a:solidFill>
                <a:latin typeface="Montserrat" pitchFamily="2" charset="77"/>
                <a:ea typeface="Arial"/>
                <a:cs typeface="Arial"/>
              </a:rPr>
              <a:t>visée</a:t>
            </a:r>
            <a:r>
              <a:rPr sz="1000" b="0" i="0" u="none" dirty="0">
                <a:solidFill>
                  <a:srgbClr val="0A0A0A"/>
                </a:solidFill>
                <a:latin typeface="Montserrat" pitchFamily="2" charset="77"/>
                <a:ea typeface="Arial"/>
                <a:cs typeface="Arial"/>
              </a:rPr>
              <a:t>.</a:t>
            </a:r>
            <a:endParaRPr sz="1100" dirty="0">
              <a:latin typeface="Montserrat" pitchFamily="2" charset="77"/>
            </a:endParaRPr>
          </a:p>
          <a:p>
            <a:pPr>
              <a:defRPr/>
            </a:pPr>
            <a:r>
              <a:rPr sz="1000" b="1" i="0" u="none" dirty="0" err="1">
                <a:solidFill>
                  <a:srgbClr val="0A0A0A"/>
                </a:solidFill>
                <a:latin typeface="Montserrat" pitchFamily="2" charset="77"/>
                <a:ea typeface="Arial"/>
                <a:cs typeface="Arial"/>
              </a:rPr>
              <a:t>Compétences</a:t>
            </a:r>
            <a:r>
              <a:rPr sz="1000" b="1" i="0" u="none" dirty="0">
                <a:solidFill>
                  <a:srgbClr val="0A0A0A"/>
                </a:solidFill>
                <a:latin typeface="Montserrat" pitchFamily="2" charset="77"/>
                <a:ea typeface="Arial"/>
                <a:cs typeface="Arial"/>
              </a:rPr>
              <a:t> </a:t>
            </a:r>
            <a:r>
              <a:rPr sz="1000" b="1" i="0" u="none" dirty="0" err="1">
                <a:solidFill>
                  <a:srgbClr val="0A0A0A"/>
                </a:solidFill>
                <a:latin typeface="Montserrat" pitchFamily="2" charset="77"/>
                <a:ea typeface="Arial"/>
                <a:cs typeface="Arial"/>
              </a:rPr>
              <a:t>transversales</a:t>
            </a:r>
            <a:r>
              <a:rPr sz="1000" b="1" i="0" u="none" dirty="0">
                <a:solidFill>
                  <a:srgbClr val="0A0A0A"/>
                </a:solidFill>
                <a:latin typeface="Montserrat" pitchFamily="2" charset="77"/>
                <a:ea typeface="Arial"/>
                <a:cs typeface="Arial"/>
              </a:rPr>
              <a:t> et savoir-</a:t>
            </a:r>
            <a:r>
              <a:rPr sz="1000" b="1" i="0" u="none" dirty="0" err="1">
                <a:solidFill>
                  <a:srgbClr val="0A0A0A"/>
                </a:solidFill>
                <a:latin typeface="Montserrat" pitchFamily="2" charset="77"/>
                <a:ea typeface="Arial"/>
                <a:cs typeface="Arial"/>
              </a:rPr>
              <a:t>être</a:t>
            </a:r>
            <a:r>
              <a:rPr sz="1000" b="1" i="0" u="none" dirty="0">
                <a:solidFill>
                  <a:srgbClr val="0A0A0A"/>
                </a:solidFill>
                <a:latin typeface="Montserrat" pitchFamily="2" charset="77"/>
                <a:ea typeface="Arial"/>
                <a:cs typeface="Arial"/>
              </a:rPr>
              <a:t> :</a:t>
            </a:r>
            <a:r>
              <a:rPr sz="1000" b="0" i="0" u="none" dirty="0">
                <a:solidFill>
                  <a:srgbClr val="0A0A0A"/>
                </a:solidFill>
                <a:latin typeface="Montserrat" pitchFamily="2" charset="77"/>
                <a:ea typeface="Arial"/>
                <a:cs typeface="Arial"/>
              </a:rPr>
              <a:t> </a:t>
            </a:r>
            <a:r>
              <a:rPr sz="1000" b="0" i="0" u="none" dirty="0" err="1">
                <a:solidFill>
                  <a:srgbClr val="0A0A0A"/>
                </a:solidFill>
                <a:latin typeface="Montserrat" pitchFamily="2" charset="77"/>
                <a:ea typeface="Arial"/>
                <a:cs typeface="Arial"/>
              </a:rPr>
              <a:t>Intégration</a:t>
            </a:r>
            <a:r>
              <a:rPr sz="1000" b="0" i="0" u="none" dirty="0">
                <a:solidFill>
                  <a:srgbClr val="0A0A0A"/>
                </a:solidFill>
                <a:latin typeface="Montserrat" pitchFamily="2" charset="77"/>
                <a:ea typeface="Arial"/>
                <a:cs typeface="Arial"/>
              </a:rPr>
              <a:t> dans </a:t>
            </a:r>
            <a:r>
              <a:rPr sz="1000" b="0" i="0" u="none" dirty="0" err="1">
                <a:solidFill>
                  <a:srgbClr val="0A0A0A"/>
                </a:solidFill>
                <a:latin typeface="Montserrat" pitchFamily="2" charset="77"/>
                <a:ea typeface="Arial"/>
                <a:cs typeface="Arial"/>
              </a:rPr>
              <a:t>une</a:t>
            </a:r>
            <a:r>
              <a:rPr sz="1000" b="0" i="0" u="none" dirty="0">
                <a:solidFill>
                  <a:srgbClr val="0A0A0A"/>
                </a:solidFill>
                <a:latin typeface="Montserrat" pitchFamily="2" charset="77"/>
                <a:ea typeface="Arial"/>
                <a:cs typeface="Arial"/>
              </a:rPr>
              <a:t> équipe, </a:t>
            </a:r>
            <a:r>
              <a:rPr sz="1000" b="0" i="0" u="none" dirty="0" err="1">
                <a:solidFill>
                  <a:srgbClr val="0A0A0A"/>
                </a:solidFill>
                <a:latin typeface="Montserrat" pitchFamily="2" charset="77"/>
                <a:ea typeface="Arial"/>
                <a:cs typeface="Arial"/>
              </a:rPr>
              <a:t>compréhension</a:t>
            </a:r>
            <a:r>
              <a:rPr sz="1000" b="0" i="0" u="none" dirty="0">
                <a:solidFill>
                  <a:srgbClr val="0A0A0A"/>
                </a:solidFill>
                <a:latin typeface="Montserrat" pitchFamily="2" charset="77"/>
                <a:ea typeface="Arial"/>
                <a:cs typeface="Arial"/>
              </a:rPr>
              <a:t> des </a:t>
            </a:r>
            <a:r>
              <a:rPr sz="1000" b="0" i="0" u="none" dirty="0" err="1">
                <a:solidFill>
                  <a:srgbClr val="0A0A0A"/>
                </a:solidFill>
                <a:latin typeface="Montserrat" pitchFamily="2" charset="77"/>
                <a:ea typeface="Arial"/>
                <a:cs typeface="Arial"/>
              </a:rPr>
              <a:t>règles</a:t>
            </a:r>
            <a:r>
              <a:rPr sz="1000" b="0" i="0" u="none" dirty="0">
                <a:solidFill>
                  <a:srgbClr val="0A0A0A"/>
                </a:solidFill>
                <a:latin typeface="Montserrat" pitchFamily="2" charset="77"/>
                <a:ea typeface="Arial"/>
                <a:cs typeface="Arial"/>
              </a:rPr>
              <a:t> de vie </a:t>
            </a:r>
            <a:r>
              <a:rPr sz="1000" b="0" i="0" u="none" dirty="0" err="1">
                <a:solidFill>
                  <a:srgbClr val="0A0A0A"/>
                </a:solidFill>
                <a:latin typeface="Montserrat" pitchFamily="2" charset="77"/>
                <a:ea typeface="Arial"/>
                <a:cs typeface="Arial"/>
              </a:rPr>
              <a:t>en</a:t>
            </a:r>
            <a:r>
              <a:rPr sz="1000" b="0" i="0" u="none" dirty="0">
                <a:solidFill>
                  <a:srgbClr val="0A0A0A"/>
                </a:solidFill>
                <a:latin typeface="Montserrat" pitchFamily="2" charset="77"/>
                <a:ea typeface="Arial"/>
                <a:cs typeface="Arial"/>
              </a:rPr>
              <a:t> </a:t>
            </a:r>
            <a:r>
              <a:rPr sz="1000" b="0" i="0" u="none" dirty="0" err="1">
                <a:solidFill>
                  <a:srgbClr val="0A0A0A"/>
                </a:solidFill>
                <a:latin typeface="Montserrat" pitchFamily="2" charset="77"/>
                <a:ea typeface="Arial"/>
                <a:cs typeface="Arial"/>
              </a:rPr>
              <a:t>entreprise</a:t>
            </a:r>
            <a:r>
              <a:rPr sz="1000" b="0" i="0" u="none" dirty="0">
                <a:solidFill>
                  <a:srgbClr val="0A0A0A"/>
                </a:solidFill>
                <a:latin typeface="Montserrat" pitchFamily="2" charset="77"/>
                <a:ea typeface="Arial"/>
                <a:cs typeface="Arial"/>
              </a:rPr>
              <a:t>, </a:t>
            </a:r>
            <a:r>
              <a:rPr sz="1000" b="0" i="0" u="none" dirty="0" err="1">
                <a:solidFill>
                  <a:srgbClr val="0A0A0A"/>
                </a:solidFill>
                <a:latin typeface="Montserrat" pitchFamily="2" charset="77"/>
                <a:ea typeface="Arial"/>
                <a:cs typeface="Arial"/>
              </a:rPr>
              <a:t>autonomie</a:t>
            </a:r>
            <a:r>
              <a:rPr sz="1000" b="0" i="0" u="none" dirty="0">
                <a:solidFill>
                  <a:srgbClr val="0A0A0A"/>
                </a:solidFill>
                <a:latin typeface="Montserrat" pitchFamily="2" charset="77"/>
                <a:ea typeface="Arial"/>
                <a:cs typeface="Arial"/>
              </a:rPr>
              <a:t> et </a:t>
            </a:r>
            <a:r>
              <a:rPr sz="1000" b="0" i="0" u="none" dirty="0" err="1">
                <a:solidFill>
                  <a:srgbClr val="0A0A0A"/>
                </a:solidFill>
                <a:latin typeface="Montserrat" pitchFamily="2" charset="77"/>
                <a:ea typeface="Arial"/>
                <a:cs typeface="Arial"/>
              </a:rPr>
              <a:t>renforcement</a:t>
            </a:r>
            <a:r>
              <a:rPr sz="1000" b="0" i="0" u="none" dirty="0">
                <a:solidFill>
                  <a:srgbClr val="0A0A0A"/>
                </a:solidFill>
                <a:latin typeface="Montserrat" pitchFamily="2" charset="77"/>
                <a:ea typeface="Arial"/>
                <a:cs typeface="Arial"/>
              </a:rPr>
              <a:t> du </a:t>
            </a:r>
            <a:r>
              <a:rPr sz="1000" b="0" i="0" u="none" dirty="0" err="1">
                <a:solidFill>
                  <a:srgbClr val="0A0A0A"/>
                </a:solidFill>
                <a:latin typeface="Montserrat" pitchFamily="2" charset="77"/>
                <a:ea typeface="Arial"/>
                <a:cs typeface="Arial"/>
              </a:rPr>
              <a:t>projet</a:t>
            </a:r>
            <a:r>
              <a:rPr sz="1000" b="0" i="0" u="none" dirty="0">
                <a:solidFill>
                  <a:srgbClr val="0A0A0A"/>
                </a:solidFill>
                <a:latin typeface="Montserrat" pitchFamily="2" charset="77"/>
                <a:ea typeface="Arial"/>
                <a:cs typeface="Arial"/>
              </a:rPr>
              <a:t> </a:t>
            </a:r>
            <a:r>
              <a:rPr sz="1000" b="0" i="0" u="none" dirty="0" err="1">
                <a:solidFill>
                  <a:srgbClr val="0A0A0A"/>
                </a:solidFill>
                <a:latin typeface="Montserrat" pitchFamily="2" charset="77"/>
                <a:ea typeface="Arial"/>
                <a:cs typeface="Arial"/>
              </a:rPr>
              <a:t>professionnel</a:t>
            </a:r>
            <a:r>
              <a:rPr sz="1000" b="0" i="0" u="none" dirty="0">
                <a:solidFill>
                  <a:srgbClr val="0A0A0A"/>
                </a:solidFill>
                <a:latin typeface="Montserrat" pitchFamily="2" charset="77"/>
                <a:ea typeface="Arial"/>
                <a:cs typeface="Arial"/>
              </a:rPr>
              <a:t>.</a:t>
            </a:r>
            <a:endParaRPr sz="1100" dirty="0">
              <a:latin typeface="Montserrat" pitchFamily="2" charset="77"/>
            </a:endParaRPr>
          </a:p>
        </p:txBody>
      </p:sp>
      <p:sp>
        <p:nvSpPr>
          <p:cNvPr id="1331980358"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1660080668" name="Bouton d'action : Suivant ou Précédent 1660080667">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580744399" name="Bouton d'action : Précédent 1580744398">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382210281" name="Bouton d'action : Accueil 382210280">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18297310" name="Espace réservé du texte 1"/>
          <p:cNvSpPr>
            <a:spLocks noGrp="1"/>
          </p:cNvSpPr>
          <p:nvPr>
            <p:ph type="body" sz="quarter" idx="10"/>
          </p:nvPr>
        </p:nvSpPr>
        <p:spPr bwMode="auto"/>
        <p:txBody>
          <a:bodyPr/>
          <a:lstStyle/>
          <a:p>
            <a:pPr>
              <a:defRPr/>
            </a:pPr>
            <a:r>
              <a:rPr lang="fr-FR" b="1"/>
              <a:t>CAP FORMATION</a:t>
            </a:r>
            <a:endParaRPr/>
          </a:p>
        </p:txBody>
      </p:sp>
      <p:sp>
        <p:nvSpPr>
          <p:cNvPr id="1990094548" name="Espace réservé du texte 2"/>
          <p:cNvSpPr>
            <a:spLocks noGrp="1"/>
          </p:cNvSpPr>
          <p:nvPr>
            <p:ph type="body" sz="quarter" idx="11"/>
          </p:nvPr>
        </p:nvSpPr>
        <p:spPr bwMode="auto">
          <a:xfrm>
            <a:off x="2973457" y="81413"/>
            <a:ext cx="6471167" cy="479315"/>
          </a:xfrm>
        </p:spPr>
        <p:txBody>
          <a:bodyPr/>
          <a:lstStyle/>
          <a:p>
            <a:pPr>
              <a:defRPr/>
            </a:pPr>
            <a:r>
              <a:rPr lang="fr-FR"/>
              <a:t>CAP FORMATION</a:t>
            </a:r>
            <a:endParaRPr/>
          </a:p>
        </p:txBody>
      </p:sp>
      <p:sp>
        <p:nvSpPr>
          <p:cNvPr id="1160433630" name="Espace réservé du texte 3"/>
          <p:cNvSpPr>
            <a:spLocks noGrp="1"/>
          </p:cNvSpPr>
          <p:nvPr>
            <p:ph type="body" sz="quarter" idx="13"/>
          </p:nvPr>
        </p:nvSpPr>
        <p:spPr bwMode="auto">
          <a:xfrm>
            <a:off x="8247236" y="1500732"/>
            <a:ext cx="3845188" cy="3265831"/>
          </a:xfrm>
        </p:spPr>
        <p:txBody>
          <a:bodyPr/>
          <a:lstStyle/>
          <a:p>
            <a:pPr marL="285750" indent="-285750">
              <a:buFont typeface="Arial"/>
              <a:buChar char="•"/>
              <a:defRPr/>
            </a:pPr>
            <a:r>
              <a:rPr lang="fr-CH" sz="1100" b="1" dirty="0"/>
              <a:t>Âge: </a:t>
            </a:r>
            <a:r>
              <a:rPr lang="fr-CH" sz="1100" dirty="0"/>
              <a:t>15 à 25 ans</a:t>
            </a:r>
            <a:endParaRPr lang="fr-FR" sz="1100" dirty="0"/>
          </a:p>
          <a:p>
            <a:pPr marL="285750" indent="-285750">
              <a:buFont typeface="Arial"/>
              <a:buChar char="•"/>
              <a:defRPr/>
            </a:pPr>
            <a:r>
              <a:rPr lang="fr-CH" sz="1100" b="1" dirty="0"/>
              <a:t>Niveau français requis: </a:t>
            </a:r>
            <a:r>
              <a:rPr lang="fr-CH" sz="1100" dirty="0"/>
              <a:t>A2 oral acquis</a:t>
            </a:r>
            <a:endParaRPr lang="fr-FR" sz="1100" dirty="0"/>
          </a:p>
          <a:p>
            <a:pPr marL="285750" indent="-285750">
              <a:buFont typeface="Arial"/>
              <a:buChar char="•"/>
              <a:defRPr/>
            </a:pPr>
            <a:r>
              <a:rPr lang="fr-CH" sz="1100" b="1" dirty="0"/>
              <a:t>Autre: </a:t>
            </a:r>
            <a:r>
              <a:rPr lang="fr-CH" sz="1100" dirty="0"/>
              <a:t>être contribuable ou résider sur le canton de Genève / ne pas être inscrite ou inscrit dans une école / ne pas être en possession d’un diplôme du degré secondaire II, suisse ou étranger / ne pas être au bénéfice de prestations AI / souhaiter être </a:t>
            </a:r>
            <a:r>
              <a:rPr lang="fr-CH" sz="1100" dirty="0" err="1"/>
              <a:t>accompagné·e</a:t>
            </a:r>
            <a:r>
              <a:rPr lang="fr-CH" sz="1100" dirty="0"/>
              <a:t> dans ses démarches pour entrer en formation / être disponible pour effectuer les démarches nécessaires en vue d’entrer en formation</a:t>
            </a:r>
            <a:endParaRPr lang="fr-FR" sz="1100" dirty="0"/>
          </a:p>
          <a:p>
            <a:pPr marL="285750" indent="-285750">
              <a:buFont typeface="Arial"/>
              <a:buChar char="•"/>
              <a:defRPr/>
            </a:pPr>
            <a:r>
              <a:rPr lang="fr-CH" sz="1100" b="1" dirty="0"/>
              <a:t>Nombre de places disponibles: </a:t>
            </a:r>
            <a:r>
              <a:rPr lang="fr-CH" sz="1100" dirty="0"/>
              <a:t>N/A </a:t>
            </a:r>
            <a:endParaRPr lang="fr-FR" sz="1100" dirty="0"/>
          </a:p>
          <a:p>
            <a:pPr marL="285750" indent="-285750">
              <a:buFont typeface="Arial"/>
              <a:buChar char="•"/>
              <a:defRPr/>
            </a:pPr>
            <a:r>
              <a:rPr lang="fr-CH" sz="1100" b="1" dirty="0"/>
              <a:t>Certificat acquis: </a:t>
            </a:r>
            <a:r>
              <a:rPr lang="fr-CH" sz="1100" dirty="0"/>
              <a:t>signature d’un </a:t>
            </a:r>
            <a:r>
              <a:rPr lang="fr-CH" sz="1100" dirty="0" err="1"/>
              <a:t>contr</a:t>
            </a:r>
            <a:r>
              <a:rPr lang="fr-FR" sz="1100" dirty="0"/>
              <a:t>at CFC OU AFP</a:t>
            </a:r>
            <a:endParaRPr sz="1100" dirty="0"/>
          </a:p>
          <a:p>
            <a:pPr marL="285750" indent="-285750">
              <a:buFont typeface="Arial"/>
              <a:buChar char="•"/>
              <a:defRPr/>
            </a:pPr>
            <a:r>
              <a:rPr lang="fr-CH" sz="1100" b="1" dirty="0"/>
              <a:t>Temps à y accorder: </a:t>
            </a:r>
            <a:r>
              <a:rPr lang="fr-CH" sz="1100" dirty="0"/>
              <a:t>1 entretien par semaine en dehors des mesures, ateliers et cours de remise à niveau</a:t>
            </a:r>
            <a:endParaRPr lang="fr-FR" sz="1100" dirty="0">
              <a:highlight>
                <a:srgbClr val="FFFF00"/>
              </a:highlight>
            </a:endParaRPr>
          </a:p>
        </p:txBody>
      </p:sp>
      <p:sp>
        <p:nvSpPr>
          <p:cNvPr id="1057516468" name="Espace réservé du texte 4"/>
          <p:cNvSpPr>
            <a:spLocks noGrp="1"/>
          </p:cNvSpPr>
          <p:nvPr>
            <p:ph type="body" sz="quarter" idx="14"/>
          </p:nvPr>
        </p:nvSpPr>
        <p:spPr bwMode="auto"/>
        <p:txBody>
          <a:bodyPr/>
          <a:lstStyle/>
          <a:p>
            <a:pPr>
              <a:defRPr/>
            </a:pPr>
            <a:r>
              <a:rPr lang="fr-CH" sz="1400"/>
              <a:t>OFPC - DIP</a:t>
            </a:r>
            <a:endParaRPr lang="fr-FR" sz="1400"/>
          </a:p>
          <a:p>
            <a:pPr>
              <a:defRPr/>
            </a:pPr>
            <a:endParaRPr lang="fr-FR"/>
          </a:p>
        </p:txBody>
      </p:sp>
      <p:sp>
        <p:nvSpPr>
          <p:cNvPr id="1297076139" name="Espace réservé du texte 5"/>
          <p:cNvSpPr>
            <a:spLocks noGrp="1"/>
          </p:cNvSpPr>
          <p:nvPr>
            <p:ph type="body" sz="quarter" idx="15"/>
          </p:nvPr>
        </p:nvSpPr>
        <p:spPr bwMode="auto">
          <a:xfrm>
            <a:off x="219726" y="2688064"/>
            <a:ext cx="3932867" cy="2586403"/>
          </a:xfrm>
        </p:spPr>
        <p:txBody>
          <a:bodyPr/>
          <a:lstStyle/>
          <a:p>
            <a:pPr marL="0" marR="0" indent="0" algn="l">
              <a:lnSpc>
                <a:spcPct val="100000"/>
              </a:lnSpc>
              <a:spcBef>
                <a:spcPts val="0"/>
              </a:spcBef>
              <a:spcAft>
                <a:spcPts val="0"/>
              </a:spcAft>
              <a:buClr>
                <a:srgbClr val="003772"/>
              </a:buClr>
              <a:buFont typeface="Wingdings"/>
              <a:buNone/>
              <a:defRPr/>
            </a:pPr>
            <a:r>
              <a:rPr lang="fr-FR" sz="1400" b="0" i="0" u="none" strike="noStrike" cap="none" spc="0">
                <a:solidFill>
                  <a:schemeClr val="tx1"/>
                </a:solidFill>
                <a:latin typeface="Montserrat"/>
                <a:ea typeface="Montserrat"/>
                <a:cs typeface="Montserrat"/>
              </a:rPr>
              <a:t>Cap Formation est un dispositif d'orientation professionnelle qui aide les jeunes sans formation ou en rupture de formation à reprendre le chemin de la qualification grâce à des prestations adaptées à leurs besoins.</a:t>
            </a:r>
            <a:endParaRPr lang="fr-CH" sz="1400" b="0" i="0" u="none" strike="noStrike" cap="none" spc="0">
              <a:solidFill>
                <a:schemeClr val="tx1"/>
              </a:solidFill>
              <a:latin typeface="Montserrat"/>
              <a:cs typeface="Montserrat"/>
            </a:endParaRPr>
          </a:p>
        </p:txBody>
      </p:sp>
      <p:sp>
        <p:nvSpPr>
          <p:cNvPr id="1222285062" name="Espace réservé du texte 6"/>
          <p:cNvSpPr>
            <a:spLocks noGrp="1"/>
          </p:cNvSpPr>
          <p:nvPr>
            <p:ph type="body" sz="quarter" idx="16"/>
          </p:nvPr>
        </p:nvSpPr>
        <p:spPr bwMode="auto"/>
        <p:txBody>
          <a:bodyPr/>
          <a:lstStyle/>
          <a:p>
            <a:pPr marL="0" marR="0" indent="0" algn="l">
              <a:lnSpc>
                <a:spcPct val="100000"/>
              </a:lnSpc>
              <a:spcBef>
                <a:spcPts val="0"/>
              </a:spcBef>
              <a:spcAft>
                <a:spcPts val="0"/>
              </a:spcAft>
              <a:buClr>
                <a:srgbClr val="003772"/>
              </a:buClr>
              <a:buFont typeface="Wingdings"/>
              <a:buNone/>
              <a:defRPr/>
            </a:pPr>
            <a:r>
              <a:t>Renforcer les acquis scolaires de base </a:t>
            </a:r>
            <a:r>
              <a:rPr lang="fr-FR" sz="1400" b="0" i="0" u="none" strike="noStrike" cap="none" spc="0">
                <a:solidFill>
                  <a:schemeClr val="tx1"/>
                </a:solidFill>
                <a:latin typeface="Montserrat"/>
                <a:ea typeface="Montserrat"/>
                <a:cs typeface="Montserrat"/>
              </a:rPr>
              <a:t>et développement des compétences sociales et méthodologiques en vu de décrocher une formation.</a:t>
            </a:r>
            <a:endParaRPr lang="fr-FR" sz="1400" b="0" i="0" u="none" strike="noStrike" cap="none" spc="0">
              <a:solidFill>
                <a:schemeClr val="tx1"/>
              </a:solidFill>
              <a:highlight>
                <a:srgbClr val="00FF00"/>
              </a:highlight>
              <a:latin typeface="Montserrat"/>
              <a:cs typeface="Montserrat"/>
            </a:endParaRPr>
          </a:p>
        </p:txBody>
      </p:sp>
      <p:sp>
        <p:nvSpPr>
          <p:cNvPr id="113478516" name="Espace réservé du texte 9"/>
          <p:cNvSpPr>
            <a:spLocks noGrp="1"/>
          </p:cNvSpPr>
          <p:nvPr>
            <p:ph type="body" sz="quarter" idx="19"/>
          </p:nvPr>
        </p:nvSpPr>
        <p:spPr bwMode="auto"/>
        <p:txBody>
          <a:bodyPr/>
          <a:lstStyle/>
          <a:p>
            <a:pPr>
              <a:defRPr/>
            </a:pPr>
            <a:r>
              <a:rPr lang="fr-CH" i="1"/>
              <a:t>Case Management OFPC - AIS Formation Postobligatoire </a:t>
            </a:r>
            <a:r>
              <a:rPr lang="fr-CH"/>
              <a:t>: </a:t>
            </a:r>
            <a:r>
              <a:rPr lang="fr-CH" u="sng">
                <a:hlinkClick r:id="rId3"/>
              </a:rPr>
              <a:t>ofpc.fp-ais@etat.ge.ch</a:t>
            </a:r>
            <a:r>
              <a:rPr lang="fr-CH"/>
              <a:t> </a:t>
            </a:r>
            <a:endParaRPr lang="fr-FR"/>
          </a:p>
        </p:txBody>
      </p:sp>
      <p:sp>
        <p:nvSpPr>
          <p:cNvPr id="689623113" name="Rectangle : coins arrondis 10">
            <a:hlinkClick r:id="rId4"/>
          </p:cNvPr>
          <p:cNvSpPr/>
          <p:nvPr/>
        </p:nvSpPr>
        <p:spPr bwMode="auto">
          <a:xfrm>
            <a:off x="9068673" y="5176687"/>
            <a:ext cx="2142121" cy="580707"/>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898018052"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1503798602" name="Bouton d'action : Suivant ou Précédent 1503798601">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509383371" name="Bouton d'action : Précédent 1509383370">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310328877" name="Bouton d'action : Accueil 310328876">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86519509" name="Espace réservé du texte 1"/>
          <p:cNvSpPr>
            <a:spLocks noGrp="1"/>
          </p:cNvSpPr>
          <p:nvPr>
            <p:ph type="body" sz="quarter" idx="10"/>
          </p:nvPr>
        </p:nvSpPr>
        <p:spPr bwMode="auto"/>
        <p:txBody>
          <a:bodyPr/>
          <a:lstStyle/>
          <a:p>
            <a:pPr>
              <a:defRPr/>
            </a:pPr>
            <a:r>
              <a:rPr lang="fr-CH" sz="1400" b="1"/>
              <a:t>ACCOMPAGNEMENT VERS LA FORMATION</a:t>
            </a:r>
            <a:endParaRPr lang="fr-FR" b="1"/>
          </a:p>
        </p:txBody>
      </p:sp>
      <p:sp>
        <p:nvSpPr>
          <p:cNvPr id="457434333" name="Espace réservé du texte 2"/>
          <p:cNvSpPr>
            <a:spLocks noGrp="1"/>
          </p:cNvSpPr>
          <p:nvPr>
            <p:ph type="body" sz="quarter" idx="11"/>
          </p:nvPr>
        </p:nvSpPr>
        <p:spPr bwMode="auto">
          <a:xfrm>
            <a:off x="2973456" y="81412"/>
            <a:ext cx="8582435" cy="479314"/>
          </a:xfrm>
        </p:spPr>
        <p:txBody>
          <a:bodyPr/>
          <a:lstStyle/>
          <a:p>
            <a:pPr>
              <a:defRPr/>
            </a:pPr>
            <a:r>
              <a:rPr lang="fr-FR"/>
              <a:t>ACCOMPAGNEMENT VERS LA FORMATION </a:t>
            </a:r>
            <a:endParaRPr/>
          </a:p>
        </p:txBody>
      </p:sp>
      <p:sp>
        <p:nvSpPr>
          <p:cNvPr id="1153085947" name="Espace réservé du texte 3"/>
          <p:cNvSpPr>
            <a:spLocks noGrp="1"/>
          </p:cNvSpPr>
          <p:nvPr>
            <p:ph type="body" sz="quarter" idx="13"/>
          </p:nvPr>
        </p:nvSpPr>
        <p:spPr bwMode="auto">
          <a:xfrm>
            <a:off x="8172082" y="1478348"/>
            <a:ext cx="3890518" cy="3006566"/>
          </a:xfrm>
        </p:spPr>
        <p:txBody>
          <a:bodyPr/>
          <a:lstStyle/>
          <a:p>
            <a:pPr marL="285750" indent="-285750">
              <a:buFont typeface="Arial"/>
              <a:buChar char="•"/>
              <a:defRPr/>
            </a:pPr>
            <a:r>
              <a:rPr lang="fr-CH" sz="1200" b="1"/>
              <a:t>Âge: </a:t>
            </a:r>
            <a:r>
              <a:rPr lang="fr-CH" sz="1200"/>
              <a:t>+18 ans</a:t>
            </a:r>
            <a:endParaRPr lang="fr-FR" sz="1200"/>
          </a:p>
          <a:p>
            <a:pPr marL="285750" indent="-285750">
              <a:buFont typeface="Arial"/>
              <a:buChar char="•"/>
              <a:defRPr/>
            </a:pPr>
            <a:r>
              <a:rPr lang="fr-CH" sz="1200" b="1"/>
              <a:t>Niveau français requis: </a:t>
            </a:r>
            <a:r>
              <a:rPr lang="fr-CH" sz="1200"/>
              <a:t>dès le niveau A2</a:t>
            </a:r>
            <a:endParaRPr lang="fr-FR" sz="1200"/>
          </a:p>
          <a:p>
            <a:pPr marL="285750" indent="-285750">
              <a:buFont typeface="Arial"/>
              <a:buChar char="•"/>
              <a:defRPr/>
            </a:pPr>
            <a:r>
              <a:rPr lang="fr-CH" sz="1200" b="1"/>
              <a:t>Autre: </a:t>
            </a:r>
            <a:r>
              <a:rPr lang="fr-CH" sz="1200"/>
              <a:t>Permis de séjour valable </a:t>
            </a:r>
            <a:br>
              <a:rPr lang="fr-CH" sz="1200"/>
            </a:br>
            <a:r>
              <a:rPr lang="fr-CH" sz="1200"/>
              <a:t>En fonction du projet : casier judiciaire et attestation de non-poursuites, et maitrise compétences de base (maths, TIC), éventuellement expérience dans le domaine visé.</a:t>
            </a:r>
            <a:endParaRPr lang="fr-FR" sz="1200"/>
          </a:p>
          <a:p>
            <a:pPr marL="285750" indent="-285750">
              <a:buFont typeface="Arial"/>
              <a:buChar char="•"/>
              <a:defRPr/>
            </a:pPr>
            <a:r>
              <a:rPr lang="fr-CH" sz="1200" b="1"/>
              <a:t>Certificat acquis: </a:t>
            </a:r>
            <a:r>
              <a:rPr lang="fr-CH" sz="1200"/>
              <a:t>attestation de présence, rapport de mesure, dossier de candidature, certification</a:t>
            </a:r>
            <a:endParaRPr lang="fr-FR" sz="1200"/>
          </a:p>
          <a:p>
            <a:pPr marL="285750" indent="-285750">
              <a:buFont typeface="Arial"/>
              <a:buChar char="•"/>
              <a:defRPr/>
            </a:pPr>
            <a:r>
              <a:rPr lang="fr-CH" sz="1200" b="1"/>
              <a:t>Temps à y accorder: </a:t>
            </a:r>
            <a:r>
              <a:rPr lang="fr-CH" sz="1200"/>
              <a:t>temps plein, temps partiel, cours du soir - Disponibilité (50 à 100 %)</a:t>
            </a:r>
            <a:endParaRPr lang="fr-FR" sz="1200"/>
          </a:p>
          <a:p>
            <a:pPr marL="285750" indent="-285750">
              <a:buFont typeface="Arial"/>
              <a:buChar char="•"/>
              <a:defRPr/>
            </a:pPr>
            <a:endParaRPr lang="fr-FR" sz="1200"/>
          </a:p>
        </p:txBody>
      </p:sp>
      <p:sp>
        <p:nvSpPr>
          <p:cNvPr id="1142008122" name="Espace réservé du texte 4"/>
          <p:cNvSpPr>
            <a:spLocks noGrp="1"/>
          </p:cNvSpPr>
          <p:nvPr>
            <p:ph type="body" sz="quarter" idx="14"/>
          </p:nvPr>
        </p:nvSpPr>
        <p:spPr bwMode="auto"/>
        <p:txBody>
          <a:bodyPr/>
          <a:lstStyle/>
          <a:p>
            <a:pPr>
              <a:defRPr/>
            </a:pPr>
            <a:r>
              <a:rPr lang="fr-CH"/>
              <a:t>Divers p</a:t>
            </a:r>
            <a:r>
              <a:rPr lang="fr-CH" sz="1400"/>
              <a:t>restataires sous mandats du Service d’Insertion Professionnelle de l’Hospice général.</a:t>
            </a:r>
            <a:endParaRPr lang="fr-FR" sz="1400"/>
          </a:p>
          <a:p>
            <a:pPr>
              <a:defRPr/>
            </a:pPr>
            <a:endParaRPr lang="fr-FR"/>
          </a:p>
        </p:txBody>
      </p:sp>
      <p:sp>
        <p:nvSpPr>
          <p:cNvPr id="1637182624" name="Espace réservé du texte 5"/>
          <p:cNvSpPr>
            <a:spLocks noGrp="1"/>
          </p:cNvSpPr>
          <p:nvPr>
            <p:ph type="body" sz="quarter" idx="15"/>
          </p:nvPr>
        </p:nvSpPr>
        <p:spPr bwMode="auto">
          <a:xfrm>
            <a:off x="219726" y="2688064"/>
            <a:ext cx="3932867" cy="2968855"/>
          </a:xfrm>
        </p:spPr>
        <p:txBody>
          <a:bodyPr/>
          <a:lstStyle/>
          <a:p>
            <a:pPr>
              <a:defRPr/>
            </a:pPr>
            <a:r>
              <a:rPr sz="1200" b="0" i="0" u="none">
                <a:solidFill>
                  <a:srgbClr val="000000"/>
                </a:solidFill>
                <a:latin typeface="Montserrat"/>
                <a:ea typeface="Montserrat"/>
                <a:cs typeface="Montserrat"/>
              </a:rPr>
              <a:t>L’accompagnement vers la formation est mis en œuvre dans le cadre d’un suivi avec un conseiller en insertion professionnelle (CIP).</a:t>
            </a:r>
            <a:endParaRPr/>
          </a:p>
          <a:p>
            <a:pPr>
              <a:defRPr/>
            </a:pPr>
            <a:endParaRPr lang="fr-FR" sz="1400"/>
          </a:p>
          <a:p>
            <a:pPr>
              <a:defRPr/>
            </a:pPr>
            <a:r>
              <a:rPr sz="1200" b="0" i="0" u="none">
                <a:solidFill>
                  <a:srgbClr val="000000"/>
                </a:solidFill>
                <a:latin typeface="Montserrat"/>
                <a:ea typeface="Montserrat"/>
                <a:cs typeface="Montserrat"/>
              </a:rPr>
              <a:t>Il s’articule autour d’un diagnostic initial visant à définir une orientation professionnelle, de cours et d’ateliers, ainsi que d’un accompagnement à la recherche de stages et de places de formation, afin de soutenir de manière progressive et adaptée les parcours d’insertion.</a:t>
            </a:r>
            <a:endParaRPr/>
          </a:p>
          <a:p>
            <a:pPr>
              <a:defRPr/>
            </a:pPr>
            <a:endParaRPr/>
          </a:p>
          <a:p>
            <a:pPr>
              <a:defRPr/>
            </a:pPr>
            <a:r>
              <a:rPr lang="fr-FR" sz="1200" b="0" i="0" u="none" strike="noStrike" cap="none" spc="0">
                <a:solidFill>
                  <a:schemeClr val="tx1"/>
                </a:solidFill>
                <a:latin typeface="Montserrat"/>
                <a:ea typeface="Montserrat"/>
                <a:cs typeface="Montserrat"/>
              </a:rPr>
              <a:t>L’accompagnement vise à soutenir le candidat vers une formation qualifiante ou PAI, etc. </a:t>
            </a:r>
            <a:endParaRPr/>
          </a:p>
          <a:p>
            <a:pPr>
              <a:defRPr/>
            </a:pPr>
            <a:endParaRPr lang="fr-FR"/>
          </a:p>
        </p:txBody>
      </p:sp>
      <p:sp>
        <p:nvSpPr>
          <p:cNvPr id="845593078" name="Espace réservé du texte 27"/>
          <p:cNvSpPr>
            <a:spLocks noGrp="1"/>
          </p:cNvSpPr>
          <p:nvPr>
            <p:ph type="body" sz="quarter" idx="16"/>
          </p:nvPr>
        </p:nvSpPr>
        <p:spPr bwMode="auto">
          <a:xfrm>
            <a:off x="4469762" y="3783025"/>
            <a:ext cx="3489998" cy="1958232"/>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marL="0" marR="0" indent="0" algn="l">
              <a:lnSpc>
                <a:spcPct val="100000"/>
              </a:lnSpc>
              <a:spcBef>
                <a:spcPts val="0"/>
              </a:spcBef>
              <a:spcAft>
                <a:spcPts val="0"/>
              </a:spcAft>
              <a:buClr>
                <a:srgbClr val="003772"/>
              </a:buClr>
              <a:buFont typeface="Wingdings"/>
              <a:buNone/>
              <a:defRPr/>
            </a:pPr>
            <a:r>
              <a:rPr lang="fr-FR" sz="1000" b="0" i="0" u="none" strike="noStrike" cap="none" spc="0">
                <a:solidFill>
                  <a:srgbClr val="000000"/>
                </a:solidFill>
                <a:latin typeface="Montserrat"/>
                <a:ea typeface="Montserrat"/>
                <a:cs typeface="Montserrat"/>
              </a:rPr>
              <a:t>Établir un diagnostic des capacités et du potentiel de formation.</a:t>
            </a:r>
            <a:endParaRPr sz="1000" b="0" i="0" u="none" strike="noStrike" cap="none" spc="0">
              <a:solidFill>
                <a:srgbClr val="000000"/>
              </a:solidFill>
              <a:latin typeface="Montserrat"/>
              <a:cs typeface="Montserrat"/>
            </a:endParaRPr>
          </a:p>
          <a:p>
            <a:pPr marL="0" marR="0" indent="0" algn="l">
              <a:lnSpc>
                <a:spcPct val="100000"/>
              </a:lnSpc>
              <a:spcBef>
                <a:spcPts val="0"/>
              </a:spcBef>
              <a:spcAft>
                <a:spcPts val="0"/>
              </a:spcAft>
              <a:buClr>
                <a:srgbClr val="003772"/>
              </a:buClr>
              <a:buFont typeface="Wingdings"/>
              <a:buNone/>
              <a:defRPr/>
            </a:pPr>
            <a:r>
              <a:rPr lang="fr-FR" sz="1000" b="0" i="0" u="none" strike="noStrike" cap="none" spc="0">
                <a:solidFill>
                  <a:srgbClr val="000000"/>
                </a:solidFill>
                <a:latin typeface="Montserrat"/>
                <a:ea typeface="Montserrat"/>
                <a:cs typeface="Montserrat"/>
              </a:rPr>
              <a:t>Identifier les freins et leurs impacts sur le parcours de formation.</a:t>
            </a:r>
            <a:endParaRPr sz="1000" b="0" i="0" u="none" strike="noStrike" cap="none" spc="0">
              <a:solidFill>
                <a:srgbClr val="000000"/>
              </a:solidFill>
              <a:latin typeface="Montserrat"/>
              <a:cs typeface="Montserrat"/>
            </a:endParaRPr>
          </a:p>
          <a:p>
            <a:pPr marL="0" marR="0" indent="0" algn="l">
              <a:lnSpc>
                <a:spcPct val="100000"/>
              </a:lnSpc>
              <a:spcBef>
                <a:spcPts val="0"/>
              </a:spcBef>
              <a:spcAft>
                <a:spcPts val="0"/>
              </a:spcAft>
              <a:buClr>
                <a:srgbClr val="003772"/>
              </a:buClr>
              <a:buFont typeface="Wingdings"/>
              <a:buNone/>
              <a:defRPr/>
            </a:pPr>
            <a:r>
              <a:rPr lang="fr-FR" sz="1000" b="0" i="0" u="none" strike="noStrike" cap="none" spc="0">
                <a:solidFill>
                  <a:srgbClr val="000000"/>
                </a:solidFill>
                <a:latin typeface="Montserrat"/>
                <a:ea typeface="Montserrat"/>
                <a:cs typeface="Montserrat"/>
              </a:rPr>
              <a:t>Évaluer le degré de préparation à une entrée en formation</a:t>
            </a:r>
            <a:endParaRPr sz="1000" b="0" i="0" u="none" strike="noStrike" cap="none" spc="0">
              <a:solidFill>
                <a:srgbClr val="000000"/>
              </a:solidFill>
              <a:latin typeface="Montserrat"/>
              <a:cs typeface="Montserrat"/>
            </a:endParaRPr>
          </a:p>
          <a:p>
            <a:pPr marL="0" marR="0" indent="0" algn="l">
              <a:lnSpc>
                <a:spcPct val="100000"/>
              </a:lnSpc>
              <a:spcBef>
                <a:spcPts val="0"/>
              </a:spcBef>
              <a:spcAft>
                <a:spcPts val="0"/>
              </a:spcAft>
              <a:buClr>
                <a:srgbClr val="003772"/>
              </a:buClr>
              <a:buFont typeface="Wingdings"/>
              <a:buNone/>
              <a:defRPr/>
            </a:pPr>
            <a:r>
              <a:rPr lang="fr-FR" sz="1000" b="0" i="0" u="none" strike="noStrike" cap="none" spc="0">
                <a:solidFill>
                  <a:srgbClr val="000000"/>
                </a:solidFill>
                <a:latin typeface="Montserrat"/>
                <a:ea typeface="Montserrat"/>
                <a:cs typeface="Montserrat"/>
              </a:rPr>
              <a:t>Définir un projet de formation réaliste et cohérent.</a:t>
            </a:r>
            <a:endParaRPr sz="1000" b="0" i="0" u="none" strike="noStrike" cap="none" spc="0">
              <a:solidFill>
                <a:srgbClr val="000000"/>
              </a:solidFill>
              <a:latin typeface="Montserrat"/>
              <a:cs typeface="Montserrat"/>
            </a:endParaRPr>
          </a:p>
          <a:p>
            <a:pPr marL="0" marR="0" indent="0" algn="l">
              <a:lnSpc>
                <a:spcPct val="100000"/>
              </a:lnSpc>
              <a:spcBef>
                <a:spcPts val="0"/>
              </a:spcBef>
              <a:spcAft>
                <a:spcPts val="0"/>
              </a:spcAft>
              <a:buClr>
                <a:srgbClr val="003772"/>
              </a:buClr>
              <a:buFont typeface="Wingdings"/>
              <a:buNone/>
              <a:defRPr/>
            </a:pPr>
            <a:r>
              <a:rPr lang="fr-FR" sz="1000" b="0" i="0" u="none" strike="noStrike" cap="none" spc="0">
                <a:solidFill>
                  <a:srgbClr val="000000"/>
                </a:solidFill>
                <a:latin typeface="Montserrat"/>
                <a:ea typeface="Montserrat"/>
                <a:cs typeface="Montserrat"/>
              </a:rPr>
              <a:t>Développer les compétences de base et préprofessionnelles nécessaires à l’entrée en formation</a:t>
            </a:r>
            <a:endParaRPr sz="1000" b="0" i="0" u="none" strike="noStrike" cap="none" spc="0">
              <a:solidFill>
                <a:srgbClr val="000000"/>
              </a:solidFill>
              <a:latin typeface="Montserrat"/>
              <a:cs typeface="Montserrat"/>
            </a:endParaRPr>
          </a:p>
          <a:p>
            <a:pPr marL="0" marR="0" indent="0" algn="l">
              <a:lnSpc>
                <a:spcPct val="100000"/>
              </a:lnSpc>
              <a:spcBef>
                <a:spcPts val="0"/>
              </a:spcBef>
              <a:spcAft>
                <a:spcPts val="0"/>
              </a:spcAft>
              <a:buClr>
                <a:srgbClr val="003772"/>
              </a:buClr>
              <a:buFont typeface="Wingdings"/>
              <a:buNone/>
              <a:defRPr/>
            </a:pPr>
            <a:r>
              <a:rPr lang="fr-FR" sz="1000" b="0" i="0" u="none" strike="noStrike" cap="none" spc="0">
                <a:solidFill>
                  <a:srgbClr val="000000"/>
                </a:solidFill>
                <a:latin typeface="Montserrat"/>
                <a:ea typeface="Montserrat"/>
                <a:cs typeface="Montserrat"/>
              </a:rPr>
              <a:t>Se confronter aux exigences d’un domaine professionnel (mise en situation, stages).</a:t>
            </a:r>
            <a:endParaRPr sz="1000" b="0" i="0" u="none" strike="noStrike" cap="none" spc="0">
              <a:solidFill>
                <a:srgbClr val="000000"/>
              </a:solidFill>
              <a:latin typeface="Montserrat"/>
              <a:cs typeface="Montserrat"/>
            </a:endParaRPr>
          </a:p>
          <a:p>
            <a:pPr>
              <a:defRPr/>
            </a:pPr>
            <a:endParaRPr sz="1000"/>
          </a:p>
        </p:txBody>
      </p:sp>
      <p:sp>
        <p:nvSpPr>
          <p:cNvPr id="86161258" name="Espace réservé du texte 9"/>
          <p:cNvSpPr>
            <a:spLocks noGrp="1"/>
          </p:cNvSpPr>
          <p:nvPr>
            <p:ph type="body" sz="quarter" idx="19"/>
          </p:nvPr>
        </p:nvSpPr>
        <p:spPr bwMode="auto"/>
        <p:txBody>
          <a:bodyPr/>
          <a:lstStyle/>
          <a:p>
            <a:pPr>
              <a:defRPr/>
            </a:pPr>
            <a:r>
              <a:rPr lang="fr-CH" sz="1200" i="1"/>
              <a:t>Case Management AIS: CM 'HG-SIP' </a:t>
            </a:r>
            <a:r>
              <a:rPr lang="fr-CH" sz="1200"/>
              <a:t>: </a:t>
            </a:r>
            <a:r>
              <a:rPr lang="fr-CH" sz="1200" u="sng">
                <a:hlinkClick r:id="rId3"/>
              </a:rPr>
              <a:t>info.ais@hospicegeneral.ch</a:t>
            </a:r>
            <a:endParaRPr lang="fr-FR"/>
          </a:p>
        </p:txBody>
      </p:sp>
      <p:sp>
        <p:nvSpPr>
          <p:cNvPr id="442997054" name="Rectangle : coins arrondis 10">
            <a:hlinkClick r:id="rId4"/>
          </p:cNvPr>
          <p:cNvSpPr/>
          <p:nvPr/>
        </p:nvSpPr>
        <p:spPr bwMode="auto">
          <a:xfrm>
            <a:off x="9068673" y="5176687"/>
            <a:ext cx="2142121" cy="580707"/>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113502786"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1845922916" name="Bouton d'action : Suivant ou Précédent 1845922915">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595722971" name="Bouton d'action : Précédent 1595722970">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546390288" name="Bouton d'action : Accueil 1546390287">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72643506" name="Espace réservé du texte 1"/>
          <p:cNvSpPr>
            <a:spLocks noGrp="1"/>
          </p:cNvSpPr>
          <p:nvPr>
            <p:ph type="body" sz="quarter" idx="10"/>
          </p:nvPr>
        </p:nvSpPr>
        <p:spPr bwMode="auto"/>
        <p:txBody>
          <a:bodyPr/>
          <a:lstStyle/>
          <a:p>
            <a:pPr>
              <a:defRPr/>
            </a:pPr>
            <a:r>
              <a:rPr lang="fr-CH" sz="1400" b="1"/>
              <a:t>BILAN DE COMPÉTENCES</a:t>
            </a:r>
            <a:endParaRPr lang="fr-FR"/>
          </a:p>
        </p:txBody>
      </p:sp>
      <p:sp>
        <p:nvSpPr>
          <p:cNvPr id="1206589966" name="Espace réservé du texte 2"/>
          <p:cNvSpPr>
            <a:spLocks noGrp="1"/>
          </p:cNvSpPr>
          <p:nvPr>
            <p:ph type="body" sz="quarter" idx="11"/>
          </p:nvPr>
        </p:nvSpPr>
        <p:spPr bwMode="auto">
          <a:xfrm>
            <a:off x="2973458" y="81413"/>
            <a:ext cx="6333380" cy="479315"/>
          </a:xfrm>
        </p:spPr>
        <p:txBody>
          <a:bodyPr/>
          <a:lstStyle/>
          <a:p>
            <a:pPr>
              <a:defRPr/>
            </a:pPr>
            <a:r>
              <a:rPr lang="fr-FR"/>
              <a:t>BILAN DE COMPÉTENCES</a:t>
            </a:r>
            <a:endParaRPr/>
          </a:p>
          <a:p>
            <a:pPr>
              <a:defRPr/>
            </a:pPr>
            <a:endParaRPr/>
          </a:p>
        </p:txBody>
      </p:sp>
      <p:sp>
        <p:nvSpPr>
          <p:cNvPr id="1620160528" name="Espace réservé du texte 3"/>
          <p:cNvSpPr>
            <a:spLocks noGrp="1"/>
          </p:cNvSpPr>
          <p:nvPr>
            <p:ph type="body" sz="quarter" idx="13"/>
          </p:nvPr>
        </p:nvSpPr>
        <p:spPr bwMode="auto">
          <a:xfrm>
            <a:off x="8275631" y="1478347"/>
            <a:ext cx="3677672" cy="2937329"/>
          </a:xfrm>
        </p:spPr>
        <p:txBody>
          <a:bodyPr/>
          <a:lstStyle/>
          <a:p>
            <a:pPr>
              <a:defRPr/>
            </a:pPr>
            <a:endParaRPr sz="1200">
              <a:highlight>
                <a:srgbClr val="00FF00"/>
              </a:highlight>
            </a:endParaRPr>
          </a:p>
          <a:p>
            <a:pPr marL="285750" indent="-285750">
              <a:buFont typeface="Arial"/>
              <a:buChar char="•"/>
              <a:defRPr/>
            </a:pPr>
            <a:r>
              <a:rPr lang="fr-CH" sz="1200" b="1"/>
              <a:t>Niveau français requis: </a:t>
            </a:r>
            <a:r>
              <a:rPr lang="fr-CH" sz="1200"/>
              <a:t>A2 oral</a:t>
            </a:r>
            <a:endParaRPr lang="fr-FR" sz="1200"/>
          </a:p>
          <a:p>
            <a:pPr marL="285750" indent="-285750">
              <a:buFont typeface="Arial"/>
              <a:buChar char="•"/>
              <a:defRPr/>
            </a:pPr>
            <a:r>
              <a:rPr lang="fr-CH" sz="1200" b="1"/>
              <a:t>Certificat acquis: </a:t>
            </a:r>
            <a:r>
              <a:rPr lang="fr-CH" sz="1200"/>
              <a:t>rapport / bilan de positionnement, entretien de restitution qui valide le bilan pour la suite.</a:t>
            </a:r>
            <a:endParaRPr lang="fr-FR" sz="1200"/>
          </a:p>
          <a:p>
            <a:pPr marL="285750" indent="-285750">
              <a:buFont typeface="Arial"/>
              <a:buChar char="•"/>
              <a:defRPr/>
            </a:pPr>
            <a:r>
              <a:rPr lang="fr-CH" sz="1200" b="1"/>
              <a:t>Temps à y accorder</a:t>
            </a:r>
            <a:r>
              <a:rPr lang="fr-CH" sz="1200"/>
              <a:t>: 5 semaines à temps partiel</a:t>
            </a:r>
            <a:endParaRPr lang="fr-FR" sz="1200"/>
          </a:p>
          <a:p>
            <a:pPr marL="285750" indent="-285750">
              <a:buFont typeface="Arial"/>
              <a:buChar char="•"/>
              <a:defRPr/>
            </a:pPr>
            <a:endParaRPr lang="fr-FR" sz="1200"/>
          </a:p>
        </p:txBody>
      </p:sp>
      <p:sp>
        <p:nvSpPr>
          <p:cNvPr id="1783363295" name="Espace réservé du texte 4"/>
          <p:cNvSpPr>
            <a:spLocks noGrp="1"/>
          </p:cNvSpPr>
          <p:nvPr>
            <p:ph type="body" sz="quarter" idx="14"/>
          </p:nvPr>
        </p:nvSpPr>
        <p:spPr bwMode="auto"/>
        <p:txBody>
          <a:bodyPr/>
          <a:lstStyle/>
          <a:p>
            <a:pPr>
              <a:defRPr/>
            </a:pPr>
            <a:r>
              <a:rPr lang="fr-CH"/>
              <a:t>Le bilan est proposé par différents prestataires, notamment le CEBIG</a:t>
            </a:r>
          </a:p>
        </p:txBody>
      </p:sp>
      <p:sp>
        <p:nvSpPr>
          <p:cNvPr id="786257354" name="Espace réservé du texte 5"/>
          <p:cNvSpPr>
            <a:spLocks noGrp="1"/>
          </p:cNvSpPr>
          <p:nvPr>
            <p:ph type="body" sz="quarter" idx="15"/>
          </p:nvPr>
        </p:nvSpPr>
        <p:spPr bwMode="auto"/>
        <p:txBody>
          <a:bodyPr/>
          <a:lstStyle/>
          <a:p>
            <a:pPr>
              <a:defRPr/>
            </a:pPr>
            <a:r>
              <a:rPr lang="fr-CH" sz="1400"/>
              <a:t>Le bilan de compétences permet de clarifier la situation ainsi que le profil personnel et professionnel des personnes.</a:t>
            </a:r>
            <a:endParaRPr lang="fr-CH"/>
          </a:p>
          <a:p>
            <a:pPr>
              <a:defRPr/>
            </a:pPr>
            <a:r>
              <a:rPr lang="fr-CH"/>
              <a:t>L’objectif du bilan de compétences est d’identifier un projet de formation ou d’emploi, ainsi que de définir un accompagnement adapté, incluant le cas échéant la désignation d’un case manager et, si pertinent, une orientation vers des mesures d’insertion professionnelle</a:t>
            </a:r>
            <a:endParaRPr lang="fr-FR" sz="1400"/>
          </a:p>
        </p:txBody>
      </p:sp>
      <p:sp>
        <p:nvSpPr>
          <p:cNvPr id="1084015655" name="Espace réservé du texte 6"/>
          <p:cNvSpPr>
            <a:spLocks noGrp="1"/>
          </p:cNvSpPr>
          <p:nvPr>
            <p:ph type="body" sz="quarter" idx="16"/>
          </p:nvPr>
        </p:nvSpPr>
        <p:spPr bwMode="auto"/>
        <p:txBody>
          <a:bodyPr/>
          <a:lstStyle/>
          <a:p>
            <a:pPr>
              <a:defRPr/>
            </a:pPr>
            <a:r>
              <a:rPr lang="fr-CH" sz="1400" b="0" i="0" u="none" strike="noStrike" cap="none" spc="0">
                <a:solidFill>
                  <a:schemeClr val="tx1"/>
                </a:solidFill>
                <a:latin typeface="Montserrat"/>
                <a:ea typeface="Montserrat"/>
                <a:cs typeface="Montserrat"/>
              </a:rPr>
              <a:t>Clarification des compétences personnelles et professionnelles afin de définir d’ un objectif professionnel avec l'appui de conseillers en orientation et les conseils de plusieurs institutions (OFPC, OCE, SIP, BIC, HA).</a:t>
            </a:r>
            <a:endParaRPr sz="1400"/>
          </a:p>
        </p:txBody>
      </p:sp>
      <p:sp>
        <p:nvSpPr>
          <p:cNvPr id="1331638664" name="Espace réservé du texte 9"/>
          <p:cNvSpPr>
            <a:spLocks noGrp="1"/>
          </p:cNvSpPr>
          <p:nvPr>
            <p:ph type="body" sz="quarter" idx="19"/>
          </p:nvPr>
        </p:nvSpPr>
        <p:spPr bwMode="auto"/>
        <p:txBody>
          <a:bodyPr/>
          <a:lstStyle/>
          <a:p>
            <a:pPr>
              <a:defRPr/>
            </a:pPr>
            <a:r>
              <a:rPr lang="fr-CH" sz="1100" i="1"/>
              <a:t>Case Management AIS : </a:t>
            </a:r>
            <a:r>
              <a:rPr lang="fr-CH" sz="1100" i="1" u="sng">
                <a:hlinkClick r:id="rId3"/>
              </a:rPr>
              <a:t>ais@etat.ge.ch</a:t>
            </a:r>
            <a:r>
              <a:rPr sz="1100" i="1"/>
              <a:t> </a:t>
            </a:r>
          </a:p>
        </p:txBody>
      </p:sp>
      <p:sp>
        <p:nvSpPr>
          <p:cNvPr id="635733132" name="Rectangle : coins arrondis 10">
            <a:hlinkClick r:id="rId4"/>
          </p:cNvPr>
          <p:cNvSpPr/>
          <p:nvPr/>
        </p:nvSpPr>
        <p:spPr bwMode="auto">
          <a:xfrm>
            <a:off x="9068673" y="5176687"/>
            <a:ext cx="2142121" cy="580707"/>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516334357"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1496585245" name="Bouton d'action : Suivant ou Précédent 1496585244">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662399866" name="Bouton d'action : Précédent 1662399865">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969032882" name="Bouton d'action : Accueil 1969032881">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54004634" name="Espace réservé du texte 1"/>
          <p:cNvSpPr>
            <a:spLocks noGrp="1"/>
          </p:cNvSpPr>
          <p:nvPr>
            <p:ph type="body" sz="quarter" idx="10"/>
          </p:nvPr>
        </p:nvSpPr>
        <p:spPr bwMode="auto"/>
        <p:txBody>
          <a:bodyPr/>
          <a:lstStyle/>
          <a:p>
            <a:pPr>
              <a:defRPr/>
            </a:pPr>
            <a:r>
              <a:rPr lang="fr-FR" b="1"/>
              <a:t>APPRENTISSAGE</a:t>
            </a:r>
            <a:endParaRPr/>
          </a:p>
        </p:txBody>
      </p:sp>
      <p:sp>
        <p:nvSpPr>
          <p:cNvPr id="245480750" name="Espace réservé du texte 2"/>
          <p:cNvSpPr>
            <a:spLocks noGrp="1"/>
          </p:cNvSpPr>
          <p:nvPr>
            <p:ph type="body" sz="quarter" idx="11"/>
          </p:nvPr>
        </p:nvSpPr>
        <p:spPr bwMode="auto">
          <a:xfrm>
            <a:off x="2973457" y="81413"/>
            <a:ext cx="5882443" cy="479315"/>
          </a:xfrm>
        </p:spPr>
        <p:txBody>
          <a:bodyPr/>
          <a:lstStyle/>
          <a:p>
            <a:pPr>
              <a:defRPr/>
            </a:pPr>
            <a:r>
              <a:rPr lang="fr-FR"/>
              <a:t>APPRENTISSAGE</a:t>
            </a:r>
            <a:endParaRPr/>
          </a:p>
        </p:txBody>
      </p:sp>
      <p:sp>
        <p:nvSpPr>
          <p:cNvPr id="2031063528" name="Espace réservé du texte 4"/>
          <p:cNvSpPr>
            <a:spLocks noGrp="1"/>
          </p:cNvSpPr>
          <p:nvPr>
            <p:ph type="body" sz="quarter" idx="13"/>
          </p:nvPr>
        </p:nvSpPr>
        <p:spPr bwMode="auto">
          <a:xfrm>
            <a:off x="8182298" y="1444058"/>
            <a:ext cx="3830691" cy="3413692"/>
          </a:xfrm>
        </p:spPr>
        <p:txBody>
          <a:bodyPr/>
          <a:lstStyle/>
          <a:p>
            <a:pPr marL="285750" indent="-285750">
              <a:buFont typeface="Arial"/>
              <a:buChar char="•"/>
              <a:defRPr/>
            </a:pPr>
            <a:r>
              <a:rPr lang="fr-CH" sz="1100" b="1"/>
              <a:t>Âge: </a:t>
            </a:r>
            <a:r>
              <a:rPr lang="fr-CH" sz="1100"/>
              <a:t>dès 15 ans</a:t>
            </a:r>
            <a:endParaRPr lang="fr-FR" sz="1100"/>
          </a:p>
          <a:p>
            <a:pPr marL="285750" indent="-285750">
              <a:buFont typeface="Arial"/>
              <a:buChar char="•"/>
              <a:defRPr/>
            </a:pPr>
            <a:r>
              <a:rPr lang="fr-CH" sz="1100" b="1"/>
              <a:t>Niveau français requis: </a:t>
            </a:r>
            <a:r>
              <a:rPr lang="fr-CH" sz="1100"/>
              <a:t>niveau scolaire équivalent au cycle d’orientation + niveau A2-B1 du CECRL nécessaire pour être à l’aise à l’entrée en formation (www.orientation.ch)</a:t>
            </a:r>
            <a:br>
              <a:rPr lang="fr-CH" sz="1100"/>
            </a:br>
            <a:r>
              <a:rPr lang="fr-CH" sz="1050" i="1">
                <a:solidFill>
                  <a:schemeClr val="tx1">
                    <a:lumMod val="50000"/>
                    <a:lumOff val="50000"/>
                  </a:schemeClr>
                </a:solidFill>
              </a:rPr>
              <a:t>Selon les professions un niveau plus élevé peut être demandé (santé ou commerce par exemple…). </a:t>
            </a:r>
            <a:endParaRPr lang="fr-FR" sz="1050" i="1">
              <a:solidFill>
                <a:schemeClr val="tx1">
                  <a:lumMod val="50000"/>
                  <a:lumOff val="50000"/>
                </a:schemeClr>
              </a:solidFill>
            </a:endParaRPr>
          </a:p>
          <a:p>
            <a:pPr marL="285750" indent="-285750">
              <a:buFont typeface="Arial"/>
              <a:buChar char="•"/>
              <a:defRPr/>
            </a:pPr>
            <a:r>
              <a:rPr lang="fr-CH" sz="1100" b="1"/>
              <a:t>Autre: </a:t>
            </a:r>
            <a:r>
              <a:rPr lang="fr-CH" sz="1100"/>
              <a:t>pour l’apprentissage en dual auprès d’une entreprise, la signature d’un contrat avec cette dernière est un prérequis. Pour l’apprentissage en école à plein temps, un concours ou une sélection est effectué à l’entrée après une phase de candidature</a:t>
            </a:r>
            <a:endParaRPr lang="fr-FR" sz="1100"/>
          </a:p>
          <a:p>
            <a:pPr marL="285750" indent="-285750">
              <a:buFont typeface="Arial"/>
              <a:buChar char="•"/>
              <a:defRPr/>
            </a:pPr>
            <a:r>
              <a:rPr lang="fr-CH" sz="1100" b="1"/>
              <a:t>Certificat acquis: </a:t>
            </a:r>
            <a:r>
              <a:rPr lang="fr-CH" sz="1100"/>
              <a:t>Attestation Fédérale Professionnelle (AFP) ou Certificat Fédéral de Capacité (CFC)</a:t>
            </a:r>
            <a:endParaRPr lang="fr-CH" sz="1100" b="1"/>
          </a:p>
          <a:p>
            <a:pPr marL="285750" indent="-285750">
              <a:buFont typeface="Arial"/>
              <a:buChar char="•"/>
              <a:defRPr/>
            </a:pPr>
            <a:r>
              <a:rPr lang="fr-CH" sz="1100" b="1"/>
              <a:t>Temps à y accorder: </a:t>
            </a:r>
            <a:r>
              <a:rPr lang="fr-CH" sz="1100"/>
              <a:t>plein temps durant 2, 3 ou 4 ans selon la formation</a:t>
            </a:r>
            <a:endParaRPr lang="fr-FR" sz="1100"/>
          </a:p>
          <a:p>
            <a:pPr marL="285750" indent="-285750">
              <a:buFont typeface="Arial"/>
              <a:buChar char="•"/>
              <a:defRPr/>
            </a:pPr>
            <a:endParaRPr lang="fr-FR" sz="1100"/>
          </a:p>
        </p:txBody>
      </p:sp>
      <p:sp>
        <p:nvSpPr>
          <p:cNvPr id="1774657864" name="Espace réservé du texte 5"/>
          <p:cNvSpPr>
            <a:spLocks noGrp="1"/>
          </p:cNvSpPr>
          <p:nvPr>
            <p:ph type="body" sz="quarter" idx="14"/>
          </p:nvPr>
        </p:nvSpPr>
        <p:spPr bwMode="auto"/>
        <p:txBody>
          <a:bodyPr/>
          <a:lstStyle/>
          <a:p>
            <a:pPr>
              <a:defRPr/>
            </a:pPr>
            <a:r>
              <a:rPr lang="fr-CH" sz="1400"/>
              <a:t>OFPC - Enseignement secondaire II - DIP</a:t>
            </a:r>
            <a:endParaRPr lang="fr-FR"/>
          </a:p>
        </p:txBody>
      </p:sp>
      <p:sp>
        <p:nvSpPr>
          <p:cNvPr id="53217464" name="Espace réservé du texte 6"/>
          <p:cNvSpPr>
            <a:spLocks noGrp="1"/>
          </p:cNvSpPr>
          <p:nvPr>
            <p:ph type="body" sz="quarter" idx="15"/>
          </p:nvPr>
        </p:nvSpPr>
        <p:spPr bwMode="auto">
          <a:xfrm>
            <a:off x="219726" y="2688064"/>
            <a:ext cx="3929374" cy="2428221"/>
          </a:xfrm>
        </p:spPr>
        <p:txBody>
          <a:bodyPr/>
          <a:lstStyle/>
          <a:p>
            <a:pPr>
              <a:defRPr/>
            </a:pPr>
            <a:r>
              <a:rPr lang="fr-CH"/>
              <a:t>L’apprentissage est une f</a:t>
            </a:r>
            <a:r>
              <a:rPr lang="fr-CH" sz="1400"/>
              <a:t>ormation professionnelle duale ou en école à plein temps en vue d’obtenir une Attestation Fédérale Professionnelle (AFP) ou un Certificat Fédéral de Capacité (CFC). L’apprentissage donne accès à plus de 180 professions différentes. </a:t>
            </a:r>
            <a:endParaRPr lang="fr-FR" sz="1400"/>
          </a:p>
          <a:p>
            <a:pPr>
              <a:defRPr/>
            </a:pPr>
            <a:endParaRPr lang="fr-FR"/>
          </a:p>
        </p:txBody>
      </p:sp>
      <p:sp>
        <p:nvSpPr>
          <p:cNvPr id="615297807" name="Espace réservé du texte 7"/>
          <p:cNvSpPr>
            <a:spLocks noGrp="1"/>
          </p:cNvSpPr>
          <p:nvPr>
            <p:ph type="body" sz="quarter" idx="16"/>
          </p:nvPr>
        </p:nvSpPr>
        <p:spPr bwMode="auto"/>
        <p:txBody>
          <a:bodyPr/>
          <a:lstStyle/>
          <a:p>
            <a:pPr>
              <a:defRPr/>
            </a:pPr>
            <a:r>
              <a:rPr lang="fr-CH" sz="1400"/>
              <a:t>Compétences scolaires et professionnelles selon les métiers (</a:t>
            </a:r>
            <a:r>
              <a:rPr lang="fr-CH" sz="1400" u="sng">
                <a:hlinkClick r:id="rId3"/>
              </a:rPr>
              <a:t>www.orientation.ch</a:t>
            </a:r>
            <a:r>
              <a:rPr lang="fr-CH" sz="1400"/>
              <a:t>).</a:t>
            </a:r>
            <a:endParaRPr/>
          </a:p>
        </p:txBody>
      </p:sp>
      <p:sp>
        <p:nvSpPr>
          <p:cNvPr id="625634262" name="Espace réservé du texte 10"/>
          <p:cNvSpPr>
            <a:spLocks noGrp="1"/>
          </p:cNvSpPr>
          <p:nvPr>
            <p:ph type="body" sz="quarter" idx="19"/>
          </p:nvPr>
        </p:nvSpPr>
        <p:spPr bwMode="auto">
          <a:xfrm>
            <a:off x="3879390" y="6376555"/>
            <a:ext cx="8379869" cy="337196"/>
          </a:xfrm>
        </p:spPr>
        <p:txBody>
          <a:bodyPr/>
          <a:lstStyle/>
          <a:p>
            <a:pPr>
              <a:defRPr/>
            </a:pPr>
            <a:r>
              <a:rPr lang="fr-CH" sz="1050" i="1"/>
              <a:t>Case Management OFPC - AIS Formation Postobligatoire</a:t>
            </a:r>
            <a:r>
              <a:rPr lang="fr-FR" sz="1050"/>
              <a:t> : </a:t>
            </a:r>
            <a:r>
              <a:rPr lang="fr-CH" sz="1050" u="sng">
                <a:hlinkClick r:id="rId4"/>
              </a:rPr>
              <a:t>ofpc.fp-ais@etat.ge.ch</a:t>
            </a:r>
            <a:r>
              <a:rPr lang="fr-FR" sz="1050"/>
              <a:t> </a:t>
            </a:r>
            <a:endParaRPr/>
          </a:p>
        </p:txBody>
      </p:sp>
      <p:sp>
        <p:nvSpPr>
          <p:cNvPr id="711592191" name="Rectangle : coins arrondis 12">
            <a:hlinkClick r:id="rId5"/>
          </p:cNvPr>
          <p:cNvSpPr/>
          <p:nvPr/>
        </p:nvSpPr>
        <p:spPr bwMode="auto">
          <a:xfrm>
            <a:off x="8907364" y="5402768"/>
            <a:ext cx="2380557" cy="421300"/>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154919438" name="Bouton d'action : Personnalisé 34">
            <a:hlinkClick r:id="rId6"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785654396" name="Bouton d'action : Suivant ou Précédent 785654395">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926846054" name="Bouton d'action : Précédent 1926846053">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658763367" name="Bouton d'action : Accueil 1658763366">
            <a:hlinkClick r:id="rId7"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975673581" name="Espace réservé du texte 1"/>
          <p:cNvSpPr>
            <a:spLocks noGrp="1"/>
          </p:cNvSpPr>
          <p:nvPr>
            <p:ph type="body" sz="quarter" idx="10"/>
          </p:nvPr>
        </p:nvSpPr>
        <p:spPr bwMode="auto"/>
        <p:txBody>
          <a:bodyPr/>
          <a:lstStyle/>
          <a:p>
            <a:pPr>
              <a:defRPr/>
            </a:pPr>
            <a:r>
              <a:rPr lang="fr-FR" b="1"/>
              <a:t>CERTIFICATION PROFESSIONNELLE POUR ADULTE </a:t>
            </a:r>
            <a:endParaRPr/>
          </a:p>
          <a:p>
            <a:pPr>
              <a:defRPr/>
            </a:pPr>
            <a:endParaRPr lang="fr-FR"/>
          </a:p>
        </p:txBody>
      </p:sp>
      <p:sp>
        <p:nvSpPr>
          <p:cNvPr id="1543296347" name="Espace réservé du texte 2"/>
          <p:cNvSpPr>
            <a:spLocks noGrp="1"/>
          </p:cNvSpPr>
          <p:nvPr>
            <p:ph type="body" sz="quarter" idx="11"/>
          </p:nvPr>
        </p:nvSpPr>
        <p:spPr bwMode="auto">
          <a:xfrm>
            <a:off x="2590800" y="81413"/>
            <a:ext cx="8469681" cy="479315"/>
          </a:xfrm>
        </p:spPr>
        <p:txBody>
          <a:bodyPr/>
          <a:lstStyle/>
          <a:p>
            <a:pPr>
              <a:defRPr/>
            </a:pPr>
            <a:r>
              <a:rPr lang="fr-FR" sz="2400"/>
              <a:t>CERTIFICATION PROFESSIONNELLE POUR ADULTE </a:t>
            </a:r>
            <a:endParaRPr/>
          </a:p>
        </p:txBody>
      </p:sp>
      <p:sp>
        <p:nvSpPr>
          <p:cNvPr id="1917666929" name="Espace réservé du texte 3"/>
          <p:cNvSpPr>
            <a:spLocks noGrp="1"/>
          </p:cNvSpPr>
          <p:nvPr>
            <p:ph type="body" sz="quarter" idx="13"/>
          </p:nvPr>
        </p:nvSpPr>
        <p:spPr bwMode="auto">
          <a:xfrm>
            <a:off x="8275631" y="1478348"/>
            <a:ext cx="3677672" cy="3413692"/>
          </a:xfrm>
        </p:spPr>
        <p:txBody>
          <a:bodyPr/>
          <a:lstStyle/>
          <a:p>
            <a:pPr marL="285750" indent="-285750">
              <a:buFont typeface="Arial"/>
              <a:buChar char="•"/>
              <a:defRPr/>
            </a:pPr>
            <a:r>
              <a:rPr lang="fr-CH" sz="1200" b="1"/>
              <a:t>Âge: </a:t>
            </a:r>
            <a:r>
              <a:rPr lang="fr-CH" sz="1200"/>
              <a:t>N/A </a:t>
            </a:r>
            <a:endParaRPr lang="fr-FR" sz="1200"/>
          </a:p>
          <a:p>
            <a:pPr marL="285750" indent="-285750">
              <a:buFont typeface="Arial"/>
              <a:buChar char="•"/>
              <a:defRPr/>
            </a:pPr>
            <a:r>
              <a:rPr lang="fr-CH" sz="1200" b="1"/>
              <a:t>Niveau français requis: </a:t>
            </a:r>
            <a:r>
              <a:rPr lang="fr-CH" sz="1200"/>
              <a:t>N/A</a:t>
            </a:r>
            <a:endParaRPr lang="fr-FR" sz="1200"/>
          </a:p>
          <a:p>
            <a:pPr marL="285750" indent="-285750">
              <a:buFont typeface="Arial"/>
              <a:buChar char="•"/>
              <a:defRPr/>
            </a:pPr>
            <a:r>
              <a:rPr lang="fr-CH" sz="1200" b="1"/>
              <a:t>Autre: </a:t>
            </a:r>
            <a:r>
              <a:rPr lang="fr-CH" sz="1200"/>
              <a:t>être au bénéfice d’une expérience professionnelle dans le domaine visé et être domicilié ou contribuable à Genève depuis 12 mois sans interruption</a:t>
            </a:r>
            <a:endParaRPr lang="fr-FR" sz="1200"/>
          </a:p>
          <a:p>
            <a:pPr marL="285750" indent="-285750">
              <a:buFont typeface="Arial"/>
              <a:buChar char="•"/>
              <a:defRPr/>
            </a:pPr>
            <a:r>
              <a:rPr lang="fr-CH" sz="1200" b="1"/>
              <a:t>Nombre de places disponibles: </a:t>
            </a:r>
            <a:r>
              <a:rPr lang="fr-CH" sz="1200"/>
              <a:t>N/A</a:t>
            </a:r>
            <a:endParaRPr lang="fr-FR" sz="1200"/>
          </a:p>
          <a:p>
            <a:pPr marL="285750" indent="-285750">
              <a:buFont typeface="Arial"/>
              <a:buChar char="•"/>
              <a:defRPr/>
            </a:pPr>
            <a:r>
              <a:rPr lang="fr-CH" sz="1200" b="1"/>
              <a:t>Certificat acquis: </a:t>
            </a:r>
            <a:r>
              <a:rPr lang="fr-CH" sz="1200"/>
              <a:t>Attestation Fédérale de formation Professionnelle (AFP) ou un Certificat Fédéral de Capacité (CFC)</a:t>
            </a:r>
            <a:endParaRPr lang="fr-FR" sz="1200"/>
          </a:p>
          <a:p>
            <a:pPr marL="285750" indent="-285750">
              <a:buFont typeface="Arial"/>
              <a:buChar char="•"/>
              <a:defRPr/>
            </a:pPr>
            <a:r>
              <a:rPr lang="fr-CH" sz="1200" b="1"/>
              <a:t>Temps à y accorder: </a:t>
            </a:r>
            <a:r>
              <a:rPr lang="fr-CH" sz="1200"/>
              <a:t>temps partiel</a:t>
            </a:r>
            <a:endParaRPr lang="fr-FR" sz="1200"/>
          </a:p>
          <a:p>
            <a:pPr marL="285750" indent="-285750">
              <a:buFont typeface="Arial"/>
              <a:buChar char="•"/>
              <a:defRPr/>
            </a:pPr>
            <a:endParaRPr lang="fr-FR" sz="1200"/>
          </a:p>
        </p:txBody>
      </p:sp>
      <p:sp>
        <p:nvSpPr>
          <p:cNvPr id="1517192705" name="Espace réservé du texte 4"/>
          <p:cNvSpPr>
            <a:spLocks noGrp="1"/>
          </p:cNvSpPr>
          <p:nvPr>
            <p:ph type="body" sz="quarter" idx="14"/>
          </p:nvPr>
        </p:nvSpPr>
        <p:spPr bwMode="auto"/>
        <p:txBody>
          <a:bodyPr/>
          <a:lstStyle/>
          <a:p>
            <a:pPr>
              <a:defRPr/>
            </a:pPr>
            <a:r>
              <a:rPr lang="fr-CH"/>
              <a:t>OFPC - DIP</a:t>
            </a:r>
            <a:endParaRPr lang="fr-FR"/>
          </a:p>
        </p:txBody>
      </p:sp>
      <p:sp>
        <p:nvSpPr>
          <p:cNvPr id="840304861" name="Espace réservé du texte 5"/>
          <p:cNvSpPr>
            <a:spLocks noGrp="1"/>
          </p:cNvSpPr>
          <p:nvPr>
            <p:ph type="body" sz="quarter" idx="15"/>
          </p:nvPr>
        </p:nvSpPr>
        <p:spPr bwMode="auto"/>
        <p:txBody>
          <a:bodyPr/>
          <a:lstStyle/>
          <a:p>
            <a:pPr>
              <a:defRPr/>
            </a:pPr>
            <a:r>
              <a:rPr lang="fr-CH" sz="1400"/>
              <a:t>Le dispositif de certification professionnelle pour adultes du canton de Genève permet d’obtenir une qualification AFP (Attestation fédérale de formation professionnelle) ou CFC (Certificat fédéral de capacité) sans contrat d’apprentissage, sur la base de l’article 32 OFPr ou par voie de formation modulaire fédérale.</a:t>
            </a:r>
            <a:endParaRPr lang="fr-FR" sz="1400"/>
          </a:p>
          <a:p>
            <a:pPr>
              <a:defRPr/>
            </a:pPr>
            <a:endParaRPr lang="fr-FR"/>
          </a:p>
        </p:txBody>
      </p:sp>
      <p:sp>
        <p:nvSpPr>
          <p:cNvPr id="2055715071" name="Espace réservé du texte 6"/>
          <p:cNvSpPr>
            <a:spLocks noGrp="1"/>
          </p:cNvSpPr>
          <p:nvPr>
            <p:ph type="body" sz="quarter" idx="16"/>
          </p:nvPr>
        </p:nvSpPr>
        <p:spPr bwMode="auto"/>
        <p:txBody>
          <a:bodyPr/>
          <a:lstStyle/>
          <a:p>
            <a:pPr>
              <a:defRPr/>
            </a:pPr>
            <a:r>
              <a:rPr lang="fr-CH" sz="1400"/>
              <a:t>Compétences scolaires et professionnelles selon les métiers (</a:t>
            </a:r>
            <a:r>
              <a:rPr lang="fr-CH" sz="1400" u="sng">
                <a:hlinkClick r:id="rId3"/>
              </a:rPr>
              <a:t>www.orientation.ch</a:t>
            </a:r>
            <a:r>
              <a:rPr lang="fr-CH" sz="1400"/>
              <a:t>)</a:t>
            </a:r>
            <a:endParaRPr lang="fr-FR" sz="1400"/>
          </a:p>
          <a:p>
            <a:pPr>
              <a:defRPr/>
            </a:pPr>
            <a:endParaRPr lang="fr-FR"/>
          </a:p>
        </p:txBody>
      </p:sp>
      <p:sp>
        <p:nvSpPr>
          <p:cNvPr id="446615793" name="Espace réservé du texte 9"/>
          <p:cNvSpPr>
            <a:spLocks noGrp="1"/>
          </p:cNvSpPr>
          <p:nvPr>
            <p:ph type="body" sz="quarter" idx="19"/>
          </p:nvPr>
        </p:nvSpPr>
        <p:spPr bwMode="auto"/>
        <p:txBody>
          <a:bodyPr/>
          <a:lstStyle/>
          <a:p>
            <a:pPr>
              <a:defRPr/>
            </a:pPr>
            <a:r>
              <a:rPr lang="fr-CH" sz="1100" i="1"/>
              <a:t>Case Management OFPC - AIS Formation Postobligatoire</a:t>
            </a:r>
            <a:r>
              <a:rPr lang="fr-CH" sz="1100"/>
              <a:t> : </a:t>
            </a:r>
            <a:r>
              <a:rPr lang="fr-CH" sz="1100" u="sng">
                <a:hlinkClick r:id="rId4"/>
              </a:rPr>
              <a:t>ofpc.fp-ais@etat.ge.ch</a:t>
            </a:r>
            <a:r>
              <a:rPr lang="fr-CH" sz="1100"/>
              <a:t> </a:t>
            </a:r>
            <a:endParaRPr lang="fr-FR" sz="1100"/>
          </a:p>
        </p:txBody>
      </p:sp>
      <p:sp>
        <p:nvSpPr>
          <p:cNvPr id="547533058" name="Rectangle : coins arrondis 12">
            <a:hlinkClick r:id="rId5"/>
          </p:cNvPr>
          <p:cNvSpPr/>
          <p:nvPr/>
        </p:nvSpPr>
        <p:spPr bwMode="auto">
          <a:xfrm>
            <a:off x="8907364" y="5402768"/>
            <a:ext cx="2380557" cy="421300"/>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78413722" name="Bouton d'action : Personnalisé 34">
            <a:hlinkClick r:id="rId6"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137208567" name="Bouton d'action : Suivant ou Précédent 137208566">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079761135" name="Bouton d'action : Précédent 2079761134">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936834357" name="Bouton d'action : Accueil 936834356">
            <a:hlinkClick r:id="rId7"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07090107" name="Espace réservé du texte 1"/>
          <p:cNvSpPr>
            <a:spLocks noGrp="1"/>
          </p:cNvSpPr>
          <p:nvPr>
            <p:ph type="body" sz="quarter" idx="10"/>
          </p:nvPr>
        </p:nvSpPr>
        <p:spPr bwMode="auto"/>
        <p:txBody>
          <a:bodyPr/>
          <a:lstStyle/>
          <a:p>
            <a:pPr>
              <a:defRPr/>
            </a:pPr>
            <a:r>
              <a:rPr lang="fr-FR" b="1"/>
              <a:t>ECOLE DE CULTURE GÉNÉRALE (ECG) </a:t>
            </a:r>
            <a:endParaRPr/>
          </a:p>
        </p:txBody>
      </p:sp>
      <p:sp>
        <p:nvSpPr>
          <p:cNvPr id="1705351781" name="Espace réservé du texte 2"/>
          <p:cNvSpPr>
            <a:spLocks noGrp="1"/>
          </p:cNvSpPr>
          <p:nvPr>
            <p:ph type="body" sz="quarter" idx="11"/>
          </p:nvPr>
        </p:nvSpPr>
        <p:spPr bwMode="auto">
          <a:xfrm>
            <a:off x="2973457" y="81413"/>
            <a:ext cx="5208841" cy="479315"/>
          </a:xfrm>
        </p:spPr>
        <p:txBody>
          <a:bodyPr/>
          <a:lstStyle/>
          <a:p>
            <a:pPr>
              <a:defRPr/>
            </a:pPr>
            <a:r>
              <a:rPr lang="fr-FR"/>
              <a:t>ECG</a:t>
            </a:r>
            <a:endParaRPr/>
          </a:p>
        </p:txBody>
      </p:sp>
      <p:sp>
        <p:nvSpPr>
          <p:cNvPr id="1782162889" name="Espace réservé du texte 3"/>
          <p:cNvSpPr>
            <a:spLocks noGrp="1"/>
          </p:cNvSpPr>
          <p:nvPr>
            <p:ph type="body" sz="quarter" idx="13"/>
          </p:nvPr>
        </p:nvSpPr>
        <p:spPr bwMode="auto">
          <a:xfrm>
            <a:off x="8275631" y="1478348"/>
            <a:ext cx="3677672" cy="3367972"/>
          </a:xfrm>
        </p:spPr>
        <p:txBody>
          <a:bodyPr/>
          <a:lstStyle/>
          <a:p>
            <a:pPr marL="285750" indent="-285750">
              <a:buFont typeface="Arial"/>
              <a:buChar char="•"/>
              <a:defRPr/>
            </a:pPr>
            <a:r>
              <a:rPr lang="fr-CH" sz="1200" b="1"/>
              <a:t>Âge: </a:t>
            </a:r>
            <a:r>
              <a:rPr lang="fr-CH" sz="1200"/>
              <a:t>dès 15 ans</a:t>
            </a:r>
            <a:endParaRPr lang="fr-FR" sz="1200"/>
          </a:p>
          <a:p>
            <a:pPr marL="285750" indent="-285750">
              <a:buFont typeface="Arial"/>
              <a:buChar char="•"/>
              <a:defRPr/>
            </a:pPr>
            <a:r>
              <a:rPr lang="fr-CH" sz="1200" b="1"/>
              <a:t>Niveau français requis:</a:t>
            </a:r>
            <a:r>
              <a:rPr lang="fr-CH" sz="1200"/>
              <a:t> niveau scolaire de fin de cycle d’orientation / possibilité d’effectuer des tests d’entrées </a:t>
            </a:r>
            <a:endParaRPr lang="fr-FR" sz="1200"/>
          </a:p>
          <a:p>
            <a:pPr marL="285750" indent="-285750">
              <a:buFont typeface="Arial"/>
              <a:buChar char="•"/>
              <a:defRPr/>
            </a:pPr>
            <a:r>
              <a:rPr lang="fr-CH" sz="1200" b="1"/>
              <a:t>Nombre de places disponibles: </a:t>
            </a:r>
            <a:r>
              <a:rPr lang="fr-CH" sz="1200"/>
              <a:t>N/A</a:t>
            </a:r>
            <a:endParaRPr lang="fr-FR" sz="1200"/>
          </a:p>
          <a:p>
            <a:pPr marL="285750" indent="-285750">
              <a:buFont typeface="Arial"/>
              <a:buChar char="•"/>
              <a:defRPr/>
            </a:pPr>
            <a:r>
              <a:rPr lang="fr-CH" sz="1200" b="1"/>
              <a:t>Certificat acquis: </a:t>
            </a:r>
            <a:r>
              <a:rPr lang="fr-CH" sz="1200"/>
              <a:t>Certificat de l’école de culture Générale avec ou sans Maturité spécialisée</a:t>
            </a:r>
            <a:endParaRPr lang="fr-FR" sz="1200"/>
          </a:p>
          <a:p>
            <a:pPr marL="285750" indent="-285750">
              <a:buFont typeface="Arial"/>
              <a:buChar char="•"/>
              <a:defRPr/>
            </a:pPr>
            <a:r>
              <a:rPr lang="fr-CH" sz="1200" b="1"/>
              <a:t>Temps à y accorder: </a:t>
            </a:r>
            <a:r>
              <a:rPr lang="fr-CH" sz="1200"/>
              <a:t>plein temps durant 3 ans</a:t>
            </a:r>
            <a:endParaRPr lang="fr-FR" sz="1200"/>
          </a:p>
        </p:txBody>
      </p:sp>
      <p:sp>
        <p:nvSpPr>
          <p:cNvPr id="696470724" name="Espace réservé du texte 4"/>
          <p:cNvSpPr>
            <a:spLocks noGrp="1"/>
          </p:cNvSpPr>
          <p:nvPr>
            <p:ph type="body" sz="quarter" idx="14"/>
          </p:nvPr>
        </p:nvSpPr>
        <p:spPr bwMode="auto"/>
        <p:txBody>
          <a:bodyPr/>
          <a:lstStyle/>
          <a:p>
            <a:pPr>
              <a:defRPr/>
            </a:pPr>
            <a:r>
              <a:rPr lang="fr-CH" sz="1400"/>
              <a:t>Enseignement secondaire II - DIP</a:t>
            </a:r>
            <a:endParaRPr lang="fr-FR"/>
          </a:p>
        </p:txBody>
      </p:sp>
      <p:sp>
        <p:nvSpPr>
          <p:cNvPr id="1402718885" name="Espace réservé du texte 5"/>
          <p:cNvSpPr>
            <a:spLocks noGrp="1"/>
          </p:cNvSpPr>
          <p:nvPr>
            <p:ph type="body" sz="quarter" idx="15"/>
          </p:nvPr>
        </p:nvSpPr>
        <p:spPr bwMode="auto"/>
        <p:txBody>
          <a:bodyPr/>
          <a:lstStyle/>
          <a:p>
            <a:pPr>
              <a:defRPr/>
            </a:pPr>
            <a:r>
              <a:rPr lang="fr-CH" sz="1400"/>
              <a:t>L</a:t>
            </a:r>
            <a:r>
              <a:rPr lang="fr-CH"/>
              <a:t>’ECG est une f</a:t>
            </a:r>
            <a:r>
              <a:rPr lang="fr-CH" sz="1400"/>
              <a:t>ormation du secondaire II qui délivre un certificat en 3 ans, axé sur la culture générale et des options préprofessionnelles (santé, social, arts, communication). </a:t>
            </a:r>
            <a:endParaRPr/>
          </a:p>
        </p:txBody>
      </p:sp>
      <p:sp>
        <p:nvSpPr>
          <p:cNvPr id="1982486643" name="Espace réservé du texte 6"/>
          <p:cNvSpPr>
            <a:spLocks noGrp="1"/>
          </p:cNvSpPr>
          <p:nvPr>
            <p:ph type="body" sz="quarter" idx="16"/>
          </p:nvPr>
        </p:nvSpPr>
        <p:spPr bwMode="auto">
          <a:xfrm>
            <a:off x="4472893" y="3734850"/>
            <a:ext cx="3521674" cy="1878566"/>
          </a:xfrm>
        </p:spPr>
        <p:txBody>
          <a:bodyPr/>
          <a:lstStyle/>
          <a:p>
            <a:pPr marL="0" marR="0" indent="0" algn="l">
              <a:lnSpc>
                <a:spcPct val="100000"/>
              </a:lnSpc>
              <a:spcBef>
                <a:spcPts val="0"/>
              </a:spcBef>
              <a:spcAft>
                <a:spcPts val="0"/>
              </a:spcAft>
              <a:buClr>
                <a:srgbClr val="003772"/>
              </a:buClr>
              <a:buFont typeface="Wingdings"/>
              <a:buNone/>
              <a:defRPr/>
            </a:pPr>
            <a:r>
              <a:rPr lang="fr-FR" sz="1000" b="0" i="0" u="none" strike="noStrike" cap="none" spc="0" dirty="0">
                <a:solidFill>
                  <a:srgbClr val="0A0A0A"/>
                </a:solidFill>
                <a:latin typeface="Montserrat" pitchFamily="2" charset="77"/>
                <a:ea typeface="Arial"/>
                <a:cs typeface="Arial"/>
              </a:rPr>
              <a:t>Compétences disciplinaires (Tronc commun) : français, langues, mathématiques, informatique, sciences expérimentales et sciences humaines.</a:t>
            </a:r>
            <a:endParaRPr lang="fr-FR" sz="1000" b="0" i="0" u="none" strike="noStrike" cap="none" spc="0" dirty="0">
              <a:solidFill>
                <a:srgbClr val="0A0A0A"/>
              </a:solidFill>
              <a:latin typeface="Montserrat" pitchFamily="2" charset="77"/>
              <a:cs typeface="Arial"/>
            </a:endParaRPr>
          </a:p>
          <a:p>
            <a:pPr marL="0" marR="0" indent="0" algn="l">
              <a:lnSpc>
                <a:spcPct val="100000"/>
              </a:lnSpc>
              <a:spcBef>
                <a:spcPts val="0"/>
              </a:spcBef>
              <a:spcAft>
                <a:spcPts val="0"/>
              </a:spcAft>
              <a:buClr>
                <a:srgbClr val="003772"/>
              </a:buClr>
              <a:buFont typeface="Wingdings"/>
              <a:buNone/>
              <a:defRPr/>
            </a:pPr>
            <a:r>
              <a:rPr lang="fr-FR" sz="1000" b="0" i="0" u="none" strike="noStrike" cap="none" spc="0" dirty="0">
                <a:solidFill>
                  <a:srgbClr val="0A0A0A"/>
                </a:solidFill>
                <a:latin typeface="Montserrat" pitchFamily="2" charset="77"/>
                <a:ea typeface="Arial"/>
                <a:cs typeface="Arial"/>
              </a:rPr>
              <a:t>Compétences préprofessionnelles (Option spécifique - OSP).</a:t>
            </a:r>
            <a:endParaRPr lang="fr-FR" sz="1000" b="0" i="0" u="none" strike="noStrike" cap="none" spc="0" dirty="0">
              <a:solidFill>
                <a:srgbClr val="0A0A0A"/>
              </a:solidFill>
              <a:latin typeface="Montserrat" pitchFamily="2" charset="77"/>
              <a:cs typeface="Arial"/>
            </a:endParaRPr>
          </a:p>
          <a:p>
            <a:pPr marL="0" marR="0" indent="0" algn="l">
              <a:lnSpc>
                <a:spcPct val="100000"/>
              </a:lnSpc>
              <a:spcBef>
                <a:spcPts val="0"/>
              </a:spcBef>
              <a:spcAft>
                <a:spcPts val="0"/>
              </a:spcAft>
              <a:buClr>
                <a:srgbClr val="003772"/>
              </a:buClr>
              <a:buFont typeface="Wingdings"/>
              <a:buNone/>
              <a:defRPr/>
            </a:pPr>
            <a:r>
              <a:rPr lang="fr-FR" sz="1000" b="0" i="0" u="none" strike="noStrike" cap="none" spc="0" dirty="0">
                <a:solidFill>
                  <a:srgbClr val="0A0A0A"/>
                </a:solidFill>
                <a:latin typeface="Montserrat" pitchFamily="2" charset="77"/>
                <a:ea typeface="Arial"/>
                <a:cs typeface="Arial"/>
              </a:rPr>
              <a:t>Connaissances et compétences dans le champ de la santé, socio-éducatif, arts (Design, Musique, Théâtre) </a:t>
            </a:r>
            <a:endParaRPr lang="fr-FR" sz="1000" b="0" i="0" u="none" strike="noStrike" cap="none" spc="0" dirty="0">
              <a:solidFill>
                <a:srgbClr val="0A0A0A"/>
              </a:solidFill>
              <a:latin typeface="Montserrat" pitchFamily="2" charset="77"/>
              <a:cs typeface="Arial"/>
            </a:endParaRPr>
          </a:p>
          <a:p>
            <a:pPr marL="0" marR="0" indent="0" algn="l">
              <a:lnSpc>
                <a:spcPct val="100000"/>
              </a:lnSpc>
              <a:spcBef>
                <a:spcPts val="0"/>
              </a:spcBef>
              <a:spcAft>
                <a:spcPts val="0"/>
              </a:spcAft>
              <a:buClr>
                <a:srgbClr val="003772"/>
              </a:buClr>
              <a:buFont typeface="Wingdings"/>
              <a:buNone/>
              <a:defRPr/>
            </a:pPr>
            <a:r>
              <a:rPr lang="fr-FR" sz="1000" b="0" i="0" u="none" strike="noStrike" cap="none" spc="0" dirty="0">
                <a:solidFill>
                  <a:srgbClr val="0A0A0A"/>
                </a:solidFill>
                <a:latin typeface="Montserrat" pitchFamily="2" charset="77"/>
                <a:ea typeface="Arial"/>
                <a:cs typeface="Arial"/>
              </a:rPr>
              <a:t>Compétences transversales et personnelles : pensée critique, capacité d'argumentation (expression écrite/orale), autonomie, imagination et capacité à travailler en équipe.</a:t>
            </a:r>
            <a:endParaRPr lang="fr-FR" sz="1000" b="0" i="0" u="none" strike="noStrike" cap="none" spc="0" dirty="0">
              <a:solidFill>
                <a:srgbClr val="0A0A0A"/>
              </a:solidFill>
              <a:latin typeface="Montserrat" pitchFamily="2" charset="77"/>
              <a:cs typeface="Arial"/>
            </a:endParaRPr>
          </a:p>
          <a:p>
            <a:pPr marL="0" marR="0" indent="0" algn="l">
              <a:lnSpc>
                <a:spcPct val="100000"/>
              </a:lnSpc>
              <a:spcBef>
                <a:spcPts val="0"/>
              </a:spcBef>
              <a:spcAft>
                <a:spcPts val="0"/>
              </a:spcAft>
              <a:buClr>
                <a:srgbClr val="003772"/>
              </a:buClr>
              <a:buFont typeface="Wingdings"/>
              <a:buNone/>
              <a:defRPr/>
            </a:pPr>
            <a:r>
              <a:rPr lang="fr-FR" sz="1000" b="0" i="0" u="none" strike="noStrike" cap="none" spc="0" dirty="0">
                <a:solidFill>
                  <a:srgbClr val="0A0A0A"/>
                </a:solidFill>
                <a:latin typeface="Montserrat" pitchFamily="2" charset="77"/>
                <a:ea typeface="Arial"/>
                <a:cs typeface="Arial"/>
              </a:rPr>
              <a:t>Compétences liées au projet professionnel.</a:t>
            </a:r>
            <a:endParaRPr lang="fr-FR" sz="1000" b="0" i="0" u="none" strike="noStrike" cap="none" spc="0" dirty="0">
              <a:solidFill>
                <a:srgbClr val="0A0A0A"/>
              </a:solidFill>
              <a:latin typeface="Montserrat" pitchFamily="2" charset="77"/>
              <a:cs typeface="Arial"/>
            </a:endParaRPr>
          </a:p>
        </p:txBody>
      </p:sp>
      <p:sp>
        <p:nvSpPr>
          <p:cNvPr id="311715228" name="Rectangle : coins arrondis 10">
            <a:hlinkClick r:id="rId3"/>
          </p:cNvPr>
          <p:cNvSpPr/>
          <p:nvPr/>
        </p:nvSpPr>
        <p:spPr bwMode="auto">
          <a:xfrm>
            <a:off x="8907364" y="5402768"/>
            <a:ext cx="2380557" cy="421300"/>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429039038" name="Espace réservé du texte 9"/>
          <p:cNvSpPr>
            <a:spLocks noGrp="1"/>
          </p:cNvSpPr>
          <p:nvPr>
            <p:ph type="body" sz="quarter" idx="19"/>
          </p:nvPr>
        </p:nvSpPr>
        <p:spPr bwMode="auto"/>
        <p:txBody>
          <a:bodyPr/>
          <a:lstStyle/>
          <a:p>
            <a:pPr>
              <a:defRPr/>
            </a:pPr>
            <a:r>
              <a:rPr lang="fr-CH" sz="1100" i="1"/>
              <a:t>Case Management OFPC - AIS Formation Postobligatoire</a:t>
            </a:r>
            <a:r>
              <a:rPr lang="fr-CH" sz="1100"/>
              <a:t> : </a:t>
            </a:r>
            <a:r>
              <a:rPr lang="fr-CH" sz="1100" u="sng">
                <a:hlinkClick r:id="rId4"/>
              </a:rPr>
              <a:t>ofpc.fp-ais@etat.ge.ch</a:t>
            </a:r>
            <a:r>
              <a:rPr lang="fr-CH" sz="1100"/>
              <a:t> </a:t>
            </a:r>
            <a:endParaRPr lang="fr-FR" sz="1100"/>
          </a:p>
        </p:txBody>
      </p:sp>
      <p:sp>
        <p:nvSpPr>
          <p:cNvPr id="1498370016"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309404451" name="Bouton d'action : Suivant ou Précédent 309404450">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992260017" name="Bouton d'action : Précédent 1992260016">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026789504" name="Bouton d'action : Accueil 2026789503">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22914807" name="Espace réservé du texte 1"/>
          <p:cNvSpPr>
            <a:spLocks noGrp="1"/>
          </p:cNvSpPr>
          <p:nvPr>
            <p:ph type="body" sz="quarter" idx="10"/>
          </p:nvPr>
        </p:nvSpPr>
        <p:spPr bwMode="auto"/>
        <p:txBody>
          <a:bodyPr/>
          <a:lstStyle/>
          <a:p>
            <a:pPr>
              <a:defRPr/>
            </a:pPr>
            <a:r>
              <a:rPr lang="fr-FR" b="1"/>
              <a:t>ECOLE DE CULTURE GENERALE POUR ADULTE (ECGA) </a:t>
            </a:r>
            <a:endParaRPr/>
          </a:p>
        </p:txBody>
      </p:sp>
      <p:sp>
        <p:nvSpPr>
          <p:cNvPr id="854494641" name="Espace réservé du texte 2"/>
          <p:cNvSpPr>
            <a:spLocks noGrp="1"/>
          </p:cNvSpPr>
          <p:nvPr>
            <p:ph type="body" sz="quarter" idx="11"/>
          </p:nvPr>
        </p:nvSpPr>
        <p:spPr bwMode="auto">
          <a:xfrm>
            <a:off x="2973457" y="81413"/>
            <a:ext cx="5208841" cy="479315"/>
          </a:xfrm>
        </p:spPr>
        <p:txBody>
          <a:bodyPr/>
          <a:lstStyle/>
          <a:p>
            <a:pPr>
              <a:defRPr/>
            </a:pPr>
            <a:r>
              <a:rPr lang="fr-FR"/>
              <a:t>ECGA</a:t>
            </a:r>
            <a:endParaRPr/>
          </a:p>
        </p:txBody>
      </p:sp>
      <p:sp>
        <p:nvSpPr>
          <p:cNvPr id="445681211" name="Espace réservé du texte 3"/>
          <p:cNvSpPr>
            <a:spLocks noGrp="1"/>
          </p:cNvSpPr>
          <p:nvPr>
            <p:ph type="body" sz="quarter" idx="13"/>
          </p:nvPr>
        </p:nvSpPr>
        <p:spPr bwMode="auto">
          <a:xfrm>
            <a:off x="8275631" y="1478348"/>
            <a:ext cx="3677672" cy="3116512"/>
          </a:xfrm>
        </p:spPr>
        <p:txBody>
          <a:bodyPr/>
          <a:lstStyle/>
          <a:p>
            <a:pPr marL="285750" indent="-285750">
              <a:buFont typeface="Arial"/>
              <a:buChar char="•"/>
              <a:defRPr/>
            </a:pPr>
            <a:r>
              <a:rPr lang="fr-CH" sz="1200" b="1"/>
              <a:t>Âge: </a:t>
            </a:r>
            <a:r>
              <a:rPr lang="fr-CH" sz="1200"/>
              <a:t>à partir de 20 ans</a:t>
            </a:r>
            <a:endParaRPr lang="fr-FR" sz="1200"/>
          </a:p>
          <a:p>
            <a:pPr marL="285750" indent="-285750">
              <a:buFont typeface="Arial"/>
              <a:buChar char="•"/>
              <a:defRPr/>
            </a:pPr>
            <a:r>
              <a:rPr lang="fr-CH" sz="1200" b="1"/>
              <a:t>Niveau français requis: </a:t>
            </a:r>
            <a:r>
              <a:rPr lang="fr-CH" sz="1200"/>
              <a:t>niveau scolaire de fin de cycle d’orientation / possibilité d’effectuer des tests d’entrées </a:t>
            </a:r>
            <a:endParaRPr lang="fr-FR" sz="1200"/>
          </a:p>
          <a:p>
            <a:pPr marL="285750" indent="-285750">
              <a:buFont typeface="Arial"/>
              <a:buChar char="•"/>
              <a:defRPr/>
            </a:pPr>
            <a:r>
              <a:rPr lang="fr-CH" sz="1200" b="1"/>
              <a:t>Autre: </a:t>
            </a:r>
            <a:r>
              <a:rPr lang="fr-CH" sz="1200"/>
              <a:t>avoir exercé une activité professionnelle + avoir effectué une interruption scolaire d’un an</a:t>
            </a:r>
            <a:endParaRPr lang="fr-FR" sz="1200"/>
          </a:p>
          <a:p>
            <a:pPr marL="285750" indent="-285750">
              <a:buFont typeface="Arial"/>
              <a:buChar char="•"/>
              <a:defRPr/>
            </a:pPr>
            <a:r>
              <a:rPr lang="fr-CH" sz="1200" b="1"/>
              <a:t>Nombre de places disponibles: </a:t>
            </a:r>
            <a:r>
              <a:rPr lang="fr-CH" sz="1200"/>
              <a:t>N/A</a:t>
            </a:r>
            <a:endParaRPr lang="fr-FR" sz="1200"/>
          </a:p>
          <a:p>
            <a:pPr marL="285750" indent="-285750">
              <a:buFont typeface="Arial"/>
              <a:buChar char="•"/>
              <a:defRPr/>
            </a:pPr>
            <a:r>
              <a:rPr lang="fr-CH" sz="1200" b="1"/>
              <a:t>Certificat acquis: </a:t>
            </a:r>
            <a:r>
              <a:rPr lang="fr-CH" sz="1200"/>
              <a:t>Certificat de l’école de culture Générale pour adulte, avec ou sans Maturité spécialisée</a:t>
            </a:r>
            <a:endParaRPr lang="fr-FR" sz="1200"/>
          </a:p>
          <a:p>
            <a:pPr marL="285750" indent="-285750">
              <a:buFont typeface="Arial"/>
              <a:buChar char="•"/>
              <a:defRPr/>
            </a:pPr>
            <a:r>
              <a:rPr lang="fr-CH" sz="1200" b="1"/>
              <a:t>Temps à y accorder: </a:t>
            </a:r>
            <a:r>
              <a:rPr lang="fr-CH" sz="1200"/>
              <a:t>cours du soir, la formation doit être finalisée en 5 ans maximum</a:t>
            </a:r>
            <a:endParaRPr/>
          </a:p>
          <a:p>
            <a:pPr marL="285750" indent="-285750">
              <a:buFont typeface="Arial"/>
              <a:buChar char="•"/>
              <a:defRPr/>
            </a:pPr>
            <a:endParaRPr lang="fr-FR" sz="1200"/>
          </a:p>
        </p:txBody>
      </p:sp>
      <p:sp>
        <p:nvSpPr>
          <p:cNvPr id="1347903428" name="Espace réservé du texte 4"/>
          <p:cNvSpPr>
            <a:spLocks noGrp="1"/>
          </p:cNvSpPr>
          <p:nvPr>
            <p:ph type="body" sz="quarter" idx="14"/>
          </p:nvPr>
        </p:nvSpPr>
        <p:spPr bwMode="auto"/>
        <p:txBody>
          <a:bodyPr/>
          <a:lstStyle/>
          <a:p>
            <a:pPr>
              <a:defRPr/>
            </a:pPr>
            <a:r>
              <a:rPr lang="fr-CH" sz="1400"/>
              <a:t>Enseignement secondaire II - DIP</a:t>
            </a:r>
            <a:endParaRPr lang="fr-FR"/>
          </a:p>
        </p:txBody>
      </p:sp>
      <p:sp>
        <p:nvSpPr>
          <p:cNvPr id="274737675" name="Espace réservé du texte 5"/>
          <p:cNvSpPr>
            <a:spLocks noGrp="1"/>
          </p:cNvSpPr>
          <p:nvPr>
            <p:ph type="body" sz="quarter" idx="15"/>
          </p:nvPr>
        </p:nvSpPr>
        <p:spPr bwMode="auto">
          <a:xfrm>
            <a:off x="219726" y="2688064"/>
            <a:ext cx="3929374" cy="2123965"/>
          </a:xfrm>
        </p:spPr>
        <p:txBody>
          <a:bodyPr/>
          <a:lstStyle/>
          <a:p>
            <a:pPr>
              <a:defRPr/>
            </a:pPr>
            <a:r>
              <a:rPr lang="fr-CH"/>
              <a:t>L’ECGA est une f</a:t>
            </a:r>
            <a:r>
              <a:rPr lang="fr-CH" sz="1400"/>
              <a:t>ormation secondaire II qui délivre un certificat en 3 ans, axé sur la culture générale et des options préprofessionnelles (santé, social, arts, communication) et permettant aux adultes de se réorienter ou d'obtenir ce titre en formation continue.</a:t>
            </a:r>
            <a:endParaRPr lang="fr-FR" sz="1400"/>
          </a:p>
        </p:txBody>
      </p:sp>
      <p:sp>
        <p:nvSpPr>
          <p:cNvPr id="890253210" name="Espace réservé du texte 6"/>
          <p:cNvSpPr>
            <a:spLocks noGrp="1"/>
          </p:cNvSpPr>
          <p:nvPr>
            <p:ph type="body" sz="quarter" idx="16"/>
          </p:nvPr>
        </p:nvSpPr>
        <p:spPr bwMode="auto"/>
        <p:txBody>
          <a:bodyPr/>
          <a:lstStyle/>
          <a:p>
            <a:pPr marL="0" marR="0" indent="0" algn="l">
              <a:lnSpc>
                <a:spcPct val="100000"/>
              </a:lnSpc>
              <a:spcBef>
                <a:spcPts val="0"/>
              </a:spcBef>
              <a:spcAft>
                <a:spcPts val="0"/>
              </a:spcAft>
              <a:buClr>
                <a:srgbClr val="003772"/>
              </a:buClr>
              <a:buFont typeface="Wingdings"/>
              <a:buNone/>
              <a:defRPr/>
            </a:pPr>
            <a:r>
              <a:rPr lang="fr-FR" sz="1000" b="0" i="0" u="none" strike="noStrike" cap="none" spc="0" dirty="0">
                <a:solidFill>
                  <a:srgbClr val="0A0A0A"/>
                </a:solidFill>
                <a:latin typeface="Montserrat" pitchFamily="2" charset="77"/>
                <a:ea typeface="Arial"/>
                <a:cs typeface="Arial"/>
              </a:rPr>
              <a:t>Compétences disciplinaires (Tronc commun) : français, langues, mathématiques, informatique, sciences expérimentales et sciences humaines.</a:t>
            </a:r>
            <a:endParaRPr lang="fr-FR" sz="700" b="0" i="0" u="none" strike="noStrike" cap="none" spc="0" dirty="0">
              <a:solidFill>
                <a:srgbClr val="0A0A0A"/>
              </a:solidFill>
              <a:latin typeface="Montserrat" pitchFamily="2" charset="77"/>
              <a:cs typeface="Arial"/>
            </a:endParaRPr>
          </a:p>
          <a:p>
            <a:pPr marL="0" marR="0" indent="0" algn="l">
              <a:lnSpc>
                <a:spcPct val="100000"/>
              </a:lnSpc>
              <a:spcBef>
                <a:spcPts val="0"/>
              </a:spcBef>
              <a:spcAft>
                <a:spcPts val="0"/>
              </a:spcAft>
              <a:buClr>
                <a:srgbClr val="003772"/>
              </a:buClr>
              <a:buFont typeface="Wingdings"/>
              <a:buNone/>
              <a:defRPr/>
            </a:pPr>
            <a:r>
              <a:rPr lang="fr-FR" sz="1000" b="0" i="0" u="none" strike="noStrike" cap="none" spc="0" dirty="0">
                <a:solidFill>
                  <a:srgbClr val="0A0A0A"/>
                </a:solidFill>
                <a:latin typeface="Montserrat" pitchFamily="2" charset="77"/>
                <a:ea typeface="Arial"/>
                <a:cs typeface="Arial"/>
              </a:rPr>
              <a:t>Compétences préprofessionnelles (Option spécifique - OSP).</a:t>
            </a:r>
            <a:endParaRPr lang="fr-FR" sz="700" b="0" i="0" u="none" strike="noStrike" cap="none" spc="0" dirty="0">
              <a:solidFill>
                <a:srgbClr val="0A0A0A"/>
              </a:solidFill>
              <a:latin typeface="Montserrat" pitchFamily="2" charset="77"/>
              <a:cs typeface="Arial"/>
            </a:endParaRPr>
          </a:p>
          <a:p>
            <a:pPr marL="0" marR="0" indent="0" algn="l">
              <a:lnSpc>
                <a:spcPct val="100000"/>
              </a:lnSpc>
              <a:spcBef>
                <a:spcPts val="0"/>
              </a:spcBef>
              <a:spcAft>
                <a:spcPts val="0"/>
              </a:spcAft>
              <a:buClr>
                <a:srgbClr val="003772"/>
              </a:buClr>
              <a:buFont typeface="Wingdings"/>
              <a:buNone/>
              <a:defRPr/>
            </a:pPr>
            <a:r>
              <a:rPr lang="fr-FR" sz="1000" b="0" i="0" u="none" strike="noStrike" cap="none" spc="0" dirty="0">
                <a:solidFill>
                  <a:srgbClr val="0A0A0A"/>
                </a:solidFill>
                <a:latin typeface="Montserrat" pitchFamily="2" charset="77"/>
                <a:ea typeface="Arial"/>
                <a:cs typeface="Arial"/>
              </a:rPr>
              <a:t>Connaissances et compétences dans le champ de la santé, socio-éducatif, arts (Design, Musique, Théâtre). </a:t>
            </a:r>
            <a:endParaRPr lang="fr-FR" sz="700" b="0" i="0" u="none" strike="noStrike" cap="none" spc="0" dirty="0">
              <a:solidFill>
                <a:srgbClr val="0A0A0A"/>
              </a:solidFill>
              <a:latin typeface="Montserrat" pitchFamily="2" charset="77"/>
              <a:cs typeface="Arial"/>
            </a:endParaRPr>
          </a:p>
          <a:p>
            <a:pPr marL="0" marR="0" indent="0" algn="l">
              <a:lnSpc>
                <a:spcPct val="100000"/>
              </a:lnSpc>
              <a:spcBef>
                <a:spcPts val="0"/>
              </a:spcBef>
              <a:spcAft>
                <a:spcPts val="0"/>
              </a:spcAft>
              <a:buClr>
                <a:srgbClr val="003772"/>
              </a:buClr>
              <a:buFont typeface="Wingdings"/>
              <a:buNone/>
              <a:defRPr/>
            </a:pPr>
            <a:r>
              <a:rPr lang="fr-FR" sz="1000" b="0" i="0" u="none" strike="noStrike" cap="none" spc="0" dirty="0">
                <a:solidFill>
                  <a:srgbClr val="0A0A0A"/>
                </a:solidFill>
                <a:latin typeface="Montserrat" pitchFamily="2" charset="77"/>
                <a:ea typeface="Arial"/>
                <a:cs typeface="Arial"/>
              </a:rPr>
              <a:t>Compétences transversales et personnelles : pensée critique, capacité d'argumentation (expression écrite/orale), autonomie, imagination et capacité à travailler en équipe.</a:t>
            </a:r>
            <a:endParaRPr lang="fr-FR" sz="700" b="0" i="0" u="none" strike="noStrike" cap="none" spc="0" dirty="0">
              <a:solidFill>
                <a:srgbClr val="0A0A0A"/>
              </a:solidFill>
              <a:latin typeface="Montserrat" pitchFamily="2" charset="77"/>
              <a:cs typeface="Arial"/>
            </a:endParaRPr>
          </a:p>
          <a:p>
            <a:pPr marL="0" marR="0" indent="0" algn="l">
              <a:lnSpc>
                <a:spcPct val="100000"/>
              </a:lnSpc>
              <a:spcBef>
                <a:spcPts val="0"/>
              </a:spcBef>
              <a:spcAft>
                <a:spcPts val="0"/>
              </a:spcAft>
              <a:buClr>
                <a:srgbClr val="003772"/>
              </a:buClr>
              <a:buFont typeface="Wingdings"/>
              <a:buNone/>
              <a:defRPr/>
            </a:pPr>
            <a:r>
              <a:rPr lang="fr-FR" sz="1000" b="0" i="0" u="none" strike="noStrike" cap="none" spc="0" dirty="0">
                <a:solidFill>
                  <a:srgbClr val="0A0A0A"/>
                </a:solidFill>
                <a:latin typeface="Montserrat" pitchFamily="2" charset="77"/>
                <a:ea typeface="Arial"/>
                <a:cs typeface="Arial"/>
              </a:rPr>
              <a:t>Compétences liées au projet professionnel.</a:t>
            </a:r>
            <a:endParaRPr lang="fr-FR" sz="1000" b="0" i="0" u="none" strike="noStrike" cap="none" spc="0" dirty="0">
              <a:solidFill>
                <a:srgbClr val="0A0A0A"/>
              </a:solidFill>
              <a:latin typeface="Montserrat" pitchFamily="2" charset="77"/>
              <a:cs typeface="Arial"/>
            </a:endParaRPr>
          </a:p>
        </p:txBody>
      </p:sp>
      <p:sp>
        <p:nvSpPr>
          <p:cNvPr id="1491277156" name="Rectangle : coins arrondis 10">
            <a:hlinkClick r:id="rId3"/>
          </p:cNvPr>
          <p:cNvSpPr/>
          <p:nvPr/>
        </p:nvSpPr>
        <p:spPr bwMode="auto">
          <a:xfrm>
            <a:off x="8907364" y="5402768"/>
            <a:ext cx="2380557" cy="421300"/>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079518316" name="Espace réservé du texte 9"/>
          <p:cNvSpPr>
            <a:spLocks noGrp="1"/>
          </p:cNvSpPr>
          <p:nvPr>
            <p:ph type="body" sz="quarter" idx="19"/>
          </p:nvPr>
        </p:nvSpPr>
        <p:spPr bwMode="auto"/>
        <p:txBody>
          <a:bodyPr/>
          <a:lstStyle/>
          <a:p>
            <a:pPr>
              <a:defRPr/>
            </a:pPr>
            <a:r>
              <a:rPr lang="fr-CH" sz="1100" i="1"/>
              <a:t>Case Management OFPC - AIS Formation Postobligatoire</a:t>
            </a:r>
            <a:r>
              <a:rPr lang="fr-CH" sz="1100"/>
              <a:t> : </a:t>
            </a:r>
            <a:r>
              <a:rPr lang="fr-CH" sz="1100" u="sng">
                <a:hlinkClick r:id="rId4"/>
              </a:rPr>
              <a:t>ofpc.fp-ais@etat.ge.ch</a:t>
            </a:r>
            <a:r>
              <a:rPr lang="fr-CH" sz="1100"/>
              <a:t> </a:t>
            </a:r>
            <a:endParaRPr lang="fr-FR" sz="1100"/>
          </a:p>
        </p:txBody>
      </p:sp>
      <p:sp>
        <p:nvSpPr>
          <p:cNvPr id="203746305"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319377592" name="Bouton d'action : Suivant ou Précédent 319377591">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799181207" name="Bouton d'action : Précédent 1799181206">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268005974" name="Bouton d'action : Accueil 1268005973">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27296475" name="Espace réservé du texte 1"/>
          <p:cNvSpPr>
            <a:spLocks noGrp="1"/>
          </p:cNvSpPr>
          <p:nvPr>
            <p:ph type="body" sz="quarter" idx="10"/>
          </p:nvPr>
        </p:nvSpPr>
        <p:spPr bwMode="auto"/>
        <p:txBody>
          <a:bodyPr/>
          <a:lstStyle/>
          <a:p>
            <a:pPr>
              <a:defRPr/>
            </a:pPr>
            <a:r>
              <a:rPr lang="fr-FR" b="1"/>
              <a:t>COLLÈGE</a:t>
            </a:r>
            <a:endParaRPr/>
          </a:p>
        </p:txBody>
      </p:sp>
      <p:sp>
        <p:nvSpPr>
          <p:cNvPr id="1852117897" name="Espace réservé du texte 2"/>
          <p:cNvSpPr>
            <a:spLocks noGrp="1"/>
          </p:cNvSpPr>
          <p:nvPr>
            <p:ph type="body" sz="quarter" idx="11"/>
          </p:nvPr>
        </p:nvSpPr>
        <p:spPr bwMode="auto">
          <a:xfrm>
            <a:off x="2973457" y="81413"/>
            <a:ext cx="7723769" cy="479315"/>
          </a:xfrm>
        </p:spPr>
        <p:txBody>
          <a:bodyPr/>
          <a:lstStyle/>
          <a:p>
            <a:pPr>
              <a:defRPr/>
            </a:pPr>
            <a:r>
              <a:rPr lang="fr-FR"/>
              <a:t>COLLEGE</a:t>
            </a:r>
            <a:endParaRPr/>
          </a:p>
        </p:txBody>
      </p:sp>
      <p:sp>
        <p:nvSpPr>
          <p:cNvPr id="1464191123" name="Espace réservé du texte 3"/>
          <p:cNvSpPr>
            <a:spLocks noGrp="1"/>
          </p:cNvSpPr>
          <p:nvPr>
            <p:ph type="body" sz="quarter" idx="13"/>
          </p:nvPr>
        </p:nvSpPr>
        <p:spPr bwMode="auto"/>
        <p:txBody>
          <a:bodyPr/>
          <a:lstStyle/>
          <a:p>
            <a:pPr marL="285750" indent="-285750">
              <a:buFont typeface="Arial"/>
              <a:buChar char="•"/>
              <a:defRPr/>
            </a:pPr>
            <a:r>
              <a:rPr lang="fr-CH" sz="1200" b="1"/>
              <a:t>Âge: </a:t>
            </a:r>
            <a:r>
              <a:rPr lang="fr-CH" sz="1200"/>
              <a:t>15 à 19 ans environ </a:t>
            </a:r>
            <a:endParaRPr/>
          </a:p>
          <a:p>
            <a:pPr marL="285750" indent="-285750">
              <a:buFont typeface="Arial"/>
              <a:buChar char="•"/>
              <a:defRPr/>
            </a:pPr>
            <a:r>
              <a:rPr lang="fr-CH" sz="1200" b="1"/>
              <a:t>Niveau français requis: </a:t>
            </a:r>
            <a:r>
              <a:rPr lang="fr-CH" sz="1200"/>
              <a:t>niveau scolaire de fin de cycle</a:t>
            </a:r>
            <a:endParaRPr lang="fr-FR" sz="1200"/>
          </a:p>
          <a:p>
            <a:pPr marL="285750" indent="-285750">
              <a:buFont typeface="Arial"/>
              <a:buChar char="•"/>
              <a:defRPr/>
            </a:pPr>
            <a:r>
              <a:rPr lang="fr-CH" sz="1200" b="1"/>
              <a:t>Autre: </a:t>
            </a:r>
            <a:r>
              <a:rPr lang="fr-CH" sz="1200"/>
              <a:t>bonnes aptitudes scolaires et académiques</a:t>
            </a:r>
            <a:endParaRPr lang="fr-FR" sz="1200"/>
          </a:p>
          <a:p>
            <a:pPr marL="285750" indent="-285750">
              <a:buFont typeface="Arial"/>
              <a:buChar char="•"/>
              <a:defRPr/>
            </a:pPr>
            <a:r>
              <a:rPr lang="fr-CH" sz="1200" b="1"/>
              <a:t>Nombre de places disponibles: </a:t>
            </a:r>
            <a:r>
              <a:rPr lang="fr-CH" sz="1200"/>
              <a:t>N/A</a:t>
            </a:r>
            <a:endParaRPr lang="fr-FR" sz="1200"/>
          </a:p>
          <a:p>
            <a:pPr marL="285750" indent="-285750">
              <a:buFont typeface="Arial"/>
              <a:buChar char="•"/>
              <a:defRPr/>
            </a:pPr>
            <a:r>
              <a:rPr lang="fr-CH" sz="1200" b="1"/>
              <a:t>Certificat acquis: </a:t>
            </a:r>
            <a:r>
              <a:rPr lang="fr-CH" sz="1200"/>
              <a:t>Certificat de maturité gymnasiale</a:t>
            </a:r>
            <a:endParaRPr lang="fr-FR" sz="1200"/>
          </a:p>
          <a:p>
            <a:pPr marL="285750" indent="-285750">
              <a:buFont typeface="Arial"/>
              <a:buChar char="•"/>
              <a:defRPr/>
            </a:pPr>
            <a:r>
              <a:rPr lang="fr-CH" sz="1200" b="1"/>
              <a:t>Temps à y accorder: </a:t>
            </a:r>
            <a:r>
              <a:rPr lang="fr-CH" sz="1200"/>
              <a:t>plein temps</a:t>
            </a:r>
            <a:endParaRPr lang="fr-FR" sz="1200"/>
          </a:p>
        </p:txBody>
      </p:sp>
      <p:sp>
        <p:nvSpPr>
          <p:cNvPr id="836754971" name="Espace réservé du texte 4"/>
          <p:cNvSpPr>
            <a:spLocks noGrp="1"/>
          </p:cNvSpPr>
          <p:nvPr>
            <p:ph type="body" sz="quarter" idx="14"/>
          </p:nvPr>
        </p:nvSpPr>
        <p:spPr bwMode="auto"/>
        <p:txBody>
          <a:bodyPr/>
          <a:lstStyle/>
          <a:p>
            <a:pPr>
              <a:defRPr/>
            </a:pPr>
            <a:r>
              <a:rPr lang="fr-CH"/>
              <a:t>C</a:t>
            </a:r>
            <a:r>
              <a:rPr lang="fr-CH" sz="1400"/>
              <a:t>ollège - Enseignement secondaire II - DIP</a:t>
            </a:r>
            <a:endParaRPr lang="fr-FR"/>
          </a:p>
        </p:txBody>
      </p:sp>
      <p:sp>
        <p:nvSpPr>
          <p:cNvPr id="1690688550" name="Espace réservé du texte 5"/>
          <p:cNvSpPr>
            <a:spLocks noGrp="1"/>
          </p:cNvSpPr>
          <p:nvPr>
            <p:ph type="body" sz="quarter" idx="15"/>
          </p:nvPr>
        </p:nvSpPr>
        <p:spPr bwMode="auto"/>
        <p:txBody>
          <a:bodyPr/>
          <a:lstStyle/>
          <a:p>
            <a:pPr>
              <a:defRPr/>
            </a:pPr>
            <a:r>
              <a:rPr lang="fr-CH"/>
              <a:t>Le collège p</a:t>
            </a:r>
            <a:r>
              <a:rPr lang="fr-CH" sz="1400"/>
              <a:t>répare à la maturité gymnasiale en quatre ans, après le Cycle d'orientation.</a:t>
            </a:r>
            <a:endParaRPr lang="fr-FR" sz="1400"/>
          </a:p>
          <a:p>
            <a:pPr>
              <a:defRPr/>
            </a:pPr>
            <a:endParaRPr lang="fr-FR"/>
          </a:p>
        </p:txBody>
      </p:sp>
      <p:sp>
        <p:nvSpPr>
          <p:cNvPr id="1107115757" name="Espace réservé du texte 6"/>
          <p:cNvSpPr>
            <a:spLocks noGrp="1"/>
          </p:cNvSpPr>
          <p:nvPr>
            <p:ph type="body" sz="quarter" idx="16"/>
          </p:nvPr>
        </p:nvSpPr>
        <p:spPr bwMode="auto"/>
        <p:txBody>
          <a:bodyPr/>
          <a:lstStyle/>
          <a:p>
            <a:pPr>
              <a:defRPr/>
            </a:pPr>
            <a:r>
              <a:rPr lang="fr-CH" dirty="0"/>
              <a:t>D</a:t>
            </a:r>
            <a:r>
              <a:rPr lang="fr-CH" sz="1400" dirty="0"/>
              <a:t>isciplines fondamentales (langues, sciences, sciences humaines, arts) et options spécifiques /complémentaires en vue d’une formation générale donnant accès aux universités, aux Écoles polytechniques fédérales (EPFL/ETHZ) et aux Hautes Écoles Spécialisées (HES).</a:t>
            </a:r>
            <a:endParaRPr lang="fr-FR" dirty="0"/>
          </a:p>
        </p:txBody>
      </p:sp>
      <p:sp>
        <p:nvSpPr>
          <p:cNvPr id="1758127499" name="Espace réservé du texte 9"/>
          <p:cNvSpPr>
            <a:spLocks noGrp="1"/>
          </p:cNvSpPr>
          <p:nvPr>
            <p:ph type="body" sz="quarter" idx="19"/>
          </p:nvPr>
        </p:nvSpPr>
        <p:spPr bwMode="auto"/>
        <p:txBody>
          <a:bodyPr/>
          <a:lstStyle/>
          <a:p>
            <a:pPr>
              <a:defRPr/>
            </a:pPr>
            <a:r>
              <a:rPr lang="fr-CH" sz="1100" i="1"/>
              <a:t>Case Management OFPC - AIS Formation Postobligatoire</a:t>
            </a:r>
            <a:r>
              <a:rPr lang="fr-CH" sz="1100"/>
              <a:t> : </a:t>
            </a:r>
            <a:r>
              <a:rPr lang="fr-CH" sz="1100" u="sng">
                <a:hlinkClick r:id="rId3"/>
              </a:rPr>
              <a:t>ofpc.fp-ais@etat.ge.ch</a:t>
            </a:r>
            <a:r>
              <a:rPr lang="fr-CH" sz="1100"/>
              <a:t> </a:t>
            </a:r>
            <a:endParaRPr lang="fr-FR" sz="1100"/>
          </a:p>
        </p:txBody>
      </p:sp>
      <p:sp>
        <p:nvSpPr>
          <p:cNvPr id="1789542183" name="Rectangle : coins arrondis 9">
            <a:hlinkClick r:id="rId4"/>
          </p:cNvPr>
          <p:cNvSpPr/>
          <p:nvPr/>
        </p:nvSpPr>
        <p:spPr bwMode="auto">
          <a:xfrm>
            <a:off x="8907364" y="5402768"/>
            <a:ext cx="2380557" cy="421300"/>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027521509"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715575188" name="Bouton d'action : Suivant ou Précédent 715575187">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031458640" name="Bouton d'action : Précédent 2031458639">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403663596" name="Bouton d'action : Accueil 1403663595">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23167295" name="Espace réservé du texte 1"/>
          <p:cNvSpPr>
            <a:spLocks noGrp="1"/>
          </p:cNvSpPr>
          <p:nvPr>
            <p:ph type="body" sz="quarter" idx="10"/>
          </p:nvPr>
        </p:nvSpPr>
        <p:spPr bwMode="auto"/>
        <p:txBody>
          <a:bodyPr/>
          <a:lstStyle/>
          <a:p>
            <a:pPr>
              <a:defRPr/>
            </a:pPr>
            <a:r>
              <a:rPr lang="fr-FR" b="1"/>
              <a:t>COLLÈGE POUR ADULTES</a:t>
            </a:r>
            <a:endParaRPr/>
          </a:p>
        </p:txBody>
      </p:sp>
      <p:sp>
        <p:nvSpPr>
          <p:cNvPr id="168022067" name="Espace réservé du texte 2"/>
          <p:cNvSpPr>
            <a:spLocks noGrp="1"/>
          </p:cNvSpPr>
          <p:nvPr>
            <p:ph type="body" sz="quarter" idx="11"/>
          </p:nvPr>
        </p:nvSpPr>
        <p:spPr bwMode="auto">
          <a:xfrm>
            <a:off x="2973457" y="81413"/>
            <a:ext cx="7723769" cy="479315"/>
          </a:xfrm>
        </p:spPr>
        <p:txBody>
          <a:bodyPr/>
          <a:lstStyle/>
          <a:p>
            <a:pPr>
              <a:defRPr/>
            </a:pPr>
            <a:r>
              <a:rPr lang="fr-FR"/>
              <a:t>COLLEGE POUR ADULTES</a:t>
            </a:r>
            <a:endParaRPr/>
          </a:p>
        </p:txBody>
      </p:sp>
      <p:sp>
        <p:nvSpPr>
          <p:cNvPr id="804270570" name="Espace réservé du texte 3"/>
          <p:cNvSpPr>
            <a:spLocks noGrp="1"/>
          </p:cNvSpPr>
          <p:nvPr>
            <p:ph type="body" sz="quarter" idx="13"/>
          </p:nvPr>
        </p:nvSpPr>
        <p:spPr bwMode="auto">
          <a:xfrm>
            <a:off x="8275630" y="1478347"/>
            <a:ext cx="3677671" cy="2700745"/>
          </a:xfrm>
        </p:spPr>
        <p:txBody>
          <a:bodyPr/>
          <a:lstStyle/>
          <a:p>
            <a:pPr marL="285750" indent="-285750">
              <a:buFont typeface="Arial"/>
              <a:buChar char="•"/>
              <a:defRPr/>
            </a:pPr>
            <a:r>
              <a:rPr lang="fr-CH" sz="1200" b="1" dirty="0"/>
              <a:t>Âge:</a:t>
            </a:r>
            <a:r>
              <a:rPr lang="fr-CH" sz="1200" dirty="0"/>
              <a:t> dès 20 ans - </a:t>
            </a:r>
            <a:r>
              <a:rPr lang="fr-CH" sz="1200" i="1" dirty="0"/>
              <a:t>adultes ayant terminé la scolarité obligatoire (ou équivalent) et souhaitant reprendre des études</a:t>
            </a:r>
            <a:endParaRPr sz="1200" i="1" dirty="0"/>
          </a:p>
          <a:p>
            <a:pPr marL="285750" indent="-285750">
              <a:buFont typeface="Arial"/>
              <a:buChar char="•"/>
              <a:defRPr/>
            </a:pPr>
            <a:r>
              <a:rPr lang="fr-CH" sz="1200" b="1" dirty="0"/>
              <a:t>Niveau français requis:</a:t>
            </a:r>
            <a:r>
              <a:rPr lang="fr-CH" sz="1200" dirty="0"/>
              <a:t> niveau scolaire de fin de cycle</a:t>
            </a:r>
            <a:endParaRPr lang="fr-FR" sz="1200" dirty="0"/>
          </a:p>
          <a:p>
            <a:pPr marL="285750" indent="-285750">
              <a:buFont typeface="Arial"/>
              <a:buChar char="•"/>
              <a:defRPr/>
            </a:pPr>
            <a:r>
              <a:rPr lang="fr-CH" sz="1200" b="1" dirty="0"/>
              <a:t>Autre: </a:t>
            </a:r>
            <a:r>
              <a:rPr lang="fr-CH" sz="1200" dirty="0"/>
              <a:t>bonnes aptitudes scolaires et académiques</a:t>
            </a:r>
            <a:endParaRPr lang="fr-FR" sz="1200" dirty="0"/>
          </a:p>
          <a:p>
            <a:pPr marL="285750" indent="-285750">
              <a:buFont typeface="Arial"/>
              <a:buChar char="•"/>
              <a:defRPr/>
            </a:pPr>
            <a:r>
              <a:rPr lang="fr-CH" sz="1200" b="1" dirty="0"/>
              <a:t>Certificat acquis: </a:t>
            </a:r>
            <a:r>
              <a:rPr lang="fr-CH" sz="1200" dirty="0"/>
              <a:t>Certificat de maturité gymnasiale</a:t>
            </a:r>
            <a:endParaRPr lang="fr-FR" sz="1200" dirty="0"/>
          </a:p>
          <a:p>
            <a:pPr marL="285750" indent="-285750">
              <a:buFont typeface="Arial"/>
              <a:buChar char="•"/>
              <a:defRPr/>
            </a:pPr>
            <a:r>
              <a:rPr lang="fr-CH" sz="1200" b="1" dirty="0"/>
              <a:t>Temps à y accorder: </a:t>
            </a:r>
            <a:r>
              <a:rPr lang="fr-CH" sz="1200" dirty="0"/>
              <a:t>cours en soirée, souvent compatibles avec une activité professionnelle</a:t>
            </a:r>
            <a:endParaRPr lang="fr-FR" sz="1200" dirty="0"/>
          </a:p>
          <a:p>
            <a:pPr marL="285750" indent="-285750">
              <a:buFont typeface="Arial"/>
              <a:buChar char="•"/>
              <a:defRPr/>
            </a:pPr>
            <a:endParaRPr lang="fr-FR" sz="1200" dirty="0"/>
          </a:p>
        </p:txBody>
      </p:sp>
      <p:sp>
        <p:nvSpPr>
          <p:cNvPr id="1297244017" name="Espace réservé du texte 4"/>
          <p:cNvSpPr>
            <a:spLocks noGrp="1"/>
          </p:cNvSpPr>
          <p:nvPr>
            <p:ph type="body" sz="quarter" idx="14"/>
          </p:nvPr>
        </p:nvSpPr>
        <p:spPr bwMode="auto"/>
        <p:txBody>
          <a:bodyPr/>
          <a:lstStyle/>
          <a:p>
            <a:pPr>
              <a:defRPr/>
            </a:pPr>
            <a:r>
              <a:rPr lang="fr-CH" sz="1400"/>
              <a:t>Collège pour adultes - Enseignement secondaire II - DIP</a:t>
            </a:r>
            <a:endParaRPr lang="fr-FR"/>
          </a:p>
        </p:txBody>
      </p:sp>
      <p:sp>
        <p:nvSpPr>
          <p:cNvPr id="918739414" name="Espace réservé du texte 5"/>
          <p:cNvSpPr>
            <a:spLocks noGrp="1"/>
          </p:cNvSpPr>
          <p:nvPr>
            <p:ph type="body" sz="quarter" idx="15"/>
          </p:nvPr>
        </p:nvSpPr>
        <p:spPr bwMode="auto"/>
        <p:txBody>
          <a:bodyPr/>
          <a:lstStyle/>
          <a:p>
            <a:pPr>
              <a:defRPr/>
            </a:pPr>
            <a:r>
              <a:rPr lang="fr-CH"/>
              <a:t>Le collège pour adultes p</a:t>
            </a:r>
            <a:r>
              <a:rPr lang="fr-CH" sz="1400"/>
              <a:t>répare à la maturité gymnasiale en quatre ans. Il permet notamment de se réorienter grâce à ce titre en formation continue.</a:t>
            </a:r>
            <a:endParaRPr lang="fr-FR" sz="1400"/>
          </a:p>
          <a:p>
            <a:pPr>
              <a:defRPr/>
            </a:pPr>
            <a:endParaRPr lang="fr-FR"/>
          </a:p>
        </p:txBody>
      </p:sp>
      <p:sp>
        <p:nvSpPr>
          <p:cNvPr id="1111574100" name="Espace réservé du texte 6"/>
          <p:cNvSpPr>
            <a:spLocks noGrp="1"/>
          </p:cNvSpPr>
          <p:nvPr>
            <p:ph type="body" sz="quarter" idx="16"/>
          </p:nvPr>
        </p:nvSpPr>
        <p:spPr bwMode="auto">
          <a:xfrm>
            <a:off x="4429889" y="3800147"/>
            <a:ext cx="3658197" cy="1878567"/>
          </a:xfrm>
        </p:spPr>
        <p:txBody>
          <a:bodyPr/>
          <a:lstStyle/>
          <a:p>
            <a:pPr>
              <a:defRPr/>
            </a:pPr>
            <a:r>
              <a:rPr lang="fr-CH"/>
              <a:t>D</a:t>
            </a:r>
            <a:r>
              <a:rPr lang="fr-CH" sz="1400"/>
              <a:t>isciplines fondamentales (langues, sciences, sciences humaines, arts)</a:t>
            </a:r>
            <a:endParaRPr/>
          </a:p>
          <a:p>
            <a:pPr>
              <a:defRPr/>
            </a:pPr>
            <a:r>
              <a:rPr lang="fr-CH"/>
              <a:t>O</a:t>
            </a:r>
            <a:r>
              <a:rPr lang="fr-CH" sz="1400"/>
              <a:t>ptions spécifiques /complémentaires en vue d’une formation générale donnant accès aux universités, aux Écoles polytechniques fédérales (EPFL/ETHZ) et aux Hautes Écoles Spécialisées (HES).</a:t>
            </a:r>
            <a:endParaRPr lang="fr-FR"/>
          </a:p>
        </p:txBody>
      </p:sp>
      <p:sp>
        <p:nvSpPr>
          <p:cNvPr id="1521432188" name="Espace réservé du texte 9"/>
          <p:cNvSpPr>
            <a:spLocks noGrp="1"/>
          </p:cNvSpPr>
          <p:nvPr>
            <p:ph type="body" sz="quarter" idx="19"/>
          </p:nvPr>
        </p:nvSpPr>
        <p:spPr bwMode="auto"/>
        <p:txBody>
          <a:bodyPr/>
          <a:lstStyle/>
          <a:p>
            <a:pPr>
              <a:defRPr/>
            </a:pPr>
            <a:r>
              <a:rPr lang="fr-CH" sz="1100" i="1"/>
              <a:t>Case Management OFPC - AIS Formation Postobligatoire</a:t>
            </a:r>
            <a:r>
              <a:rPr lang="fr-CH" sz="1100"/>
              <a:t> : </a:t>
            </a:r>
            <a:r>
              <a:rPr lang="fr-CH" sz="1100" u="sng">
                <a:hlinkClick r:id="rId3"/>
              </a:rPr>
              <a:t>ofpc.fp-ais@etat.ge.ch</a:t>
            </a:r>
            <a:r>
              <a:rPr lang="fr-CH" sz="1100"/>
              <a:t> </a:t>
            </a:r>
            <a:endParaRPr lang="fr-FR" sz="1100"/>
          </a:p>
        </p:txBody>
      </p:sp>
      <p:sp>
        <p:nvSpPr>
          <p:cNvPr id="736972773" name="Rectangle : coins arrondis 12">
            <a:hlinkClick r:id="rId4"/>
          </p:cNvPr>
          <p:cNvSpPr/>
          <p:nvPr/>
        </p:nvSpPr>
        <p:spPr bwMode="auto">
          <a:xfrm>
            <a:off x="8907364" y="5402768"/>
            <a:ext cx="2380557" cy="421300"/>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829503065"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179506789" name="Bouton d'action : Suivant ou Précédent 179506788">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354574820" name="Bouton d'action : Précédent 1354574819">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063038450" name="Bouton d'action : Accueil 2063038449">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36281098" name="Espace réservé du texte 1"/>
          <p:cNvSpPr>
            <a:spLocks noGrp="1"/>
          </p:cNvSpPr>
          <p:nvPr>
            <p:ph type="body" sz="quarter" idx="10"/>
          </p:nvPr>
        </p:nvSpPr>
        <p:spPr bwMode="auto"/>
        <p:txBody>
          <a:bodyPr/>
          <a:lstStyle/>
          <a:p>
            <a:pPr>
              <a:defRPr/>
            </a:pPr>
            <a:r>
              <a:rPr lang="fr-FR" b="1"/>
              <a:t>PROGRAMME HORIZON ACADÉMIQUE</a:t>
            </a:r>
            <a:endParaRPr/>
          </a:p>
        </p:txBody>
      </p:sp>
      <p:sp>
        <p:nvSpPr>
          <p:cNvPr id="1801798714" name="Espace réservé du texte 2"/>
          <p:cNvSpPr>
            <a:spLocks noGrp="1"/>
          </p:cNvSpPr>
          <p:nvPr>
            <p:ph type="body" sz="quarter" idx="11"/>
          </p:nvPr>
        </p:nvSpPr>
        <p:spPr bwMode="auto">
          <a:xfrm>
            <a:off x="2973457" y="81413"/>
            <a:ext cx="7661139" cy="479315"/>
          </a:xfrm>
        </p:spPr>
        <p:txBody>
          <a:bodyPr/>
          <a:lstStyle/>
          <a:p>
            <a:pPr>
              <a:defRPr/>
            </a:pPr>
            <a:r>
              <a:rPr lang="en-US" sz="2800" b="1"/>
              <a:t>PROGRAMME HORIZON ACADÉMIQUE</a:t>
            </a:r>
            <a:endParaRPr lang="fr-FR"/>
          </a:p>
        </p:txBody>
      </p:sp>
      <p:sp>
        <p:nvSpPr>
          <p:cNvPr id="153408526" name="Espace réservé du texte 3"/>
          <p:cNvSpPr>
            <a:spLocks noGrp="1"/>
          </p:cNvSpPr>
          <p:nvPr>
            <p:ph type="body" sz="quarter" idx="13"/>
          </p:nvPr>
        </p:nvSpPr>
        <p:spPr bwMode="auto">
          <a:xfrm>
            <a:off x="8275631" y="1478348"/>
            <a:ext cx="3677672" cy="3158966"/>
          </a:xfrm>
        </p:spPr>
        <p:txBody>
          <a:bodyPr/>
          <a:lstStyle/>
          <a:p>
            <a:pPr marL="285750" indent="-285750">
              <a:lnSpc>
                <a:spcPct val="100000"/>
              </a:lnSpc>
              <a:buFont typeface="Arial"/>
              <a:buChar char="•"/>
              <a:defRPr/>
            </a:pPr>
            <a:r>
              <a:rPr lang="fr-FR" sz="1200" b="1" i="0" u="none" strike="noStrike" cap="none" spc="0">
                <a:solidFill>
                  <a:schemeClr val="tx1"/>
                </a:solidFill>
                <a:latin typeface="Montserrat"/>
                <a:ea typeface="Montserrat"/>
                <a:cs typeface="Montserrat"/>
              </a:rPr>
              <a:t>Âge: </a:t>
            </a:r>
            <a:r>
              <a:rPr lang="fr-FR" sz="1200" b="0" i="0" u="none" strike="noStrike" cap="none" spc="0">
                <a:solidFill>
                  <a:schemeClr val="tx1"/>
                </a:solidFill>
                <a:latin typeface="Montserrat"/>
                <a:ea typeface="Montserrat"/>
                <a:cs typeface="Montserrat"/>
              </a:rPr>
              <a:t>dès 18 ans</a:t>
            </a:r>
            <a:endParaRPr sz="1200"/>
          </a:p>
          <a:p>
            <a:pPr marL="285750" indent="-285750">
              <a:lnSpc>
                <a:spcPct val="100000"/>
              </a:lnSpc>
              <a:buFont typeface="Arial"/>
              <a:buChar char="•"/>
              <a:defRPr/>
            </a:pPr>
            <a:r>
              <a:rPr lang="fr-FR" sz="1200" b="1" i="0" u="none" strike="noStrike" cap="none" spc="0">
                <a:solidFill>
                  <a:schemeClr val="tx1"/>
                </a:solidFill>
                <a:latin typeface="Montserrat"/>
                <a:ea typeface="Montserrat"/>
                <a:cs typeface="Montserrat"/>
              </a:rPr>
              <a:t>Niveau français requis: </a:t>
            </a:r>
            <a:r>
              <a:rPr lang="fr-FR" sz="1200" b="0" i="0" u="none" strike="noStrike" cap="none" spc="0">
                <a:solidFill>
                  <a:schemeClr val="tx1"/>
                </a:solidFill>
                <a:latin typeface="Montserrat"/>
                <a:ea typeface="Montserrat"/>
                <a:cs typeface="Montserrat"/>
              </a:rPr>
              <a:t>A1 </a:t>
            </a:r>
            <a:endParaRPr sz="1200"/>
          </a:p>
          <a:p>
            <a:pPr marL="285750" indent="-285750">
              <a:buFont typeface="Arial"/>
              <a:buChar char="•"/>
              <a:defRPr/>
            </a:pPr>
            <a:r>
              <a:rPr lang="fr-FR" sz="1200" b="1" i="0" u="none" strike="noStrike" cap="none" spc="0">
                <a:solidFill>
                  <a:schemeClr val="tx1"/>
                </a:solidFill>
                <a:latin typeface="Montserrat"/>
                <a:ea typeface="Montserrat"/>
                <a:cs typeface="Montserrat"/>
              </a:rPr>
              <a:t>Autre: </a:t>
            </a:r>
            <a:r>
              <a:rPr lang="fr-FR" sz="1200" b="0" i="0" u="none" strike="noStrike" cap="none" spc="0">
                <a:solidFill>
                  <a:schemeClr val="tx1"/>
                </a:solidFill>
                <a:latin typeface="Montserrat"/>
                <a:ea typeface="Montserrat"/>
                <a:cs typeface="Montserrat"/>
              </a:rPr>
              <a:t>études secondaires achevées (voir règlement HA) ; si études visées en anglais, vérifier le niveau d’entrée</a:t>
            </a:r>
            <a:endParaRPr sz="1200"/>
          </a:p>
          <a:p>
            <a:pPr marL="285750" indent="-285750">
              <a:lnSpc>
                <a:spcPct val="100000"/>
              </a:lnSpc>
              <a:buFont typeface="Arial"/>
              <a:buChar char="•"/>
              <a:defRPr/>
            </a:pPr>
            <a:r>
              <a:rPr lang="fr-FR" sz="1200" b="1" i="0" u="none" strike="noStrike" cap="none" spc="0">
                <a:solidFill>
                  <a:schemeClr val="tx1"/>
                </a:solidFill>
                <a:latin typeface="Montserrat"/>
                <a:ea typeface="Montserrat"/>
                <a:cs typeface="Montserrat"/>
              </a:rPr>
              <a:t>Admission sur dossier: </a:t>
            </a:r>
            <a:r>
              <a:rPr lang="fr-FR" sz="1200" b="0" i="0" u="none" strike="noStrike" cap="none" spc="0">
                <a:solidFill>
                  <a:schemeClr val="tx1"/>
                </a:solidFill>
                <a:latin typeface="Montserrat"/>
                <a:ea typeface="Montserrat"/>
                <a:cs typeface="Montserrat"/>
              </a:rPr>
              <a:t>projet d’études doit être validé par le comité stratégique du programme</a:t>
            </a:r>
            <a:endParaRPr sz="1200" b="1"/>
          </a:p>
          <a:p>
            <a:pPr marL="285750" indent="-285750">
              <a:lnSpc>
                <a:spcPct val="100000"/>
              </a:lnSpc>
              <a:buFont typeface="Arial"/>
              <a:buChar char="•"/>
              <a:defRPr/>
            </a:pPr>
            <a:r>
              <a:rPr lang="fr-FR" sz="1200" b="1" i="0" u="none" strike="noStrike" cap="none" spc="0">
                <a:solidFill>
                  <a:schemeClr val="tx1"/>
                </a:solidFill>
                <a:latin typeface="Montserrat"/>
                <a:ea typeface="Montserrat"/>
                <a:cs typeface="Montserrat"/>
              </a:rPr>
              <a:t>Nombre de places disponibles: </a:t>
            </a:r>
            <a:r>
              <a:rPr lang="fr-FR" sz="1200" b="0" i="0" u="none" strike="noStrike" cap="none" spc="0">
                <a:solidFill>
                  <a:schemeClr val="tx1"/>
                </a:solidFill>
                <a:latin typeface="Montserrat"/>
                <a:ea typeface="Montserrat"/>
                <a:cs typeface="Montserrat"/>
              </a:rPr>
              <a:t>variable chaque année</a:t>
            </a:r>
            <a:endParaRPr sz="1200"/>
          </a:p>
          <a:p>
            <a:pPr marL="285750" indent="-285750">
              <a:lnSpc>
                <a:spcPct val="100000"/>
              </a:lnSpc>
              <a:buFont typeface="Arial"/>
              <a:buChar char="•"/>
              <a:defRPr/>
            </a:pPr>
            <a:r>
              <a:rPr lang="fr-FR" sz="1200" b="1" i="0" u="none" strike="noStrike" cap="none" spc="0">
                <a:solidFill>
                  <a:schemeClr val="tx1"/>
                </a:solidFill>
                <a:latin typeface="Montserrat"/>
                <a:ea typeface="Montserrat"/>
                <a:cs typeface="Montserrat"/>
              </a:rPr>
              <a:t>Certificat acquis: </a:t>
            </a:r>
            <a:r>
              <a:rPr lang="fr-FR" sz="1200" b="0" i="0" u="none" strike="noStrike" cap="none" spc="0">
                <a:solidFill>
                  <a:schemeClr val="tx1"/>
                </a:solidFill>
                <a:latin typeface="Montserrat"/>
                <a:ea typeface="Montserrat"/>
                <a:cs typeface="Montserrat"/>
              </a:rPr>
              <a:t>Certification en français B2 </a:t>
            </a:r>
            <a:endParaRPr sz="1200"/>
          </a:p>
          <a:p>
            <a:pPr marL="285750" indent="-285750">
              <a:buFont typeface="Arial"/>
              <a:buChar char="•"/>
              <a:defRPr/>
            </a:pPr>
            <a:r>
              <a:rPr lang="fr-FR" sz="1200" b="1" i="0" u="none" strike="noStrike" cap="none" spc="0">
                <a:solidFill>
                  <a:schemeClr val="tx1"/>
                </a:solidFill>
                <a:latin typeface="Montserrat"/>
                <a:ea typeface="Montserrat"/>
                <a:cs typeface="Montserrat"/>
              </a:rPr>
              <a:t>Temps à y accorder: </a:t>
            </a:r>
            <a:r>
              <a:rPr lang="fr-FR" sz="1200" b="0" i="0" u="none" strike="noStrike" cap="none" spc="0">
                <a:solidFill>
                  <a:schemeClr val="tx1"/>
                </a:solidFill>
                <a:latin typeface="Montserrat"/>
                <a:ea typeface="Montserrat"/>
                <a:cs typeface="Montserrat"/>
              </a:rPr>
              <a:t>programme à plein temps. Durée maximale en fonction de l’apprentissage de la langue</a:t>
            </a:r>
            <a:endParaRPr lang="fr-FR" sz="1200"/>
          </a:p>
        </p:txBody>
      </p:sp>
      <p:sp>
        <p:nvSpPr>
          <p:cNvPr id="1469752192" name="Espace réservé du texte 4"/>
          <p:cNvSpPr>
            <a:spLocks noGrp="1"/>
          </p:cNvSpPr>
          <p:nvPr>
            <p:ph type="body" sz="quarter" idx="14"/>
          </p:nvPr>
        </p:nvSpPr>
        <p:spPr bwMode="auto"/>
        <p:txBody>
          <a:bodyPr/>
          <a:lstStyle/>
          <a:p>
            <a:pPr>
              <a:defRPr/>
            </a:pPr>
            <a:r>
              <a:rPr lang="en-US" sz="1400"/>
              <a:t>Université de Genève</a:t>
            </a:r>
            <a:endParaRPr lang="fr-FR"/>
          </a:p>
        </p:txBody>
      </p:sp>
      <p:sp>
        <p:nvSpPr>
          <p:cNvPr id="1018785283" name="Espace réservé du texte 5"/>
          <p:cNvSpPr>
            <a:spLocks noGrp="1"/>
          </p:cNvSpPr>
          <p:nvPr>
            <p:ph type="body" sz="quarter" idx="15"/>
          </p:nvPr>
        </p:nvSpPr>
        <p:spPr bwMode="auto">
          <a:xfrm>
            <a:off x="219726" y="2688064"/>
            <a:ext cx="4009730" cy="2069703"/>
          </a:xfrm>
        </p:spPr>
        <p:txBody>
          <a:bodyPr/>
          <a:lstStyle/>
          <a:p>
            <a:pPr>
              <a:defRPr/>
            </a:pPr>
            <a:r>
              <a:rPr lang="fr-CH" sz="1400" b="0" i="0" u="none" strike="noStrike" cap="none" spc="0">
                <a:solidFill>
                  <a:schemeClr val="tx1"/>
                </a:solidFill>
                <a:latin typeface="Montserrat"/>
                <a:ea typeface="Montserrat"/>
                <a:cs typeface="Montserrat"/>
              </a:rPr>
              <a:t>L’objectif du programme Horizon Académique est l’entrée en études dans l’une des Hautes écoles du canton de Genève: l’Université de Genève (UNIGE), les Hautes écoles spécialisées (HES-SO), ou l’Institut des hautes études internationales et du développement (IHEID).</a:t>
            </a:r>
            <a:endParaRPr lang="fr-FR"/>
          </a:p>
        </p:txBody>
      </p:sp>
      <p:sp>
        <p:nvSpPr>
          <p:cNvPr id="1093227092" name="Espace réservé du texte 27"/>
          <p:cNvSpPr>
            <a:spLocks noGrp="1"/>
          </p:cNvSpPr>
          <p:nvPr>
            <p:ph type="body" sz="quarter" idx="16"/>
          </p:nvPr>
        </p:nvSpPr>
        <p:spPr bwMode="auto">
          <a:xfrm>
            <a:off x="4468428" y="3843367"/>
            <a:ext cx="3466119" cy="914400"/>
          </a:xfrm>
        </p:spPr>
        <p:txBody>
          <a:bodyPr/>
          <a:lstStyle>
            <a:lvl1pPr marL="0" indent="0">
              <a:buNone/>
              <a:defRPr sz="1400">
                <a:latin typeface="Montserrat"/>
              </a:defRPr>
            </a:lvl1pPr>
            <a:lvl2pPr>
              <a:defRPr sz="1400">
                <a:latin typeface="Montserrat"/>
              </a:defRPr>
            </a:lvl2pPr>
            <a:lvl3pPr>
              <a:defRPr sz="1400">
                <a:latin typeface="Montserrat"/>
              </a:defRPr>
            </a:lvl3pPr>
            <a:lvl4pPr>
              <a:defRPr sz="1400">
                <a:latin typeface="Montserrat"/>
              </a:defRPr>
            </a:lvl4pPr>
            <a:lvl5pPr>
              <a:defRPr sz="1400">
                <a:latin typeface="Montserrat"/>
              </a:defRPr>
            </a:lvl5pPr>
          </a:lstStyle>
          <a:p>
            <a:pPr>
              <a:defRPr/>
            </a:pPr>
            <a:r>
              <a:rPr lang="fr-CH" sz="1400" b="0" i="0" u="none" strike="noStrike" cap="none" spc="0">
                <a:solidFill>
                  <a:schemeClr val="tx1"/>
                </a:solidFill>
                <a:latin typeface="Montserrat"/>
                <a:ea typeface="Montserrat"/>
                <a:cs typeface="Montserrat"/>
              </a:rPr>
              <a:t>Entrée en études pour un bachelor, master, CAS, DAS, ou MAS selon les domaines.</a:t>
            </a:r>
            <a:endParaRPr sz="1400"/>
          </a:p>
          <a:p>
            <a:pPr>
              <a:defRPr/>
            </a:pPr>
            <a:endParaRPr/>
          </a:p>
        </p:txBody>
      </p:sp>
      <p:sp>
        <p:nvSpPr>
          <p:cNvPr id="936912866" name="Espace réservé du texte 9"/>
          <p:cNvSpPr>
            <a:spLocks noGrp="1"/>
          </p:cNvSpPr>
          <p:nvPr>
            <p:ph type="body" sz="quarter" idx="19"/>
          </p:nvPr>
        </p:nvSpPr>
        <p:spPr bwMode="auto"/>
        <p:txBody>
          <a:bodyPr/>
          <a:lstStyle/>
          <a:p>
            <a:pPr>
              <a:defRPr/>
            </a:pPr>
            <a:r>
              <a:rPr lang="en-US" i="1"/>
              <a:t>Case Management Horizon Académique </a:t>
            </a:r>
            <a:r>
              <a:rPr lang="en-US"/>
              <a:t>: </a:t>
            </a:r>
            <a:r>
              <a:rPr lang="en-US" u="sng">
                <a:hlinkClick r:id="rId3"/>
              </a:rPr>
              <a:t>horizonacademique@unige.ch</a:t>
            </a:r>
            <a:endParaRPr lang="fr-FR"/>
          </a:p>
        </p:txBody>
      </p:sp>
      <p:sp>
        <p:nvSpPr>
          <p:cNvPr id="372630263" name="Rectangle : coins arrondis 13">
            <a:hlinkClick r:id="rId4"/>
          </p:cNvPr>
          <p:cNvSpPr/>
          <p:nvPr/>
        </p:nvSpPr>
        <p:spPr bwMode="auto">
          <a:xfrm>
            <a:off x="8924188" y="5261972"/>
            <a:ext cx="2380557" cy="421300"/>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044175507"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1643692766" name="Bouton d'action : Suivant ou Précédent 1643692765">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311421465" name="Bouton d'action : Précédent 1311421464">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499030989" name="Bouton d'action : Accueil 499030988">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5955564" name="Espace réservé du texte 1"/>
          <p:cNvSpPr>
            <a:spLocks noGrp="1"/>
          </p:cNvSpPr>
          <p:nvPr>
            <p:ph type="body" sz="quarter" idx="10"/>
          </p:nvPr>
        </p:nvSpPr>
        <p:spPr bwMode="auto"/>
        <p:txBody>
          <a:bodyPr/>
          <a:lstStyle/>
          <a:p>
            <a:pPr>
              <a:defRPr/>
            </a:pPr>
            <a:r>
              <a:rPr lang="fr-FR" sz="1400" b="1">
                <a:solidFill>
                  <a:schemeClr val="tx1"/>
                </a:solidFill>
                <a:latin typeface="Montserrat"/>
              </a:rPr>
              <a:t>BREVET FÉDÉRAL / DIPLÔME FÉDÉRAL</a:t>
            </a:r>
            <a:endParaRPr lang="fr-FR" b="1"/>
          </a:p>
          <a:p>
            <a:pPr>
              <a:defRPr/>
            </a:pPr>
            <a:endParaRPr lang="fr-FR"/>
          </a:p>
        </p:txBody>
      </p:sp>
      <p:sp>
        <p:nvSpPr>
          <p:cNvPr id="2051089439" name="Espace réservé du texte 2"/>
          <p:cNvSpPr>
            <a:spLocks noGrp="1"/>
          </p:cNvSpPr>
          <p:nvPr>
            <p:ph type="body" sz="quarter" idx="11"/>
          </p:nvPr>
        </p:nvSpPr>
        <p:spPr bwMode="auto">
          <a:xfrm>
            <a:off x="2973458" y="81413"/>
            <a:ext cx="7310409" cy="479315"/>
          </a:xfrm>
        </p:spPr>
        <p:txBody>
          <a:bodyPr/>
          <a:lstStyle/>
          <a:p>
            <a:pPr>
              <a:defRPr/>
            </a:pPr>
            <a:r>
              <a:rPr lang="fr-FR" sz="2800">
                <a:solidFill>
                  <a:schemeClr val="tx1"/>
                </a:solidFill>
                <a:latin typeface="Montserrat"/>
              </a:rPr>
              <a:t>BREVET FÉDÉRAL / DIPLÔME FÉDÉRAL</a:t>
            </a:r>
            <a:endParaRPr lang="fr-FR"/>
          </a:p>
        </p:txBody>
      </p:sp>
      <p:sp>
        <p:nvSpPr>
          <p:cNvPr id="67273625" name="Espace réservé du texte 4"/>
          <p:cNvSpPr>
            <a:spLocks noGrp="1"/>
          </p:cNvSpPr>
          <p:nvPr>
            <p:ph type="body" sz="quarter" idx="13"/>
          </p:nvPr>
        </p:nvSpPr>
        <p:spPr bwMode="auto">
          <a:xfrm>
            <a:off x="8275630" y="1478347"/>
            <a:ext cx="3677671" cy="2772183"/>
          </a:xfrm>
        </p:spPr>
        <p:txBody>
          <a:bodyPr/>
          <a:lstStyle/>
          <a:p>
            <a:pPr marL="285750" indent="-285750">
              <a:lnSpc>
                <a:spcPct val="100000"/>
              </a:lnSpc>
              <a:buFont typeface="Arial"/>
              <a:buChar char="•"/>
              <a:defRPr/>
            </a:pPr>
            <a:r>
              <a:rPr lang="en-US" sz="1200" b="1"/>
              <a:t>Âge: </a:t>
            </a:r>
            <a:r>
              <a:rPr lang="en-US" sz="1200"/>
              <a:t>N/A </a:t>
            </a:r>
            <a:br>
              <a:rPr lang="en-US" sz="1200">
                <a:highlight>
                  <a:srgbClr val="00FF00"/>
                </a:highlight>
              </a:rPr>
            </a:br>
            <a:r>
              <a:rPr lang="en-US" sz="1200" i="1">
                <a:solidFill>
                  <a:schemeClr val="bg2"/>
                </a:solidFill>
              </a:rPr>
              <a:t>mais nécessite généralement un certain nombre d’années d’expérience dans le domaine visé</a:t>
            </a:r>
            <a:endParaRPr lang="fr-FR" sz="1200">
              <a:highlight>
                <a:srgbClr val="FFFF00"/>
              </a:highlight>
            </a:endParaRPr>
          </a:p>
          <a:p>
            <a:pPr marL="285750" indent="-285750">
              <a:lnSpc>
                <a:spcPct val="100000"/>
              </a:lnSpc>
              <a:buFont typeface="Arial"/>
              <a:buChar char="•"/>
              <a:defRPr/>
            </a:pPr>
            <a:r>
              <a:rPr lang="en-US" sz="1200" b="1"/>
              <a:t>Niveau français requis: </a:t>
            </a:r>
            <a:r>
              <a:rPr lang="en-US" sz="1200"/>
              <a:t>Dépend du domaine visé</a:t>
            </a:r>
            <a:endParaRPr sz="1200"/>
          </a:p>
          <a:p>
            <a:pPr marL="285750" indent="-285750">
              <a:lnSpc>
                <a:spcPct val="100000"/>
              </a:lnSpc>
              <a:buFont typeface="Arial"/>
              <a:buChar char="•"/>
              <a:defRPr/>
            </a:pPr>
            <a:r>
              <a:rPr lang="en-US" sz="1200" b="1"/>
              <a:t>Autre: </a:t>
            </a:r>
            <a:r>
              <a:rPr lang="en-US" sz="1200"/>
              <a:t>il faut généralement être titulaire d'un certificat fédéral de capacité (CFC) et bénéficier de plusieurs années d'expérience professionnelle</a:t>
            </a:r>
            <a:endParaRPr lang="fr-FR" sz="1200"/>
          </a:p>
          <a:p>
            <a:pPr marL="285750" indent="-285750">
              <a:lnSpc>
                <a:spcPct val="100000"/>
              </a:lnSpc>
              <a:buFont typeface="Arial"/>
              <a:buChar char="•"/>
              <a:defRPr/>
            </a:pPr>
            <a:r>
              <a:rPr lang="en-US" sz="1200" b="1"/>
              <a:t>Certificat acquis: </a:t>
            </a:r>
            <a:r>
              <a:rPr lang="en-US" sz="1200"/>
              <a:t>Brevet fédéral ou Diplôme fédéral</a:t>
            </a:r>
            <a:endParaRPr lang="fr-FR" sz="1200"/>
          </a:p>
          <a:p>
            <a:pPr marL="285750" indent="-285750">
              <a:lnSpc>
                <a:spcPct val="100000"/>
              </a:lnSpc>
              <a:buFont typeface="Arial"/>
              <a:buChar char="•"/>
              <a:defRPr/>
            </a:pPr>
            <a:r>
              <a:rPr lang="en-US" sz="1200" b="1"/>
              <a:t>Temps à y accorder: </a:t>
            </a:r>
            <a:r>
              <a:rPr lang="en-US" sz="1200"/>
              <a:t>en emploi</a:t>
            </a:r>
            <a:endParaRPr lang="fr-FR" sz="1200"/>
          </a:p>
          <a:p>
            <a:pPr marL="285750" indent="-285750">
              <a:buFont typeface="Arial"/>
              <a:buChar char="•"/>
              <a:defRPr/>
            </a:pPr>
            <a:endParaRPr lang="fr-FR" sz="1200"/>
          </a:p>
        </p:txBody>
      </p:sp>
      <p:sp>
        <p:nvSpPr>
          <p:cNvPr id="445278567" name="Espace réservé du texte 5"/>
          <p:cNvSpPr>
            <a:spLocks noGrp="1"/>
          </p:cNvSpPr>
          <p:nvPr>
            <p:ph type="body" sz="quarter" idx="14"/>
          </p:nvPr>
        </p:nvSpPr>
        <p:spPr bwMode="auto"/>
        <p:txBody>
          <a:bodyPr/>
          <a:lstStyle/>
          <a:p>
            <a:pPr>
              <a:defRPr/>
            </a:pPr>
            <a:r>
              <a:rPr lang="fr-FR"/>
              <a:t>Selon filière</a:t>
            </a:r>
            <a:endParaRPr/>
          </a:p>
        </p:txBody>
      </p:sp>
      <p:sp>
        <p:nvSpPr>
          <p:cNvPr id="358349801" name="Espace réservé du texte 6"/>
          <p:cNvSpPr>
            <a:spLocks noGrp="1"/>
          </p:cNvSpPr>
          <p:nvPr>
            <p:ph type="body" sz="quarter" idx="15"/>
          </p:nvPr>
        </p:nvSpPr>
        <p:spPr bwMode="auto"/>
        <p:txBody>
          <a:bodyPr/>
          <a:lstStyle/>
          <a:p>
            <a:pPr>
              <a:defRPr/>
            </a:pPr>
            <a:r>
              <a:rPr lang="en-US" sz="1400"/>
              <a:t>Les examens professionnels s’adressent en règle générale aux personnes qui disposent déjà de capacités professionnelles approfondies et de plusieurs années d’expérience et qui souhaitent se spécialiser dans un domaine.</a:t>
            </a:r>
            <a:endParaRPr lang="fr-FR"/>
          </a:p>
        </p:txBody>
      </p:sp>
      <p:sp>
        <p:nvSpPr>
          <p:cNvPr id="1270261377" name="Espace réservé du texte 7"/>
          <p:cNvSpPr>
            <a:spLocks noGrp="1"/>
          </p:cNvSpPr>
          <p:nvPr>
            <p:ph type="body" sz="quarter" idx="16"/>
          </p:nvPr>
        </p:nvSpPr>
        <p:spPr bwMode="auto"/>
        <p:txBody>
          <a:bodyPr/>
          <a:lstStyle/>
          <a:p>
            <a:pPr marL="0" indent="0">
              <a:lnSpc>
                <a:spcPct val="100000"/>
              </a:lnSpc>
              <a:buNone/>
              <a:defRPr/>
            </a:pPr>
            <a:r>
              <a:rPr lang="en-US" sz="1100"/>
              <a:t>Avec le brevet federal, les personnes peuvent exercer une fonction de cadre intermédiaire et assumer des tâches demandant des connaissances nettement supérieures à celles des titulaires d'un CFC. De plus en plus, les diplômés d'un brevet fédéral sont également responsables de la formation des apprenti·es.</a:t>
            </a:r>
            <a:endParaRPr lang="fr-FR" sz="1100"/>
          </a:p>
          <a:p>
            <a:pPr marL="0" indent="0">
              <a:lnSpc>
                <a:spcPct val="100000"/>
              </a:lnSpc>
              <a:buNone/>
              <a:defRPr/>
            </a:pPr>
            <a:r>
              <a:rPr lang="en-US" sz="1100"/>
              <a:t>Le diplôme fédéral atteste l’acquisition de compétences d’expert-e dans un domaine d'activité et prépare les personnes à diriger une entreprise.</a:t>
            </a:r>
            <a:endParaRPr lang="fr-FR" sz="1100"/>
          </a:p>
          <a:p>
            <a:pPr>
              <a:defRPr/>
            </a:pPr>
            <a:endParaRPr lang="fr-FR" sz="1100"/>
          </a:p>
        </p:txBody>
      </p:sp>
      <p:sp>
        <p:nvSpPr>
          <p:cNvPr id="165561838" name="Espace réservé du texte 10"/>
          <p:cNvSpPr>
            <a:spLocks noGrp="1"/>
          </p:cNvSpPr>
          <p:nvPr>
            <p:ph type="body" sz="quarter" idx="19"/>
          </p:nvPr>
        </p:nvSpPr>
        <p:spPr bwMode="auto"/>
        <p:txBody>
          <a:bodyPr/>
          <a:lstStyle/>
          <a:p>
            <a:pPr>
              <a:defRPr/>
            </a:pPr>
            <a:r>
              <a:rPr lang="en-US" sz="1200" i="1"/>
              <a:t>En cas de questions, se rendre à la cité des métiers</a:t>
            </a:r>
            <a:endParaRPr lang="fr-FR" sz="1200"/>
          </a:p>
          <a:p>
            <a:pPr>
              <a:defRPr/>
            </a:pPr>
            <a:endParaRPr lang="fr-FR"/>
          </a:p>
        </p:txBody>
      </p:sp>
      <p:sp>
        <p:nvSpPr>
          <p:cNvPr id="1265013518" name="Rectangle : coins arrondis 3">
            <a:hlinkClick r:id="rId3"/>
          </p:cNvPr>
          <p:cNvSpPr/>
          <p:nvPr/>
        </p:nvSpPr>
        <p:spPr bwMode="auto">
          <a:xfrm>
            <a:off x="8924188" y="5261972"/>
            <a:ext cx="2380557" cy="421300"/>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582384412" name="Bouton d'action : Personnalisé 34">
            <a:hlinkClick r:id="rId4"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1210922094" name="Bouton d'action : Suivant ou Précédent 1210922093">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300696172" name="Bouton d'action : Précédent 300696171">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75752774" name="Bouton d'action : Accueil 75752773">
            <a:hlinkClick r:id="rId5"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12217686" name="Espace réservé du texte 1"/>
          <p:cNvSpPr>
            <a:spLocks noGrp="1"/>
          </p:cNvSpPr>
          <p:nvPr>
            <p:ph type="body" sz="quarter" idx="10"/>
          </p:nvPr>
        </p:nvSpPr>
        <p:spPr bwMode="auto"/>
        <p:txBody>
          <a:bodyPr/>
          <a:lstStyle/>
          <a:p>
            <a:pPr>
              <a:defRPr/>
            </a:pPr>
            <a:r>
              <a:rPr lang="fr-FR" b="1"/>
              <a:t>ECOLES SUPÉRIEURES ES</a:t>
            </a:r>
            <a:endParaRPr/>
          </a:p>
        </p:txBody>
      </p:sp>
      <p:sp>
        <p:nvSpPr>
          <p:cNvPr id="1120239336" name="Espace réservé du texte 2"/>
          <p:cNvSpPr>
            <a:spLocks noGrp="1"/>
          </p:cNvSpPr>
          <p:nvPr>
            <p:ph type="body" sz="quarter" idx="11"/>
          </p:nvPr>
        </p:nvSpPr>
        <p:spPr bwMode="auto">
          <a:xfrm>
            <a:off x="2973458" y="81413"/>
            <a:ext cx="7072416" cy="479315"/>
          </a:xfrm>
        </p:spPr>
        <p:txBody>
          <a:bodyPr/>
          <a:lstStyle/>
          <a:p>
            <a:pPr>
              <a:defRPr/>
            </a:pPr>
            <a:r>
              <a:rPr lang="fr-FR"/>
              <a:t>ECOLES SUPÉRIEURES ES</a:t>
            </a:r>
            <a:endParaRPr/>
          </a:p>
        </p:txBody>
      </p:sp>
      <p:sp>
        <p:nvSpPr>
          <p:cNvPr id="716495612" name="Espace réservé du texte 3"/>
          <p:cNvSpPr>
            <a:spLocks noGrp="1"/>
          </p:cNvSpPr>
          <p:nvPr>
            <p:ph type="body" sz="quarter" idx="13"/>
          </p:nvPr>
        </p:nvSpPr>
        <p:spPr bwMode="auto">
          <a:xfrm>
            <a:off x="8275631" y="1478347"/>
            <a:ext cx="3677672" cy="3191521"/>
          </a:xfrm>
        </p:spPr>
        <p:txBody>
          <a:bodyPr/>
          <a:lstStyle/>
          <a:p>
            <a:pPr marL="285750" indent="-285750">
              <a:lnSpc>
                <a:spcPct val="100000"/>
              </a:lnSpc>
              <a:buFont typeface="Arial"/>
              <a:buChar char="•"/>
              <a:defRPr/>
            </a:pPr>
            <a:r>
              <a:rPr lang="en-US" sz="1200" b="1"/>
              <a:t>Âge: </a:t>
            </a:r>
            <a:r>
              <a:rPr lang="en-US" sz="1200"/>
              <a:t>dépend de la filière</a:t>
            </a:r>
            <a:endParaRPr lang="fr-FR" sz="1200"/>
          </a:p>
          <a:p>
            <a:pPr marL="285750" indent="-285750">
              <a:lnSpc>
                <a:spcPct val="100000"/>
              </a:lnSpc>
              <a:buFont typeface="Arial"/>
              <a:buChar char="•"/>
              <a:defRPr/>
            </a:pPr>
            <a:r>
              <a:rPr lang="en-US" sz="1200" b="1"/>
              <a:t>Niveau français requis: </a:t>
            </a:r>
            <a:r>
              <a:rPr lang="en-US" sz="1200"/>
              <a:t>dépend de la filière</a:t>
            </a:r>
            <a:endParaRPr lang="fr-FR" sz="1200"/>
          </a:p>
          <a:p>
            <a:pPr marL="285750" indent="-285750">
              <a:lnSpc>
                <a:spcPct val="100000"/>
              </a:lnSpc>
              <a:buFont typeface="Arial"/>
              <a:buChar char="•"/>
              <a:defRPr/>
            </a:pPr>
            <a:r>
              <a:rPr lang="fr-FR" sz="1200" b="1"/>
              <a:t>A</a:t>
            </a:r>
            <a:r>
              <a:rPr lang="en-US" sz="1200" b="1"/>
              <a:t>utre: </a:t>
            </a:r>
            <a:r>
              <a:rPr lang="en-US" sz="1200"/>
              <a:t>titre de fin de formation au niveau secondaire II. Les conditions d’admission varient d’une filière à l’autre.</a:t>
            </a:r>
            <a:endParaRPr lang="fr-FR" sz="1200"/>
          </a:p>
          <a:p>
            <a:pPr marL="285750" indent="-285750">
              <a:lnSpc>
                <a:spcPct val="100000"/>
              </a:lnSpc>
              <a:buFont typeface="Arial"/>
              <a:buChar char="•"/>
              <a:defRPr/>
            </a:pPr>
            <a:r>
              <a:rPr lang="en-US" sz="1200" b="1"/>
              <a:t>Certificat acquis: </a:t>
            </a:r>
            <a:r>
              <a:rPr lang="en-US" sz="1200"/>
              <a:t>diplôme ES</a:t>
            </a:r>
            <a:endParaRPr lang="fr-FR" sz="1200"/>
          </a:p>
          <a:p>
            <a:pPr marL="285750" indent="-285750">
              <a:lnSpc>
                <a:spcPct val="100000"/>
              </a:lnSpc>
              <a:buFont typeface="Arial"/>
              <a:buChar char="•"/>
              <a:defRPr/>
            </a:pPr>
            <a:r>
              <a:rPr lang="en-US" sz="1200" b="1"/>
              <a:t>Temps à y accorder: </a:t>
            </a:r>
            <a:r>
              <a:rPr lang="en-US" sz="1200"/>
              <a:t>dépend de la filière</a:t>
            </a:r>
            <a:endParaRPr lang="fr-FR" sz="1200"/>
          </a:p>
          <a:p>
            <a:pPr>
              <a:defRPr/>
            </a:pPr>
            <a:endParaRPr lang="fr-FR" sz="1200"/>
          </a:p>
        </p:txBody>
      </p:sp>
      <p:sp>
        <p:nvSpPr>
          <p:cNvPr id="2091851550" name="Espace réservé du texte 4"/>
          <p:cNvSpPr>
            <a:spLocks noGrp="1"/>
          </p:cNvSpPr>
          <p:nvPr>
            <p:ph type="body" sz="quarter" idx="14"/>
          </p:nvPr>
        </p:nvSpPr>
        <p:spPr bwMode="auto">
          <a:xfrm>
            <a:off x="4468418" y="1447720"/>
            <a:ext cx="3568251" cy="1660817"/>
          </a:xfrm>
        </p:spPr>
        <p:txBody>
          <a:bodyPr/>
          <a:lstStyle/>
          <a:p>
            <a:pPr marL="0" indent="0">
              <a:lnSpc>
                <a:spcPct val="100000"/>
              </a:lnSpc>
              <a:buNone/>
              <a:defRPr/>
            </a:pPr>
            <a:r>
              <a:rPr lang="fr-CH" sz="1200"/>
              <a:t>Les filières ES couvrent 8 domaines:</a:t>
            </a:r>
            <a:r>
              <a:rPr lang="fr-FR" sz="1200"/>
              <a:t> </a:t>
            </a:r>
            <a:r>
              <a:rPr lang="fr-CH" sz="1200"/>
              <a:t>technique</a:t>
            </a:r>
            <a:r>
              <a:rPr lang="fr-FR" sz="1200"/>
              <a:t> - h</a:t>
            </a:r>
            <a:r>
              <a:rPr lang="fr-CH" sz="1200"/>
              <a:t>ôtellerie, restauration et tourisme </a:t>
            </a:r>
            <a:r>
              <a:rPr lang="fr-FR" sz="1200"/>
              <a:t>– é</a:t>
            </a:r>
            <a:r>
              <a:rPr lang="fr-CH" sz="1200"/>
              <a:t>conomie</a:t>
            </a:r>
            <a:r>
              <a:rPr lang="fr-FR" sz="1200"/>
              <a:t> - a</a:t>
            </a:r>
            <a:r>
              <a:rPr lang="fr-CH" sz="1200"/>
              <a:t>griculture et économie forestière</a:t>
            </a:r>
            <a:r>
              <a:rPr lang="fr-FR" sz="1200"/>
              <a:t> – s</a:t>
            </a:r>
            <a:r>
              <a:rPr lang="fr-CH" sz="1200"/>
              <a:t>anté</a:t>
            </a:r>
            <a:r>
              <a:rPr lang="fr-FR" sz="1200"/>
              <a:t> - s</a:t>
            </a:r>
            <a:r>
              <a:rPr lang="fr-CH" sz="1200"/>
              <a:t>ocial et formation des adultes</a:t>
            </a:r>
            <a:r>
              <a:rPr lang="fr-FR" sz="1200"/>
              <a:t> - a</a:t>
            </a:r>
            <a:r>
              <a:rPr lang="fr-CH" sz="1200"/>
              <a:t>rts visuels, arts appliqués et design</a:t>
            </a:r>
            <a:r>
              <a:rPr lang="fr-FR" sz="1200"/>
              <a:t> - t</a:t>
            </a:r>
            <a:r>
              <a:rPr lang="fr-CH" sz="1200"/>
              <a:t>rafic et transports</a:t>
            </a:r>
            <a:endParaRPr lang="fr-FR" sz="1200"/>
          </a:p>
          <a:p>
            <a:pPr>
              <a:defRPr/>
            </a:pPr>
            <a:endParaRPr lang="fr-FR" sz="1200"/>
          </a:p>
        </p:txBody>
      </p:sp>
      <p:sp>
        <p:nvSpPr>
          <p:cNvPr id="16978088" name="Espace réservé du texte 5"/>
          <p:cNvSpPr>
            <a:spLocks noGrp="1"/>
          </p:cNvSpPr>
          <p:nvPr>
            <p:ph type="body" sz="quarter" idx="15"/>
          </p:nvPr>
        </p:nvSpPr>
        <p:spPr bwMode="auto"/>
        <p:txBody>
          <a:bodyPr/>
          <a:lstStyle/>
          <a:p>
            <a:pPr>
              <a:defRPr/>
            </a:pPr>
            <a:r>
              <a:rPr lang="en-US" sz="1400"/>
              <a:t>Les formations ES sont axées sur la pratique professionnelle et dispensent avant tout les connaissances spécialisées du domaine. </a:t>
            </a:r>
            <a:endParaRPr/>
          </a:p>
          <a:p>
            <a:pPr>
              <a:defRPr/>
            </a:pPr>
            <a:r>
              <a:rPr lang="en-US" sz="1400"/>
              <a:t>Les cursus associent des enseignements théoriques et pratiques. </a:t>
            </a:r>
            <a:endParaRPr/>
          </a:p>
          <a:p>
            <a:pPr>
              <a:defRPr/>
            </a:pPr>
            <a:r>
              <a:rPr lang="en-US" sz="1400"/>
              <a:t>Les formations à plein temps comprennent aussi des stages sur le terrain.</a:t>
            </a:r>
            <a:endParaRPr lang="fr-FR" sz="1400"/>
          </a:p>
          <a:p>
            <a:pPr>
              <a:defRPr/>
            </a:pPr>
            <a:endParaRPr lang="fr-FR"/>
          </a:p>
        </p:txBody>
      </p:sp>
      <p:sp>
        <p:nvSpPr>
          <p:cNvPr id="1241122706" name="Espace réservé du texte 6"/>
          <p:cNvSpPr>
            <a:spLocks noGrp="1"/>
          </p:cNvSpPr>
          <p:nvPr>
            <p:ph type="body" sz="quarter" idx="16"/>
          </p:nvPr>
        </p:nvSpPr>
        <p:spPr bwMode="auto"/>
        <p:txBody>
          <a:bodyPr/>
          <a:lstStyle/>
          <a:p>
            <a:pPr>
              <a:defRPr/>
            </a:pPr>
            <a:r>
              <a:rPr lang="en-US" sz="1400" b="0" i="0" u="none" strike="noStrike" cap="none" spc="0">
                <a:solidFill>
                  <a:schemeClr val="tx1"/>
                </a:solidFill>
                <a:latin typeface="Montserrat"/>
                <a:ea typeface="Montserrat"/>
                <a:cs typeface="Montserrat"/>
              </a:rPr>
              <a:t>Les formations ES permettent de développer des compétences techniques et de gestion, en fonction de la filière choisie, immédiatement applicables sur le lieu de travail.</a:t>
            </a:r>
            <a:endParaRPr/>
          </a:p>
          <a:p>
            <a:pPr>
              <a:defRPr/>
            </a:pPr>
            <a:endParaRPr/>
          </a:p>
          <a:p>
            <a:pPr>
              <a:defRPr/>
            </a:pPr>
            <a:endParaRPr/>
          </a:p>
        </p:txBody>
      </p:sp>
      <p:sp>
        <p:nvSpPr>
          <p:cNvPr id="1686743176" name="Espace réservé du texte 9"/>
          <p:cNvSpPr>
            <a:spLocks noGrp="1"/>
          </p:cNvSpPr>
          <p:nvPr>
            <p:ph type="body" sz="quarter" idx="19"/>
          </p:nvPr>
        </p:nvSpPr>
        <p:spPr bwMode="auto"/>
        <p:txBody>
          <a:bodyPr/>
          <a:lstStyle/>
          <a:p>
            <a:pPr>
              <a:defRPr/>
            </a:pPr>
            <a:r>
              <a:rPr lang="fr-CH" i="1"/>
              <a:t>Case Management OFPC - AIS Formation Postobligatoire</a:t>
            </a:r>
            <a:r>
              <a:rPr lang="fr-CH"/>
              <a:t> : </a:t>
            </a:r>
            <a:r>
              <a:rPr lang="fr-CH" u="sng">
                <a:hlinkClick r:id="rId3"/>
              </a:rPr>
              <a:t>ofpc.fp-ais@etat.ge.ch</a:t>
            </a:r>
            <a:r>
              <a:rPr lang="fr-FR"/>
              <a:t> </a:t>
            </a:r>
            <a:endParaRPr/>
          </a:p>
          <a:p>
            <a:pPr>
              <a:defRPr/>
            </a:pPr>
            <a:endParaRPr lang="fr-FR">
              <a:highlight>
                <a:srgbClr val="FFFF00"/>
              </a:highlight>
            </a:endParaRPr>
          </a:p>
        </p:txBody>
      </p:sp>
      <p:sp>
        <p:nvSpPr>
          <p:cNvPr id="1390625008" name="Rectangle : coins arrondis 10">
            <a:hlinkClick r:id="rId4"/>
          </p:cNvPr>
          <p:cNvSpPr/>
          <p:nvPr/>
        </p:nvSpPr>
        <p:spPr bwMode="auto">
          <a:xfrm>
            <a:off x="8924188" y="5261972"/>
            <a:ext cx="2380557" cy="421300"/>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959921871"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286022559" name="Bouton d'action : Suivant ou Précédent 286022558">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457817535" name="Bouton d'action : Précédent 457817534">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634186549" name="Bouton d'action : Accueil 634186548">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6608235" name="Espace réservé du texte 1"/>
          <p:cNvSpPr>
            <a:spLocks noGrp="1"/>
          </p:cNvSpPr>
          <p:nvPr>
            <p:ph type="body" sz="quarter" idx="10"/>
          </p:nvPr>
        </p:nvSpPr>
        <p:spPr bwMode="auto"/>
        <p:txBody>
          <a:bodyPr/>
          <a:lstStyle/>
          <a:p>
            <a:pPr>
              <a:defRPr/>
            </a:pPr>
            <a:r>
              <a:rPr lang="fr-FR" b="1"/>
              <a:t>HAUTES ECOLES SPÉCIALISÉES (HES)</a:t>
            </a:r>
            <a:endParaRPr/>
          </a:p>
        </p:txBody>
      </p:sp>
      <p:sp>
        <p:nvSpPr>
          <p:cNvPr id="1465224925" name="Espace réservé du texte 2"/>
          <p:cNvSpPr>
            <a:spLocks noGrp="1"/>
          </p:cNvSpPr>
          <p:nvPr>
            <p:ph type="body" sz="quarter" idx="11"/>
          </p:nvPr>
        </p:nvSpPr>
        <p:spPr bwMode="auto">
          <a:xfrm>
            <a:off x="2973458" y="81413"/>
            <a:ext cx="7999341" cy="479315"/>
          </a:xfrm>
        </p:spPr>
        <p:txBody>
          <a:bodyPr/>
          <a:lstStyle/>
          <a:p>
            <a:pPr>
              <a:defRPr/>
            </a:pPr>
            <a:r>
              <a:rPr lang="fr-FR"/>
              <a:t>HAUTES ÉCOLES SPÉCIALISÉES (HES)</a:t>
            </a:r>
            <a:endParaRPr/>
          </a:p>
        </p:txBody>
      </p:sp>
      <p:sp>
        <p:nvSpPr>
          <p:cNvPr id="1464236405" name="Espace réservé du texte 3"/>
          <p:cNvSpPr>
            <a:spLocks noGrp="1"/>
          </p:cNvSpPr>
          <p:nvPr>
            <p:ph type="body" sz="quarter" idx="13"/>
          </p:nvPr>
        </p:nvSpPr>
        <p:spPr bwMode="auto">
          <a:xfrm>
            <a:off x="8204881" y="1466918"/>
            <a:ext cx="3748422" cy="914400"/>
          </a:xfrm>
        </p:spPr>
        <p:txBody>
          <a:bodyPr/>
          <a:lstStyle/>
          <a:p>
            <a:pPr marL="217793" indent="-217793">
              <a:lnSpc>
                <a:spcPct val="120000"/>
              </a:lnSpc>
              <a:buClr>
                <a:srgbClr val="003772"/>
              </a:buClr>
              <a:buFont typeface="Arial"/>
              <a:buChar char="•"/>
              <a:defRPr/>
            </a:pPr>
            <a:r>
              <a:rPr lang="fr-CH" sz="1200" b="1" i="0" u="none" strike="noStrike" cap="none" spc="0">
                <a:solidFill>
                  <a:schemeClr val="tx1"/>
                </a:solidFill>
                <a:latin typeface="Montserrat"/>
                <a:ea typeface="Montserrat"/>
                <a:cs typeface="Montserrat"/>
              </a:rPr>
              <a:t>Niveau français requis: </a:t>
            </a:r>
            <a:r>
              <a:rPr lang="fr-CH" sz="1200" b="0" i="0" u="none" strike="noStrike" cap="none" spc="0">
                <a:solidFill>
                  <a:schemeClr val="tx1"/>
                </a:solidFill>
                <a:latin typeface="Montserrat"/>
                <a:ea typeface="Montserrat"/>
                <a:cs typeface="Montserrat"/>
              </a:rPr>
              <a:t>B2 oral et écrit (ou B2 en anglais selon la filière visée)</a:t>
            </a:r>
          </a:p>
          <a:p>
            <a:pPr marL="217793" indent="-217793">
              <a:lnSpc>
                <a:spcPct val="120000"/>
              </a:lnSpc>
              <a:buClr>
                <a:srgbClr val="003772"/>
              </a:buClr>
              <a:buFont typeface="Arial"/>
              <a:buChar char="•"/>
              <a:defRPr/>
            </a:pPr>
            <a:r>
              <a:rPr lang="fr-CH" sz="1200" b="1" i="0" u="none" strike="noStrike" cap="none" spc="0">
                <a:solidFill>
                  <a:schemeClr val="tx1"/>
                </a:solidFill>
                <a:latin typeface="Montserrat"/>
                <a:ea typeface="Montserrat"/>
                <a:cs typeface="Montserrat"/>
              </a:rPr>
              <a:t>Autre: </a:t>
            </a:r>
            <a:r>
              <a:rPr lang="fr-CH" sz="1200" b="0" i="0" u="none" strike="noStrike" cap="none" spc="0">
                <a:solidFill>
                  <a:schemeClr val="tx1"/>
                </a:solidFill>
                <a:latin typeface="Montserrat"/>
                <a:ea typeface="Montserrat"/>
                <a:cs typeface="Montserrat"/>
              </a:rPr>
              <a:t>chaque école dispose de son règlement d’admission, parfois avec années de pratique professionnelle exigée et concours d’entrée.</a:t>
            </a:r>
          </a:p>
          <a:p>
            <a:pPr marL="217793" indent="-217793">
              <a:lnSpc>
                <a:spcPct val="120000"/>
              </a:lnSpc>
              <a:buClr>
                <a:srgbClr val="003772"/>
              </a:buClr>
              <a:buFont typeface="Arial"/>
              <a:buChar char="•"/>
              <a:defRPr/>
            </a:pPr>
            <a:r>
              <a:rPr lang="fr-CH" sz="1200" b="1" i="0" u="none" strike="noStrike" cap="none" spc="0">
                <a:solidFill>
                  <a:schemeClr val="tx1"/>
                </a:solidFill>
                <a:latin typeface="Montserrat"/>
                <a:ea typeface="Montserrat"/>
                <a:cs typeface="Montserrat"/>
              </a:rPr>
              <a:t>Nombre de places disponibles: </a:t>
            </a:r>
            <a:r>
              <a:rPr lang="fr-CH" sz="1200" b="0" i="0" u="none" strike="noStrike" cap="none" spc="0">
                <a:solidFill>
                  <a:schemeClr val="tx1"/>
                </a:solidFill>
                <a:latin typeface="Montserrat"/>
                <a:ea typeface="Montserrat"/>
                <a:cs typeface="Montserrat"/>
              </a:rPr>
              <a:t>variable selon chaque école.</a:t>
            </a:r>
          </a:p>
          <a:p>
            <a:pPr marL="217793" indent="-217793">
              <a:lnSpc>
                <a:spcPct val="120000"/>
              </a:lnSpc>
              <a:buClr>
                <a:srgbClr val="003772"/>
              </a:buClr>
              <a:buFont typeface="Arial"/>
              <a:buChar char="•"/>
              <a:defRPr/>
            </a:pPr>
            <a:r>
              <a:rPr lang="fr-CH" sz="1200" b="1" i="0" u="none" strike="noStrike" cap="none" spc="0">
                <a:solidFill>
                  <a:schemeClr val="tx1"/>
                </a:solidFill>
                <a:latin typeface="Montserrat"/>
                <a:ea typeface="Montserrat"/>
                <a:cs typeface="Montserrat"/>
              </a:rPr>
              <a:t>Certificat acquis: </a:t>
            </a:r>
            <a:r>
              <a:rPr lang="fr-CH" sz="1200" b="0" i="0" u="none" strike="noStrike" cap="none" spc="0">
                <a:solidFill>
                  <a:schemeClr val="tx1"/>
                </a:solidFill>
                <a:latin typeface="Montserrat"/>
                <a:ea typeface="Montserrat"/>
                <a:cs typeface="Montserrat"/>
              </a:rPr>
              <a:t>diplôme tertiaire, bachelor, master ou formation continue (CAS, DAS), selon la filière choisie</a:t>
            </a:r>
          </a:p>
          <a:p>
            <a:pPr marL="217793" indent="-217793">
              <a:lnSpc>
                <a:spcPct val="120000"/>
              </a:lnSpc>
              <a:buClr>
                <a:srgbClr val="003772"/>
              </a:buClr>
              <a:buFont typeface="Arial"/>
              <a:buChar char="•"/>
              <a:defRPr/>
            </a:pPr>
            <a:r>
              <a:rPr lang="fr-CH" sz="1200" b="1" i="0" u="none" strike="noStrike" cap="none" spc="0">
                <a:solidFill>
                  <a:schemeClr val="tx1"/>
                </a:solidFill>
                <a:latin typeface="Montserrat"/>
                <a:ea typeface="Montserrat"/>
                <a:cs typeface="Montserrat"/>
              </a:rPr>
              <a:t>Temps à y accorder: </a:t>
            </a:r>
            <a:r>
              <a:rPr lang="fr-CH" sz="1200" b="0" i="0" u="none" strike="noStrike" cap="none" spc="0">
                <a:solidFill>
                  <a:schemeClr val="tx1"/>
                </a:solidFill>
                <a:latin typeface="Montserrat"/>
                <a:ea typeface="Montserrat"/>
                <a:cs typeface="Montserrat"/>
              </a:rPr>
              <a:t>3 ans (bachelor), selon la filière possibilité de choix entre plein temps, mi-temps ou en emploi</a:t>
            </a:r>
            <a:endParaRPr sz="1200"/>
          </a:p>
        </p:txBody>
      </p:sp>
      <p:sp>
        <p:nvSpPr>
          <p:cNvPr id="1977912629" name="Espace réservé du texte 4"/>
          <p:cNvSpPr>
            <a:spLocks noGrp="1"/>
          </p:cNvSpPr>
          <p:nvPr>
            <p:ph type="body" sz="quarter" idx="14"/>
          </p:nvPr>
        </p:nvSpPr>
        <p:spPr bwMode="auto">
          <a:xfrm>
            <a:off x="4446739" y="1454022"/>
            <a:ext cx="3540856" cy="1691241"/>
          </a:xfrm>
          <a:prstGeom prst="rect">
            <a:avLst/>
          </a:prstGeom>
          <a:solidFill>
            <a:schemeClr val="bg1"/>
          </a:solidFill>
        </p:spPr>
        <p:txBody>
          <a:bodyPr/>
          <a:lstStyle/>
          <a:p>
            <a:pPr marL="0" indent="0">
              <a:lnSpc>
                <a:spcPct val="120000"/>
              </a:lnSpc>
              <a:buNone/>
              <a:defRPr/>
            </a:pPr>
            <a:r>
              <a:rPr lang="en-US" sz="1200" b="0" i="0" u="none" strike="noStrike" cap="none" spc="0">
                <a:solidFill>
                  <a:schemeClr val="tx1"/>
                </a:solidFill>
                <a:latin typeface="Montserrat"/>
                <a:ea typeface="Montserrat"/>
                <a:cs typeface="Montserrat"/>
              </a:rPr>
              <a:t>Hautes école spécialisées de Genève:</a:t>
            </a:r>
            <a:endParaRPr sz="1200"/>
          </a:p>
          <a:p>
            <a:pPr marL="0" indent="0">
              <a:lnSpc>
                <a:spcPct val="120000"/>
              </a:lnSpc>
              <a:buNone/>
              <a:defRPr/>
            </a:pPr>
            <a:r>
              <a:rPr lang="en-US" sz="1200" b="0" i="0" u="none" strike="noStrike" cap="none" spc="0">
                <a:solidFill>
                  <a:schemeClr val="tx1"/>
                </a:solidFill>
                <a:latin typeface="Montserrat"/>
                <a:ea typeface="Montserrat"/>
                <a:cs typeface="Montserrat"/>
              </a:rPr>
              <a:t>Haute Ecole de Gestion (HEG) / </a:t>
            </a:r>
            <a:endParaRPr sz="1200"/>
          </a:p>
          <a:p>
            <a:pPr marL="0" indent="0">
              <a:lnSpc>
                <a:spcPct val="120000"/>
              </a:lnSpc>
              <a:buNone/>
              <a:defRPr/>
            </a:pPr>
            <a:r>
              <a:rPr lang="en-US" sz="1200" b="0" i="0" u="none" strike="noStrike" cap="none" spc="0">
                <a:solidFill>
                  <a:schemeClr val="tx1"/>
                </a:solidFill>
                <a:latin typeface="Montserrat"/>
                <a:ea typeface="Montserrat"/>
                <a:cs typeface="Montserrat"/>
              </a:rPr>
              <a:t>Haute Ecole d’Art et de Design</a:t>
            </a:r>
            <a:r>
              <a:rPr lang="fr-FR" sz="1200" b="0" i="0" u="none" strike="noStrike" cap="none" spc="0">
                <a:solidFill>
                  <a:schemeClr val="tx1"/>
                </a:solidFill>
                <a:latin typeface="Montserrat"/>
                <a:ea typeface="Montserrat"/>
                <a:cs typeface="Montserrat"/>
              </a:rPr>
              <a:t> (HEAD)/ </a:t>
            </a:r>
            <a:endParaRPr sz="1200"/>
          </a:p>
          <a:p>
            <a:pPr marL="0" indent="0">
              <a:lnSpc>
                <a:spcPct val="120000"/>
              </a:lnSpc>
              <a:buNone/>
              <a:defRPr/>
            </a:pPr>
            <a:r>
              <a:rPr lang="en-US" sz="1200" b="0" i="0" u="none" strike="noStrike" cap="none" spc="0">
                <a:solidFill>
                  <a:schemeClr val="tx1"/>
                </a:solidFill>
                <a:latin typeface="Montserrat"/>
                <a:ea typeface="Montserrat"/>
                <a:cs typeface="Montserrat"/>
              </a:rPr>
              <a:t>Haute Ecole de Musique (HEM) / </a:t>
            </a:r>
            <a:endParaRPr sz="1200"/>
          </a:p>
          <a:p>
            <a:pPr marL="0" indent="0">
              <a:lnSpc>
                <a:spcPct val="120000"/>
              </a:lnSpc>
              <a:buNone/>
              <a:defRPr/>
            </a:pPr>
            <a:r>
              <a:rPr lang="en-US" sz="1200" b="0" i="0" u="none" strike="noStrike" cap="none" spc="0">
                <a:solidFill>
                  <a:schemeClr val="tx1"/>
                </a:solidFill>
                <a:latin typeface="Montserrat"/>
                <a:ea typeface="Montserrat"/>
                <a:cs typeface="Montserrat"/>
              </a:rPr>
              <a:t>Haute Ecole de Santé (HEdS) / </a:t>
            </a:r>
            <a:endParaRPr sz="1200"/>
          </a:p>
          <a:p>
            <a:pPr marL="0" indent="0">
              <a:lnSpc>
                <a:spcPct val="120000"/>
              </a:lnSpc>
              <a:buNone/>
              <a:defRPr/>
            </a:pPr>
            <a:r>
              <a:rPr lang="en-US" sz="1200" b="0" i="0" u="none" strike="noStrike" cap="none" spc="0">
                <a:solidFill>
                  <a:schemeClr val="tx1"/>
                </a:solidFill>
                <a:latin typeface="Montserrat"/>
                <a:ea typeface="Montserrat"/>
                <a:cs typeface="Montserrat"/>
              </a:rPr>
              <a:t>Haute Ecole de Travail Social (HETS) / </a:t>
            </a:r>
            <a:endParaRPr sz="1200"/>
          </a:p>
          <a:p>
            <a:pPr marL="0" indent="0">
              <a:lnSpc>
                <a:spcPct val="120000"/>
              </a:lnSpc>
              <a:buNone/>
              <a:defRPr/>
            </a:pPr>
            <a:r>
              <a:rPr lang="en-US" sz="1200" b="0" i="0" u="none" strike="noStrike" cap="none" spc="0">
                <a:solidFill>
                  <a:schemeClr val="tx1"/>
                </a:solidFill>
                <a:latin typeface="Montserrat"/>
                <a:ea typeface="Montserrat"/>
                <a:cs typeface="Montserrat"/>
              </a:rPr>
              <a:t>Haute Ecole du </a:t>
            </a:r>
            <a:r>
              <a:rPr lang="fr-CH" sz="1200" b="0" i="0" u="none" strike="noStrike" cap="none" spc="0">
                <a:solidFill>
                  <a:schemeClr val="tx1"/>
                </a:solidFill>
                <a:latin typeface="Montserrat"/>
                <a:ea typeface="Montserrat"/>
                <a:cs typeface="Montserrat"/>
              </a:rPr>
              <a:t>Paysage, d’Ingénieur et d’Architecture </a:t>
            </a:r>
            <a:r>
              <a:rPr lang="en-US" sz="1200" b="0" i="0" u="none" strike="noStrike" cap="none" spc="0">
                <a:solidFill>
                  <a:schemeClr val="tx1"/>
                </a:solidFill>
                <a:latin typeface="Montserrat"/>
                <a:ea typeface="Montserrat"/>
                <a:cs typeface="Montserrat"/>
              </a:rPr>
              <a:t>(HEPIA).</a:t>
            </a:r>
            <a:endParaRPr lang="fr-FR" sz="1200"/>
          </a:p>
          <a:p>
            <a:pPr>
              <a:defRPr/>
            </a:pPr>
            <a:endParaRPr lang="fr-FR" sz="1200"/>
          </a:p>
        </p:txBody>
      </p:sp>
      <p:sp>
        <p:nvSpPr>
          <p:cNvPr id="387030355" name="Espace réservé du texte 5"/>
          <p:cNvSpPr>
            <a:spLocks noGrp="1"/>
          </p:cNvSpPr>
          <p:nvPr>
            <p:ph type="body" sz="quarter" idx="15"/>
          </p:nvPr>
        </p:nvSpPr>
        <p:spPr bwMode="auto"/>
        <p:txBody>
          <a:bodyPr/>
          <a:lstStyle/>
          <a:p>
            <a:pPr>
              <a:defRPr/>
            </a:pPr>
            <a:r>
              <a:rPr lang="fr-CH" sz="1400" b="0" i="0" u="none" strike="noStrike" cap="none" spc="0">
                <a:solidFill>
                  <a:schemeClr val="tx1"/>
                </a:solidFill>
                <a:latin typeface="Montserrat"/>
                <a:ea typeface="Montserrat"/>
                <a:cs typeface="Montserrat"/>
              </a:rPr>
              <a:t>Les Hautes écoles allient études et stages pratiques dans les domaines concernés.</a:t>
            </a:r>
            <a:endParaRPr sz="1400"/>
          </a:p>
          <a:p>
            <a:pPr>
              <a:defRPr/>
            </a:pPr>
            <a:endParaRPr sz="1400"/>
          </a:p>
          <a:p>
            <a:pPr>
              <a:defRPr/>
            </a:pPr>
            <a:r>
              <a:rPr lang="fr-CH" sz="1400" b="0" i="0" u="none" strike="noStrike" cap="none" spc="0">
                <a:solidFill>
                  <a:schemeClr val="tx1"/>
                </a:solidFill>
                <a:latin typeface="Montserrat"/>
                <a:ea typeface="Montserrat"/>
                <a:cs typeface="Montserrat"/>
              </a:rPr>
              <a:t>L'enseignement est axé sur la pratique et professionnalisant. Les études mènent à une activité professionnelle dans un domaine précis.</a:t>
            </a:r>
            <a:endParaRPr lang="fr-FR"/>
          </a:p>
        </p:txBody>
      </p:sp>
      <p:sp>
        <p:nvSpPr>
          <p:cNvPr id="250199380" name="Espace réservé du texte 9"/>
          <p:cNvSpPr>
            <a:spLocks noGrp="1"/>
          </p:cNvSpPr>
          <p:nvPr>
            <p:ph type="body" sz="quarter" idx="19"/>
          </p:nvPr>
        </p:nvSpPr>
        <p:spPr bwMode="auto"/>
        <p:txBody>
          <a:bodyPr/>
          <a:lstStyle/>
          <a:p>
            <a:pPr>
              <a:defRPr/>
            </a:pPr>
            <a:r>
              <a:rPr lang="en-US" i="1"/>
              <a:t>Case Management Horizon Académique </a:t>
            </a:r>
            <a:r>
              <a:rPr lang="en-US"/>
              <a:t>: </a:t>
            </a:r>
            <a:r>
              <a:rPr lang="en-US" u="sng">
                <a:hlinkClick r:id="rId3"/>
              </a:rPr>
              <a:t>horizonacademique@unige.ch</a:t>
            </a:r>
            <a:endParaRPr lang="fr-FR"/>
          </a:p>
        </p:txBody>
      </p:sp>
      <p:sp>
        <p:nvSpPr>
          <p:cNvPr id="2002213168" name="Rectangle : coins arrondis 11">
            <a:hlinkClick r:id="rId4"/>
          </p:cNvPr>
          <p:cNvSpPr/>
          <p:nvPr/>
        </p:nvSpPr>
        <p:spPr bwMode="auto">
          <a:xfrm>
            <a:off x="8924188" y="5261972"/>
            <a:ext cx="2380557" cy="421300"/>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458477145"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852138594" name="Bouton d'action : Suivant ou Précédent 852138593">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850485813" name="Bouton d'action : Précédent 850485812">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335048071" name="Bouton d'action : Accueil 335048070">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29214526" name="Espace réservé du texte 1"/>
          <p:cNvSpPr>
            <a:spLocks noGrp="1"/>
          </p:cNvSpPr>
          <p:nvPr>
            <p:ph type="body" sz="quarter" idx="10"/>
          </p:nvPr>
        </p:nvSpPr>
        <p:spPr bwMode="auto"/>
        <p:txBody>
          <a:bodyPr/>
          <a:lstStyle/>
          <a:p>
            <a:pPr>
              <a:defRPr/>
            </a:pPr>
            <a:r>
              <a:rPr lang="fr-FR" sz="1400" b="1" i="0" u="none" strike="noStrike" cap="none" spc="0">
                <a:solidFill>
                  <a:schemeClr val="tx1"/>
                </a:solidFill>
                <a:latin typeface="Montserrat"/>
                <a:ea typeface="Montserrat"/>
                <a:cs typeface="Montserrat"/>
              </a:rPr>
              <a:t>HAUTES ECOLES UNIVERSITAIRES (UNI)</a:t>
            </a:r>
            <a:endParaRPr sz="1400"/>
          </a:p>
          <a:p>
            <a:pPr>
              <a:defRPr/>
            </a:pPr>
            <a:r>
              <a:rPr lang="fr-CH" sz="1400" b="1" i="0" u="none" strike="noStrike" cap="none" spc="0">
                <a:solidFill>
                  <a:schemeClr val="tx1"/>
                </a:solidFill>
                <a:latin typeface="Montserrat"/>
                <a:ea typeface="Montserrat"/>
                <a:cs typeface="Montserrat"/>
              </a:rPr>
              <a:t>HAUTES ECOLES POLYTECHNIQUES FEDERALES (EPF)</a:t>
            </a:r>
            <a:endParaRPr/>
          </a:p>
        </p:txBody>
      </p:sp>
      <p:sp>
        <p:nvSpPr>
          <p:cNvPr id="1734972058" name="Espace réservé du texte 2"/>
          <p:cNvSpPr>
            <a:spLocks noGrp="1"/>
          </p:cNvSpPr>
          <p:nvPr>
            <p:ph type="body" sz="quarter" idx="11"/>
          </p:nvPr>
        </p:nvSpPr>
        <p:spPr bwMode="auto">
          <a:xfrm>
            <a:off x="2973457" y="81413"/>
            <a:ext cx="7636087" cy="479315"/>
          </a:xfrm>
        </p:spPr>
        <p:txBody>
          <a:bodyPr/>
          <a:lstStyle/>
          <a:p>
            <a:pPr>
              <a:defRPr/>
            </a:pPr>
            <a:r>
              <a:rPr lang="fr-FR"/>
              <a:t>HAUTES ECOLES UNIVERSITAIRES</a:t>
            </a:r>
            <a:endParaRPr/>
          </a:p>
        </p:txBody>
      </p:sp>
      <p:sp>
        <p:nvSpPr>
          <p:cNvPr id="1357718001" name="Espace réservé du texte 3"/>
          <p:cNvSpPr>
            <a:spLocks noGrp="1"/>
          </p:cNvSpPr>
          <p:nvPr>
            <p:ph type="body" sz="quarter" idx="13"/>
          </p:nvPr>
        </p:nvSpPr>
        <p:spPr bwMode="auto"/>
        <p:txBody>
          <a:bodyPr/>
          <a:lstStyle/>
          <a:p>
            <a:pPr marL="217793" indent="-217793">
              <a:lnSpc>
                <a:spcPct val="120000"/>
              </a:lnSpc>
              <a:buClr>
                <a:srgbClr val="003772"/>
              </a:buClr>
              <a:buFont typeface="Arial"/>
              <a:buChar char="•"/>
              <a:defRPr/>
            </a:pPr>
            <a:r>
              <a:rPr lang="fr-CH" sz="1200" b="1" i="0" u="none" strike="noStrike" cap="none" spc="0">
                <a:solidFill>
                  <a:schemeClr val="tx1"/>
                </a:solidFill>
                <a:latin typeface="Montserrat"/>
                <a:ea typeface="Montserrat"/>
                <a:cs typeface="Montserrat"/>
              </a:rPr>
              <a:t>Niveau français requis: </a:t>
            </a:r>
            <a:r>
              <a:rPr lang="fr-CH" sz="1200" b="0" i="0" u="none" strike="noStrike" cap="none" spc="0">
                <a:solidFill>
                  <a:schemeClr val="tx1"/>
                </a:solidFill>
                <a:latin typeface="Montserrat"/>
                <a:ea typeface="Montserrat"/>
                <a:cs typeface="Montserrat"/>
              </a:rPr>
              <a:t>B2 certifié mais C1 recommandé</a:t>
            </a:r>
          </a:p>
          <a:p>
            <a:pPr marL="217793" indent="-217793">
              <a:lnSpc>
                <a:spcPct val="120000"/>
              </a:lnSpc>
              <a:buClr>
                <a:srgbClr val="003772"/>
              </a:buClr>
              <a:buFont typeface="Arial"/>
              <a:buChar char="•"/>
              <a:defRPr/>
            </a:pPr>
            <a:r>
              <a:rPr lang="fr-CH" sz="1200" b="1" i="0" u="none" strike="noStrike" cap="none" spc="0">
                <a:solidFill>
                  <a:schemeClr val="tx1"/>
                </a:solidFill>
                <a:latin typeface="Montserrat"/>
                <a:ea typeface="Montserrat"/>
                <a:cs typeface="Montserrat"/>
              </a:rPr>
              <a:t>Autres: </a:t>
            </a:r>
            <a:r>
              <a:rPr lang="fr-CH" sz="1200" b="0" i="0" u="none" strike="noStrike" cap="none" spc="0">
                <a:solidFill>
                  <a:schemeClr val="tx1"/>
                </a:solidFill>
                <a:latin typeface="Montserrat"/>
                <a:ea typeface="Montserrat"/>
                <a:cs typeface="Montserrat"/>
              </a:rPr>
              <a:t>les personnes titulaires d’un certificat de maturité gymnasiale sont en général admis sans conditions supplémentaires</a:t>
            </a:r>
          </a:p>
          <a:p>
            <a:pPr marL="217793" indent="-217793">
              <a:lnSpc>
                <a:spcPct val="120000"/>
              </a:lnSpc>
              <a:buClr>
                <a:srgbClr val="003772"/>
              </a:buClr>
              <a:buFont typeface="Arial"/>
              <a:buChar char="•"/>
              <a:defRPr/>
            </a:pPr>
            <a:r>
              <a:rPr lang="fr-CH" sz="1200" b="1" i="0" u="none" strike="noStrike" cap="none" spc="0">
                <a:solidFill>
                  <a:schemeClr val="tx1"/>
                </a:solidFill>
                <a:latin typeface="Montserrat"/>
                <a:ea typeface="Montserrat"/>
                <a:cs typeface="Montserrat"/>
              </a:rPr>
              <a:t>Nombre de places disponibles: </a:t>
            </a:r>
            <a:r>
              <a:rPr lang="fr-CH" sz="1200" b="0" i="0" u="none" strike="noStrike" cap="none" spc="0">
                <a:solidFill>
                  <a:schemeClr val="tx1"/>
                </a:solidFill>
                <a:latin typeface="Montserrat"/>
                <a:ea typeface="Montserrat"/>
                <a:cs typeface="Montserrat"/>
              </a:rPr>
              <a:t>selon filière</a:t>
            </a:r>
          </a:p>
          <a:p>
            <a:pPr marL="217793" indent="-217793">
              <a:lnSpc>
                <a:spcPct val="120000"/>
              </a:lnSpc>
              <a:buClr>
                <a:srgbClr val="003772"/>
              </a:buClr>
              <a:buFont typeface="Arial"/>
              <a:buChar char="•"/>
              <a:defRPr/>
            </a:pPr>
            <a:r>
              <a:rPr lang="fr-CH" sz="1200" b="1" i="0" u="none" strike="noStrike" cap="none" spc="0">
                <a:solidFill>
                  <a:schemeClr val="tx1"/>
                </a:solidFill>
                <a:latin typeface="Montserrat"/>
                <a:ea typeface="Montserrat"/>
                <a:cs typeface="Montserrat"/>
              </a:rPr>
              <a:t>Certificat acquis: </a:t>
            </a:r>
            <a:r>
              <a:rPr lang="fr-CH" sz="1200" b="0" i="0" u="none" strike="noStrike" cap="none" spc="0">
                <a:solidFill>
                  <a:schemeClr val="tx1"/>
                </a:solidFill>
                <a:latin typeface="Montserrat"/>
                <a:ea typeface="Montserrat"/>
                <a:cs typeface="Montserrat"/>
              </a:rPr>
              <a:t>bachelor, master et doctorat</a:t>
            </a:r>
          </a:p>
          <a:p>
            <a:pPr marL="217793" indent="-217793">
              <a:lnSpc>
                <a:spcPct val="120000"/>
              </a:lnSpc>
              <a:buClr>
                <a:srgbClr val="003772"/>
              </a:buClr>
              <a:buFont typeface="Arial"/>
              <a:buChar char="•"/>
              <a:defRPr/>
            </a:pPr>
            <a:r>
              <a:rPr lang="fr-CH" sz="1200" b="1" i="0" u="none" strike="noStrike" cap="none" spc="0">
                <a:solidFill>
                  <a:schemeClr val="tx1"/>
                </a:solidFill>
                <a:latin typeface="Montserrat"/>
                <a:ea typeface="Montserrat"/>
                <a:cs typeface="Montserrat"/>
              </a:rPr>
              <a:t>Temps à y accorder: </a:t>
            </a:r>
            <a:r>
              <a:rPr lang="fr-CH" sz="1200" b="0" i="0" u="none" strike="noStrike" cap="none" spc="0">
                <a:solidFill>
                  <a:schemeClr val="tx1"/>
                </a:solidFill>
                <a:latin typeface="Montserrat"/>
                <a:ea typeface="Montserrat"/>
                <a:cs typeface="Montserrat"/>
              </a:rPr>
              <a:t>3 ans (bachelor) et 1.5 à 2 ans (master)</a:t>
            </a:r>
            <a:endParaRPr sz="1200"/>
          </a:p>
        </p:txBody>
      </p:sp>
      <p:sp>
        <p:nvSpPr>
          <p:cNvPr id="507318494" name="Espace réservé du texte 4"/>
          <p:cNvSpPr>
            <a:spLocks noGrp="1"/>
          </p:cNvSpPr>
          <p:nvPr>
            <p:ph type="body" sz="quarter" idx="14"/>
          </p:nvPr>
        </p:nvSpPr>
        <p:spPr bwMode="auto"/>
        <p:txBody>
          <a:bodyPr/>
          <a:lstStyle/>
          <a:p>
            <a:pPr>
              <a:defRPr/>
            </a:pPr>
            <a:r>
              <a:rPr lang="fr-CH" sz="1400" b="0" i="0" u="none" strike="noStrike" cap="none" spc="0">
                <a:solidFill>
                  <a:schemeClr val="tx1"/>
                </a:solidFill>
                <a:latin typeface="Montserrat"/>
                <a:ea typeface="Montserrat"/>
                <a:cs typeface="Montserrat"/>
              </a:rPr>
              <a:t>Les HEU de Suisse comprennent les universités cantonales et les deux écoles polytechniques fédérales.</a:t>
            </a:r>
            <a:endParaRPr sz="1400"/>
          </a:p>
          <a:p>
            <a:pPr>
              <a:defRPr/>
            </a:pPr>
            <a:endParaRPr sz="1400"/>
          </a:p>
          <a:p>
            <a:pPr>
              <a:defRPr/>
            </a:pPr>
            <a:r>
              <a:rPr lang="en-US" sz="1400" b="0" i="0" u="none" strike="noStrike" cap="none" spc="0">
                <a:solidFill>
                  <a:schemeClr val="tx1"/>
                </a:solidFill>
                <a:latin typeface="Montserrat"/>
                <a:ea typeface="Montserrat"/>
                <a:cs typeface="Montserrat"/>
              </a:rPr>
              <a:t>A Genève, cela concerne:</a:t>
            </a:r>
            <a:endParaRPr sz="1400"/>
          </a:p>
          <a:p>
            <a:pPr>
              <a:defRPr/>
            </a:pPr>
            <a:r>
              <a:rPr lang="en-US" sz="1400" b="0" i="0" u="none" strike="noStrike" cap="none" spc="0">
                <a:solidFill>
                  <a:schemeClr val="tx1"/>
                </a:solidFill>
                <a:latin typeface="Montserrat"/>
                <a:ea typeface="Montserrat"/>
                <a:cs typeface="Montserrat"/>
              </a:rPr>
              <a:t>&gt; Université de Genève</a:t>
            </a:r>
            <a:endParaRPr sz="1400"/>
          </a:p>
          <a:p>
            <a:pPr>
              <a:defRPr/>
            </a:pPr>
            <a:r>
              <a:rPr lang="en-US" sz="1400" b="0" i="0" u="none" strike="noStrike" cap="none" spc="0">
                <a:solidFill>
                  <a:schemeClr val="tx1"/>
                </a:solidFill>
                <a:latin typeface="Montserrat"/>
                <a:ea typeface="Montserrat"/>
                <a:cs typeface="Montserrat"/>
              </a:rPr>
              <a:t>&gt; Graduate Institute</a:t>
            </a:r>
            <a:endParaRPr lang="fr-FR"/>
          </a:p>
          <a:p>
            <a:pPr>
              <a:defRPr/>
            </a:pPr>
            <a:endParaRPr lang="fr-FR"/>
          </a:p>
        </p:txBody>
      </p:sp>
      <p:sp>
        <p:nvSpPr>
          <p:cNvPr id="194022345" name="Espace réservé du texte 5"/>
          <p:cNvSpPr>
            <a:spLocks noGrp="1"/>
          </p:cNvSpPr>
          <p:nvPr>
            <p:ph type="body" sz="quarter" idx="15"/>
          </p:nvPr>
        </p:nvSpPr>
        <p:spPr bwMode="auto"/>
        <p:txBody>
          <a:bodyPr/>
          <a:lstStyle/>
          <a:p>
            <a:pPr marL="0" indent="0">
              <a:lnSpc>
                <a:spcPct val="120000"/>
              </a:lnSpc>
              <a:buNone/>
              <a:defRPr/>
            </a:pPr>
            <a:r>
              <a:rPr lang="fr-CH" sz="1200" b="0" i="0" u="none" strike="noStrike" cap="none" spc="0" dirty="0">
                <a:solidFill>
                  <a:schemeClr val="tx1"/>
                </a:solidFill>
                <a:latin typeface="Montserrat"/>
                <a:ea typeface="Montserrat"/>
                <a:cs typeface="Montserrat"/>
              </a:rPr>
              <a:t>Les universités proposent un large choix de formations dans les domaines d’études suivants : droit, médecine, lettres, sciences sociales, économie, sciences naturelles, mathématiques, enseignement et psychologie.</a:t>
            </a:r>
            <a:endParaRPr sz="1200" dirty="0"/>
          </a:p>
          <a:p>
            <a:pPr marL="0" indent="0">
              <a:lnSpc>
                <a:spcPct val="120000"/>
              </a:lnSpc>
              <a:buNone/>
              <a:defRPr/>
            </a:pPr>
            <a:endParaRPr sz="1200" dirty="0"/>
          </a:p>
          <a:p>
            <a:pPr>
              <a:defRPr/>
            </a:pPr>
            <a:r>
              <a:rPr lang="fr-CH" sz="1200" b="0" i="0" u="none" strike="noStrike" cap="none" spc="0" dirty="0">
                <a:solidFill>
                  <a:schemeClr val="tx1"/>
                </a:solidFill>
                <a:latin typeface="Montserrat"/>
                <a:ea typeface="Montserrat"/>
                <a:cs typeface="Montserrat"/>
              </a:rPr>
              <a:t>Les EPF proposent des formations dans les domaines d’études spécialisées dans les disciplines techniques et les sciences naturelles. </a:t>
            </a:r>
            <a:endParaRPr dirty="0"/>
          </a:p>
        </p:txBody>
      </p:sp>
      <p:sp>
        <p:nvSpPr>
          <p:cNvPr id="928507223" name="Espace réservé du texte 6"/>
          <p:cNvSpPr>
            <a:spLocks noGrp="1"/>
          </p:cNvSpPr>
          <p:nvPr>
            <p:ph type="body" sz="quarter" idx="16"/>
          </p:nvPr>
        </p:nvSpPr>
        <p:spPr bwMode="auto"/>
        <p:txBody>
          <a:bodyPr/>
          <a:lstStyle/>
          <a:p>
            <a:pPr>
              <a:defRPr/>
            </a:pPr>
            <a:r>
              <a:rPr lang="en-US" dirty="0" err="1"/>
              <a:t>L'enseignement</a:t>
            </a:r>
            <a:r>
              <a:rPr lang="en-US" dirty="0"/>
              <a:t> est </a:t>
            </a:r>
            <a:r>
              <a:rPr lang="en-US" dirty="0" err="1"/>
              <a:t>théorique</a:t>
            </a:r>
            <a:r>
              <a:rPr lang="en-US" dirty="0"/>
              <a:t> et </a:t>
            </a:r>
            <a:r>
              <a:rPr lang="en-US" dirty="0" err="1"/>
              <a:t>scientifique</a:t>
            </a:r>
            <a:r>
              <a:rPr lang="en-US" dirty="0"/>
              <a:t>. Les </a:t>
            </a:r>
            <a:r>
              <a:rPr lang="en-US" dirty="0" err="1"/>
              <a:t>projets</a:t>
            </a:r>
            <a:r>
              <a:rPr lang="en-US" dirty="0"/>
              <a:t> de recherche </a:t>
            </a:r>
            <a:r>
              <a:rPr lang="en-US" dirty="0" err="1"/>
              <a:t>permettent</a:t>
            </a:r>
            <a:r>
              <a:rPr lang="en-US" dirty="0"/>
              <a:t> de </a:t>
            </a:r>
            <a:r>
              <a:rPr lang="en-US" dirty="0" err="1"/>
              <a:t>contribuer</a:t>
            </a:r>
            <a:r>
              <a:rPr lang="en-US" dirty="0"/>
              <a:t> au </a:t>
            </a:r>
            <a:r>
              <a:rPr lang="en-US" dirty="0" err="1"/>
              <a:t>développement</a:t>
            </a:r>
            <a:r>
              <a:rPr lang="en-US" dirty="0"/>
              <a:t> de la </a:t>
            </a:r>
            <a:r>
              <a:rPr lang="en-US" dirty="0" err="1"/>
              <a:t>connaissance</a:t>
            </a:r>
            <a:r>
              <a:rPr lang="en-US" dirty="0"/>
              <a:t> </a:t>
            </a:r>
            <a:r>
              <a:rPr lang="en-US" dirty="0" err="1"/>
              <a:t>scientifique</a:t>
            </a:r>
            <a:r>
              <a:rPr lang="en-US" dirty="0"/>
              <a:t>.</a:t>
            </a:r>
            <a:endParaRPr lang="fr-FR" dirty="0"/>
          </a:p>
          <a:p>
            <a:pPr>
              <a:defRPr/>
            </a:pPr>
            <a:endParaRPr lang="fr-FR" dirty="0"/>
          </a:p>
        </p:txBody>
      </p:sp>
      <p:sp>
        <p:nvSpPr>
          <p:cNvPr id="1809181200" name="Espace réservé du texte 7"/>
          <p:cNvSpPr>
            <a:spLocks noGrp="1"/>
          </p:cNvSpPr>
          <p:nvPr>
            <p:ph type="body" sz="quarter" idx="17"/>
          </p:nvPr>
        </p:nvSpPr>
        <p:spPr bwMode="auto"/>
        <p:txBody>
          <a:bodyPr/>
          <a:lstStyle/>
          <a:p>
            <a:pPr>
              <a:defRPr/>
            </a:pPr>
            <a:r>
              <a:rPr lang="en-US" sz="1400" u="sng">
                <a:hlinkClick r:id="rId3"/>
              </a:rPr>
              <a:t>https://www.unige.ch/</a:t>
            </a:r>
            <a:r>
              <a:rPr lang="en-US" sz="1400"/>
              <a:t>  et </a:t>
            </a:r>
            <a:r>
              <a:rPr lang="en-US" sz="1400" u="sng">
                <a:hlinkClick r:id="rId4"/>
              </a:rPr>
              <a:t>Hautes écoles universitaires HEU - orientation.ch</a:t>
            </a:r>
            <a:endParaRPr lang="fr-FR"/>
          </a:p>
        </p:txBody>
      </p:sp>
      <p:sp>
        <p:nvSpPr>
          <p:cNvPr id="1509526493" name="Espace réservé du texte 9"/>
          <p:cNvSpPr>
            <a:spLocks noGrp="1"/>
          </p:cNvSpPr>
          <p:nvPr>
            <p:ph type="body" sz="quarter" idx="19"/>
          </p:nvPr>
        </p:nvSpPr>
        <p:spPr bwMode="auto"/>
        <p:txBody>
          <a:bodyPr/>
          <a:lstStyle/>
          <a:p>
            <a:pPr>
              <a:defRPr/>
            </a:pPr>
            <a:r>
              <a:rPr lang="en-US" sz="1200" i="1"/>
              <a:t>Case Management Horizon Académique</a:t>
            </a:r>
            <a:r>
              <a:rPr lang="en-US" i="1"/>
              <a:t> </a:t>
            </a:r>
            <a:r>
              <a:rPr lang="en-US" sz="1200"/>
              <a:t>: </a:t>
            </a:r>
            <a:r>
              <a:rPr lang="en-US" sz="1200" u="sng">
                <a:hlinkClick r:id="rId5"/>
              </a:rPr>
              <a:t>horizonacademique@unige.ch</a:t>
            </a:r>
            <a:endParaRPr lang="fr-FR" sz="1200"/>
          </a:p>
          <a:p>
            <a:pPr>
              <a:defRPr/>
            </a:pPr>
            <a:endParaRPr lang="fr-FR"/>
          </a:p>
        </p:txBody>
      </p:sp>
      <p:sp>
        <p:nvSpPr>
          <p:cNvPr id="1707236051" name="Bouton d'action : Personnalisé 34">
            <a:hlinkClick r:id="rId6"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648284585" name="Bouton d'action : Suivant ou Précédent 648284584">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73391676" name="Bouton d'action : Précédent 73391675">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81631380" name="Bouton d'action : Accueil 81631379">
            <a:hlinkClick r:id="rId7"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56379230" name="Espace réservé du texte 1"/>
          <p:cNvSpPr>
            <a:spLocks noGrp="1"/>
          </p:cNvSpPr>
          <p:nvPr>
            <p:ph type="body" sz="quarter" idx="10"/>
          </p:nvPr>
        </p:nvSpPr>
        <p:spPr bwMode="auto"/>
        <p:txBody>
          <a:bodyPr/>
          <a:lstStyle/>
          <a:p>
            <a:pPr>
              <a:defRPr/>
            </a:pPr>
            <a:r>
              <a:rPr lang="fr-FR" b="1"/>
              <a:t>ACCOMPAGNEMENT VERS L’EMPLOI - Office cantonale de l'emploi</a:t>
            </a:r>
            <a:endParaRPr/>
          </a:p>
        </p:txBody>
      </p:sp>
      <p:sp>
        <p:nvSpPr>
          <p:cNvPr id="892401511" name="Espace réservé du texte 2"/>
          <p:cNvSpPr>
            <a:spLocks noGrp="1"/>
          </p:cNvSpPr>
          <p:nvPr>
            <p:ph type="body" sz="quarter" idx="11"/>
          </p:nvPr>
        </p:nvSpPr>
        <p:spPr bwMode="auto">
          <a:xfrm>
            <a:off x="2973457" y="81413"/>
            <a:ext cx="7979678" cy="479315"/>
          </a:xfrm>
        </p:spPr>
        <p:txBody>
          <a:bodyPr/>
          <a:lstStyle/>
          <a:p>
            <a:pPr>
              <a:defRPr/>
            </a:pPr>
            <a:r>
              <a:rPr lang="fr-FR"/>
              <a:t>ACCOMPAGNEMENT VERS L’EMPLOI</a:t>
            </a:r>
            <a:r>
              <a:t> - OCE</a:t>
            </a:r>
          </a:p>
        </p:txBody>
      </p:sp>
      <p:sp>
        <p:nvSpPr>
          <p:cNvPr id="1830308678" name="Espace réservé du texte 3"/>
          <p:cNvSpPr>
            <a:spLocks noGrp="1"/>
          </p:cNvSpPr>
          <p:nvPr>
            <p:ph type="body" sz="quarter" idx="13"/>
          </p:nvPr>
        </p:nvSpPr>
        <p:spPr bwMode="auto">
          <a:xfrm>
            <a:off x="8275631" y="1478348"/>
            <a:ext cx="3677672" cy="3158966"/>
          </a:xfrm>
        </p:spPr>
        <p:txBody>
          <a:bodyPr/>
          <a:lstStyle/>
          <a:p>
            <a:pPr marL="285750" indent="-285750">
              <a:buFont typeface="Arial"/>
              <a:buChar char="•"/>
              <a:defRPr/>
            </a:pPr>
            <a:r>
              <a:rPr lang="fr-CH" sz="1200" b="1"/>
              <a:t>Âge: </a:t>
            </a:r>
            <a:r>
              <a:rPr lang="fr-CH" sz="1200"/>
              <a:t>+ 15 ans</a:t>
            </a:r>
            <a:endParaRPr lang="fr-FR" sz="1200"/>
          </a:p>
          <a:p>
            <a:pPr marL="285750" indent="-285750">
              <a:buFont typeface="Arial"/>
              <a:buChar char="•"/>
              <a:defRPr/>
            </a:pPr>
            <a:r>
              <a:rPr lang="fr-CH" sz="1200" b="1"/>
              <a:t>Niveau français requis: </a:t>
            </a:r>
            <a:r>
              <a:rPr lang="fr-CH" sz="1200"/>
              <a:t>dépend de l’emploi visé mais généralement dès le niveau A2.</a:t>
            </a:r>
            <a:endParaRPr lang="fr-FR" sz="1200"/>
          </a:p>
          <a:p>
            <a:pPr marL="285750" indent="-285750">
              <a:buFont typeface="Arial"/>
              <a:buChar char="•"/>
              <a:defRPr/>
            </a:pPr>
            <a:r>
              <a:rPr lang="fr-CH" sz="1200" b="1"/>
              <a:t>Autre</a:t>
            </a:r>
            <a:r>
              <a:rPr lang="fr-CH" sz="1200"/>
              <a:t>: être proche du marché du travail, avec une disponibilité conforme à la recherche et la prise d’emploi</a:t>
            </a:r>
            <a:br>
              <a:rPr lang="fr-CH" sz="1200"/>
            </a:br>
            <a:r>
              <a:rPr lang="fr-CH" sz="1200"/>
              <a:t>Être inscrit·e au chômage et effectuer activement les recherches d’emploi</a:t>
            </a:r>
            <a:endParaRPr lang="fr-FR" sz="1200"/>
          </a:p>
          <a:p>
            <a:pPr marL="285750" indent="-285750">
              <a:buFont typeface="Arial"/>
              <a:buChar char="•"/>
              <a:defRPr/>
            </a:pPr>
            <a:r>
              <a:rPr lang="fr-CH" sz="1200" b="1" i="0" u="none" strike="noStrike" cap="none" spc="0">
                <a:solidFill>
                  <a:schemeClr val="tx1"/>
                </a:solidFill>
                <a:latin typeface="Montserrat"/>
                <a:ea typeface="Montserrat"/>
                <a:cs typeface="Montserrat"/>
              </a:rPr>
              <a:t>Certificat acquis: </a:t>
            </a:r>
            <a:r>
              <a:rPr lang="fr-CH" sz="1200" b="0" i="0" u="none" strike="noStrike" cap="none" spc="0">
                <a:solidFill>
                  <a:schemeClr val="tx1"/>
                </a:solidFill>
                <a:latin typeface="Montserrat"/>
                <a:ea typeface="Montserrat"/>
                <a:cs typeface="Montserrat"/>
              </a:rPr>
              <a:t>Rapport de mesures (si suivies)</a:t>
            </a:r>
            <a:endParaRPr lang="fr-FR" sz="1200"/>
          </a:p>
          <a:p>
            <a:pPr marL="285750" indent="-285750">
              <a:buFont typeface="Arial"/>
              <a:buChar char="•"/>
              <a:defRPr/>
            </a:pPr>
            <a:r>
              <a:rPr lang="fr-CH" sz="1200" b="1"/>
              <a:t>Temps à y accorder: </a:t>
            </a:r>
            <a:r>
              <a:rPr lang="fr-CH" sz="1200"/>
              <a:t>50% à 100%</a:t>
            </a:r>
            <a:endParaRPr lang="fr-FR" sz="1200"/>
          </a:p>
          <a:p>
            <a:pPr marL="285750" indent="-285750">
              <a:buFont typeface="Arial"/>
              <a:buChar char="•"/>
              <a:defRPr/>
            </a:pPr>
            <a:r>
              <a:rPr lang="fr-FR" sz="1200"/>
              <a:t>Plus d’information sur Zeteo : </a:t>
            </a:r>
            <a:r>
              <a:rPr lang="fr-FR" sz="1200" b="0" i="0" u="sng" strike="noStrike" cap="none" spc="0">
                <a:solidFill>
                  <a:schemeClr val="tx1"/>
                </a:solidFill>
                <a:latin typeface="Montserrat"/>
                <a:ea typeface="Montserrat"/>
                <a:cs typeface="Montserrat"/>
                <a:hlinkClick r:id="rId3"/>
              </a:rPr>
              <a:t>https://zeteo.app.ge.ch/</a:t>
            </a:r>
            <a:r>
              <a:rPr lang="fr-FR" sz="1200"/>
              <a:t> </a:t>
            </a:r>
            <a:endParaRPr/>
          </a:p>
        </p:txBody>
      </p:sp>
      <p:sp>
        <p:nvSpPr>
          <p:cNvPr id="1088236535" name="Espace réservé du texte 4"/>
          <p:cNvSpPr>
            <a:spLocks noGrp="1"/>
          </p:cNvSpPr>
          <p:nvPr>
            <p:ph type="body" sz="quarter" idx="14"/>
          </p:nvPr>
        </p:nvSpPr>
        <p:spPr bwMode="auto"/>
        <p:txBody>
          <a:bodyPr/>
          <a:lstStyle/>
          <a:p>
            <a:pPr>
              <a:defRPr/>
            </a:pPr>
            <a:r>
              <a:rPr lang="fr-CH"/>
              <a:t>OCE et prestataires sous mandats de l'OCE</a:t>
            </a:r>
            <a:endParaRPr lang="fr-FR"/>
          </a:p>
        </p:txBody>
      </p:sp>
      <p:sp>
        <p:nvSpPr>
          <p:cNvPr id="1317225132" name="Espace réservé du texte 5"/>
          <p:cNvSpPr>
            <a:spLocks noGrp="1"/>
          </p:cNvSpPr>
          <p:nvPr>
            <p:ph type="body" sz="quarter" idx="15"/>
          </p:nvPr>
        </p:nvSpPr>
        <p:spPr bwMode="auto"/>
        <p:txBody>
          <a:bodyPr/>
          <a:lstStyle/>
          <a:p>
            <a:pPr marL="0" indent="0">
              <a:buNone/>
              <a:defRPr/>
            </a:pPr>
            <a:r>
              <a:rPr lang="fr-CH" sz="1200"/>
              <a:t>Cet accompagnement s’adresse à des personnes disponibles, proches de l'emploi et prêtes à s’investir dans un cadre institutionnel en tant que demandeuses d'emploi.</a:t>
            </a:r>
            <a:endParaRPr lang="fr-FR" sz="1200"/>
          </a:p>
          <a:p>
            <a:pPr marL="0" indent="0">
              <a:buNone/>
              <a:defRPr/>
            </a:pPr>
            <a:r>
              <a:rPr lang="fr-CH" sz="1200"/>
              <a:t>Le suivi est assuré par un conseiller en personnel qui aide à organiser la recherche d’emploi pour des cibles professionnelles définies. Il accompagne de manière régulière et propose des mesures en fonction des besoins.</a:t>
            </a:r>
            <a:endParaRPr lang="fr-FR" sz="1200"/>
          </a:p>
          <a:p>
            <a:pPr marL="0" marR="0" indent="0" algn="l">
              <a:lnSpc>
                <a:spcPct val="100000"/>
              </a:lnSpc>
              <a:spcBef>
                <a:spcPts val="0"/>
              </a:spcBef>
              <a:spcAft>
                <a:spcPts val="0"/>
              </a:spcAft>
              <a:buClr>
                <a:srgbClr val="003772"/>
              </a:buClr>
              <a:buFont typeface="Wingdings"/>
              <a:buNone/>
              <a:defRPr/>
            </a:pPr>
            <a:r>
              <a:rPr lang="fr-CH" sz="1200"/>
              <a:t>Elles offrent un cadre pour intensifier la recherche d’emploi, av</a:t>
            </a:r>
            <a:r>
              <a:rPr lang="fr-CH" sz="1200" b="0" i="0" u="none" strike="noStrike" cap="none" spc="0">
                <a:solidFill>
                  <a:schemeClr val="tx1"/>
                </a:solidFill>
                <a:latin typeface="Montserrat"/>
                <a:ea typeface="Montserrat"/>
                <a:cs typeface="Montserrat"/>
              </a:rPr>
              <a:t>ec des ateliers, du coaching et des mises en situation.</a:t>
            </a:r>
            <a:endParaRPr lang="fr-CH" sz="1200" b="0" i="0" u="none" strike="noStrike" cap="none" spc="0">
              <a:solidFill>
                <a:schemeClr val="tx1"/>
              </a:solidFill>
              <a:latin typeface="Montserrat"/>
              <a:cs typeface="Montserrat"/>
            </a:endParaRPr>
          </a:p>
          <a:p>
            <a:pPr marL="0" marR="0" indent="0" algn="l">
              <a:lnSpc>
                <a:spcPct val="100000"/>
              </a:lnSpc>
              <a:spcBef>
                <a:spcPts val="0"/>
              </a:spcBef>
              <a:spcAft>
                <a:spcPts val="0"/>
              </a:spcAft>
              <a:buClr>
                <a:srgbClr val="003772"/>
              </a:buClr>
              <a:buFont typeface="Wingdings"/>
              <a:buNone/>
              <a:defRPr/>
            </a:pPr>
            <a:r>
              <a:rPr lang="fr-CH" sz="1200" b="0" i="0" u="none" strike="noStrike" cap="none" spc="0">
                <a:solidFill>
                  <a:schemeClr val="tx1"/>
                </a:solidFill>
                <a:latin typeface="Montserrat"/>
                <a:ea typeface="Montserrat"/>
                <a:cs typeface="Montserrat"/>
              </a:rPr>
              <a:t>L’accompagnement vise à soutenir le candidat vers une emploi (et peut comporter des micros formations).</a:t>
            </a:r>
            <a:endParaRPr lang="fr-CH" sz="1200" b="0" i="0" u="none" strike="noStrike" cap="none" spc="0">
              <a:solidFill>
                <a:schemeClr val="tx1"/>
              </a:solidFill>
              <a:latin typeface="Montserrat"/>
              <a:cs typeface="Montserrat"/>
            </a:endParaRPr>
          </a:p>
          <a:p>
            <a:pPr marL="0" marR="0" indent="0" algn="l">
              <a:lnSpc>
                <a:spcPct val="100000"/>
              </a:lnSpc>
              <a:spcBef>
                <a:spcPts val="0"/>
              </a:spcBef>
              <a:spcAft>
                <a:spcPts val="0"/>
              </a:spcAft>
              <a:buClr>
                <a:srgbClr val="003772"/>
              </a:buClr>
              <a:buFont typeface="Wingdings"/>
              <a:buNone/>
              <a:defRPr/>
            </a:pPr>
            <a:endParaRPr lang="fr-CH" sz="1200" b="0" i="0" u="none" strike="noStrike" cap="none" spc="0">
              <a:solidFill>
                <a:schemeClr val="tx1"/>
              </a:solidFill>
              <a:latin typeface="Montserrat"/>
              <a:cs typeface="Montserrat"/>
            </a:endParaRPr>
          </a:p>
        </p:txBody>
      </p:sp>
      <p:sp>
        <p:nvSpPr>
          <p:cNvPr id="589919568" name="Espace réservé du texte 6"/>
          <p:cNvSpPr>
            <a:spLocks noGrp="1"/>
          </p:cNvSpPr>
          <p:nvPr>
            <p:ph type="body" sz="quarter" idx="16"/>
          </p:nvPr>
        </p:nvSpPr>
        <p:spPr bwMode="auto">
          <a:xfrm>
            <a:off x="4432950" y="3877453"/>
            <a:ext cx="3581403" cy="1743077"/>
          </a:xfrm>
        </p:spPr>
        <p:txBody>
          <a:bodyPr/>
          <a:lstStyle/>
          <a:p>
            <a:pPr>
              <a:defRPr/>
            </a:pPr>
            <a:r>
              <a:rPr lang="fr-CH" sz="1100"/>
              <a:t>Rechercher un emploi de manière autonome et structurée.</a:t>
            </a:r>
          </a:p>
          <a:p>
            <a:pPr>
              <a:defRPr/>
            </a:pPr>
            <a:r>
              <a:rPr lang="fr-CH" sz="1100"/>
              <a:t>Développer et activer son réseau professionnel</a:t>
            </a:r>
            <a:r>
              <a:rPr lang="fr-FR" sz="1100"/>
              <a:t>.</a:t>
            </a:r>
          </a:p>
          <a:p>
            <a:pPr>
              <a:defRPr/>
            </a:pPr>
            <a:r>
              <a:rPr lang="fr-CH" sz="1100"/>
              <a:t>Adopter une posture professionnelle adaptée</a:t>
            </a:r>
            <a:r>
              <a:rPr lang="fr-FR" sz="1100"/>
              <a:t>.</a:t>
            </a:r>
            <a:br>
              <a:rPr lang="fr-FR" sz="1100"/>
            </a:br>
            <a:r>
              <a:rPr lang="fr-CH" sz="1100"/>
              <a:t>Respecter le nombre de recherches d'emploi mensuelles et les rendez-vous avec le conseiller en personnel.</a:t>
            </a:r>
            <a:endParaRPr lang="fr-FR" sz="1100"/>
          </a:p>
          <a:p>
            <a:pPr marL="285750" indent="-285750">
              <a:buFont typeface="Arial"/>
              <a:buChar char="•"/>
              <a:defRPr/>
            </a:pPr>
            <a:endParaRPr lang="fr-FR" sz="1100"/>
          </a:p>
        </p:txBody>
      </p:sp>
      <p:sp>
        <p:nvSpPr>
          <p:cNvPr id="568476571" name="Rectangle : coins arrondis 12">
            <a:hlinkClick r:id="rId4"/>
          </p:cNvPr>
          <p:cNvSpPr/>
          <p:nvPr/>
        </p:nvSpPr>
        <p:spPr bwMode="auto">
          <a:xfrm>
            <a:off x="8924188" y="5286429"/>
            <a:ext cx="2380557" cy="421300"/>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122639240" name="Espace réservé du texte 9"/>
          <p:cNvSpPr>
            <a:spLocks noGrp="1"/>
          </p:cNvSpPr>
          <p:nvPr>
            <p:ph type="body" sz="quarter" idx="19"/>
          </p:nvPr>
        </p:nvSpPr>
        <p:spPr bwMode="auto"/>
        <p:txBody>
          <a:bodyPr/>
          <a:lstStyle/>
          <a:p>
            <a:pPr>
              <a:defRPr/>
            </a:pPr>
            <a:r>
              <a:rPr lang="fr-CH" sz="1200" i="1"/>
              <a:t>Case Management AIS OCE</a:t>
            </a:r>
            <a:r>
              <a:rPr lang="fr-FR" sz="1200" b="0" i="0" u="none" strike="noStrike" cap="none" spc="0">
                <a:solidFill>
                  <a:schemeClr val="tx1"/>
                </a:solidFill>
                <a:latin typeface="Montserrat"/>
                <a:ea typeface="Montserrat"/>
                <a:cs typeface="Montserrat"/>
              </a:rPr>
              <a:t> : </a:t>
            </a:r>
            <a:r>
              <a:rPr lang="fr-FR" sz="1200" b="0" i="0" u="sng" strike="noStrike" cap="none" spc="0">
                <a:solidFill>
                  <a:schemeClr val="tx1"/>
                </a:solidFill>
                <a:latin typeface="Montserrat"/>
                <a:ea typeface="Montserrat"/>
                <a:cs typeface="Montserrat"/>
                <a:hlinkClick r:id="rId5"/>
              </a:rPr>
              <a:t>oce.ais@etat.ge.ch</a:t>
            </a:r>
            <a:r>
              <a:rPr lang="fr-FR" sz="1200" b="0" i="0" u="none" strike="noStrike" cap="none" spc="0">
                <a:solidFill>
                  <a:schemeClr val="tx1"/>
                </a:solidFill>
                <a:latin typeface="Montserrat"/>
                <a:ea typeface="Montserrat"/>
                <a:cs typeface="Montserrat"/>
              </a:rPr>
              <a:t> </a:t>
            </a:r>
            <a:endParaRPr lang="fr-FR" sz="1200"/>
          </a:p>
        </p:txBody>
      </p:sp>
      <p:sp>
        <p:nvSpPr>
          <p:cNvPr id="1110840343" name="Bouton d'action : Personnalisé 34">
            <a:hlinkClick r:id="rId6"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918286063" name="Bouton d'action : Suivant ou Précédent 918286062">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510824111" name="Bouton d'action : Précédent 1510824110">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395558399" name="Bouton d'action : Accueil 1395558398">
            <a:hlinkClick r:id="rId7"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93158497" name="Espace réservé du texte 1"/>
          <p:cNvSpPr>
            <a:spLocks noGrp="1"/>
          </p:cNvSpPr>
          <p:nvPr>
            <p:ph type="body" sz="quarter" idx="10"/>
          </p:nvPr>
        </p:nvSpPr>
        <p:spPr bwMode="auto"/>
        <p:txBody>
          <a:bodyPr/>
          <a:lstStyle/>
          <a:p>
            <a:pPr>
              <a:defRPr/>
            </a:pPr>
            <a:r>
              <a:rPr lang="fr-FR" b="1"/>
              <a:t>ACCOMPAGNEMENT VERS L’EMPLOI</a:t>
            </a:r>
            <a:endParaRPr/>
          </a:p>
        </p:txBody>
      </p:sp>
      <p:sp>
        <p:nvSpPr>
          <p:cNvPr id="61010233" name="Espace réservé du texte 2"/>
          <p:cNvSpPr>
            <a:spLocks noGrp="1"/>
          </p:cNvSpPr>
          <p:nvPr>
            <p:ph type="body" sz="quarter" idx="11"/>
          </p:nvPr>
        </p:nvSpPr>
        <p:spPr bwMode="auto">
          <a:xfrm>
            <a:off x="2687445" y="101757"/>
            <a:ext cx="8213165" cy="463726"/>
          </a:xfrm>
        </p:spPr>
        <p:txBody>
          <a:bodyPr/>
          <a:lstStyle/>
          <a:p>
            <a:pPr>
              <a:defRPr/>
            </a:pPr>
            <a:r>
              <a:rPr lang="fr-FR"/>
              <a:t>ACCOMPAGNEMENT VERS L’EMPLOI - SIP</a:t>
            </a:r>
            <a:endParaRPr/>
          </a:p>
        </p:txBody>
      </p:sp>
      <p:sp>
        <p:nvSpPr>
          <p:cNvPr id="533103174" name="Espace réservé du texte 3"/>
          <p:cNvSpPr>
            <a:spLocks noGrp="1"/>
          </p:cNvSpPr>
          <p:nvPr>
            <p:ph type="body" sz="quarter" idx="13"/>
          </p:nvPr>
        </p:nvSpPr>
        <p:spPr bwMode="auto">
          <a:xfrm>
            <a:off x="8275631" y="1478348"/>
            <a:ext cx="3677672" cy="3158966"/>
          </a:xfrm>
        </p:spPr>
        <p:txBody>
          <a:bodyPr/>
          <a:lstStyle/>
          <a:p>
            <a:pPr marL="285750" indent="-285750">
              <a:buFont typeface="Arial"/>
              <a:buChar char="•"/>
              <a:defRPr/>
            </a:pPr>
            <a:r>
              <a:rPr lang="fr-CH" sz="1200" b="1"/>
              <a:t>Âge: </a:t>
            </a:r>
            <a:r>
              <a:rPr lang="fr-CH" sz="1200"/>
              <a:t>+ 18 ans</a:t>
            </a:r>
            <a:endParaRPr lang="fr-FR" sz="1200"/>
          </a:p>
          <a:p>
            <a:pPr marL="285750" indent="-285750">
              <a:buFont typeface="Arial"/>
              <a:buChar char="•"/>
              <a:defRPr/>
            </a:pPr>
            <a:r>
              <a:rPr lang="fr-CH" sz="1200" b="1"/>
              <a:t>Niveau français requis: </a:t>
            </a:r>
            <a:r>
              <a:rPr lang="fr-CH" sz="1200"/>
              <a:t>dépend de l’emploi visé mais généralement dès le niveau A2</a:t>
            </a:r>
            <a:endParaRPr lang="fr-FR" sz="1200"/>
          </a:p>
          <a:p>
            <a:pPr marL="285750" indent="-285750">
              <a:buFont typeface="Arial"/>
              <a:buChar char="•"/>
              <a:defRPr/>
            </a:pPr>
            <a:r>
              <a:rPr lang="fr-CH" sz="1200" b="1"/>
              <a:t>Autre</a:t>
            </a:r>
            <a:r>
              <a:rPr lang="fr-CH" sz="1200"/>
              <a:t>: être proche du marché du travail, sans problématique sociale prépondérante incompatible avec la recherche et la prise d’emploi</a:t>
            </a:r>
            <a:endParaRPr lang="fr-FR" sz="1200"/>
          </a:p>
          <a:p>
            <a:pPr marL="285750" indent="-285750">
              <a:buFont typeface="Arial"/>
              <a:buChar char="•"/>
              <a:defRPr/>
            </a:pPr>
            <a:r>
              <a:rPr lang="fr-CH" sz="1200" b="1"/>
              <a:t>Certificat acquis: </a:t>
            </a:r>
            <a:r>
              <a:rPr lang="fr-CH" sz="1200" b="0"/>
              <a:t>Rapport de mesures (si suivies)</a:t>
            </a:r>
            <a:endParaRPr sz="1200" b="0"/>
          </a:p>
          <a:p>
            <a:pPr marL="285750" indent="-285750">
              <a:buFont typeface="Arial"/>
              <a:buChar char="•"/>
              <a:defRPr/>
            </a:pPr>
            <a:r>
              <a:rPr lang="fr-CH" sz="1200" b="1"/>
              <a:t>Temps à y accorder: </a:t>
            </a:r>
            <a:r>
              <a:rPr lang="fr-CH" sz="1200"/>
              <a:t>50% à 100%</a:t>
            </a:r>
            <a:endParaRPr lang="fr-FR" sz="1200"/>
          </a:p>
          <a:p>
            <a:pPr marL="285750" indent="-285750">
              <a:buFont typeface="Arial"/>
              <a:buChar char="•"/>
              <a:defRPr/>
            </a:pPr>
            <a:endParaRPr lang="fr-FR" sz="1200"/>
          </a:p>
        </p:txBody>
      </p:sp>
      <p:sp>
        <p:nvSpPr>
          <p:cNvPr id="187646469" name="Espace réservé du texte 4"/>
          <p:cNvSpPr>
            <a:spLocks noGrp="1"/>
          </p:cNvSpPr>
          <p:nvPr>
            <p:ph type="body" sz="quarter" idx="14"/>
          </p:nvPr>
        </p:nvSpPr>
        <p:spPr bwMode="auto"/>
        <p:txBody>
          <a:bodyPr/>
          <a:lstStyle/>
          <a:p>
            <a:pPr>
              <a:defRPr/>
            </a:pPr>
            <a:r>
              <a:rPr lang="fr-CH"/>
              <a:t>SIP et Prestataires sous mandats du SIP - Hospice général</a:t>
            </a:r>
            <a:endParaRPr lang="fr-FR"/>
          </a:p>
          <a:p>
            <a:pPr>
              <a:defRPr/>
            </a:pPr>
            <a:endParaRPr lang="fr-FR"/>
          </a:p>
        </p:txBody>
      </p:sp>
      <p:sp>
        <p:nvSpPr>
          <p:cNvPr id="342337958" name="Espace réservé du texte 5"/>
          <p:cNvSpPr>
            <a:spLocks noGrp="1"/>
          </p:cNvSpPr>
          <p:nvPr>
            <p:ph type="body" sz="quarter" idx="15"/>
          </p:nvPr>
        </p:nvSpPr>
        <p:spPr bwMode="auto"/>
        <p:txBody>
          <a:bodyPr/>
          <a:lstStyle/>
          <a:p>
            <a:pPr marL="0" indent="0">
              <a:buNone/>
              <a:defRPr/>
            </a:pPr>
            <a:r>
              <a:rPr lang="fr-CH" sz="1200"/>
              <a:t>Cet accompagnement s’adresse à des personnes motivées à trouver un emploi et prêtes à s’investir dans leurs démarches.</a:t>
            </a:r>
            <a:endParaRPr lang="fr-FR" sz="1200"/>
          </a:p>
          <a:p>
            <a:pPr marL="0" indent="0">
              <a:buNone/>
              <a:defRPr/>
            </a:pPr>
            <a:r>
              <a:rPr lang="fr-CH" sz="1200"/>
              <a:t>Le suivi est assuré par un conseiller en insertion professionnelle (CIP), qui aide à définir un objectif professionnel, à organiser la recherche d’emploi et à améliorer les candidatures (CV, entretiens). Il accompagne de manière régulière et adapte les démarches en fonction des résultats.</a:t>
            </a:r>
            <a:endParaRPr lang="fr-FR" sz="1200"/>
          </a:p>
          <a:p>
            <a:pPr marL="0" indent="0">
              <a:buNone/>
              <a:defRPr/>
            </a:pPr>
            <a:r>
              <a:rPr lang="fr-CH" sz="1200"/>
              <a:t>Des mesures d’insertion peuvent également être proposées. Elles offrent un cadre pour intensifier la recherche d’emploi, avec des ateliers, du coaching et des mises en situation (y compris stage).</a:t>
            </a:r>
            <a:endParaRPr lang="fr-FR" sz="1200"/>
          </a:p>
          <a:p>
            <a:pPr>
              <a:defRPr/>
            </a:pPr>
            <a:endParaRPr lang="fr-FR" sz="1200"/>
          </a:p>
        </p:txBody>
      </p:sp>
      <p:sp>
        <p:nvSpPr>
          <p:cNvPr id="1917286540" name="Espace réservé du texte 6"/>
          <p:cNvSpPr>
            <a:spLocks noGrp="1"/>
          </p:cNvSpPr>
          <p:nvPr>
            <p:ph type="body" sz="quarter" idx="16"/>
          </p:nvPr>
        </p:nvSpPr>
        <p:spPr bwMode="auto">
          <a:xfrm>
            <a:off x="4432951" y="3819680"/>
            <a:ext cx="3581403" cy="2066312"/>
          </a:xfrm>
        </p:spPr>
        <p:txBody>
          <a:bodyPr/>
          <a:lstStyle/>
          <a:p>
            <a:pPr>
              <a:defRPr/>
            </a:pPr>
            <a:r>
              <a:rPr lang="fr-CH" sz="1000"/>
              <a:t>Définir un projet professionnel réaliste et en adéquation avec les attentes du marché de l’emploi.</a:t>
            </a:r>
            <a:endParaRPr lang="fr-FR" sz="1000"/>
          </a:p>
          <a:p>
            <a:pPr>
              <a:defRPr/>
            </a:pPr>
            <a:r>
              <a:rPr lang="fr-CH" sz="1000"/>
              <a:t>Développer une identité professionnelle et valoriser son profil.</a:t>
            </a:r>
            <a:endParaRPr lang="fr-FR" sz="1000"/>
          </a:p>
          <a:p>
            <a:pPr>
              <a:defRPr/>
            </a:pPr>
            <a:r>
              <a:rPr lang="fr-CH" sz="1000"/>
              <a:t>Maîtriser les outils et méthodes de recherche d’emploi (candidatures, CV, lettres).</a:t>
            </a:r>
            <a:endParaRPr lang="fr-FR" sz="1000"/>
          </a:p>
          <a:p>
            <a:pPr>
              <a:defRPr/>
            </a:pPr>
            <a:r>
              <a:rPr lang="fr-CH" sz="1000"/>
              <a:t>Se présenter en entretien.</a:t>
            </a:r>
            <a:endParaRPr sz="1200"/>
          </a:p>
          <a:p>
            <a:pPr>
              <a:defRPr/>
            </a:pPr>
            <a:r>
              <a:rPr lang="fr-CH" sz="1000"/>
              <a:t>Rechercher un emploi de manière autonome et structurée</a:t>
            </a:r>
            <a:br>
              <a:rPr lang="fr-CH" sz="1000"/>
            </a:br>
            <a:r>
              <a:rPr lang="fr-CH" sz="1000"/>
              <a:t>Développer et activer son réseau professionnel</a:t>
            </a:r>
            <a:r>
              <a:rPr lang="fr-FR" sz="1000"/>
              <a:t>.</a:t>
            </a:r>
            <a:br>
              <a:rPr lang="fr-FR" sz="1000"/>
            </a:br>
            <a:r>
              <a:rPr lang="fr-CH" sz="1000"/>
              <a:t>Adopter une posture professionnelle adaptée.</a:t>
            </a:r>
            <a:br>
              <a:rPr lang="fr-FR" sz="1000"/>
            </a:br>
            <a:r>
              <a:rPr lang="fr-CH" sz="1000"/>
              <a:t>Acquérir une première expérience (stage) et obtenir des références professionnelles récentes.</a:t>
            </a:r>
            <a:endParaRPr lang="fr-FR" sz="1000"/>
          </a:p>
          <a:p>
            <a:pPr marL="285750" indent="-285750">
              <a:buFont typeface="Arial"/>
              <a:buChar char="•"/>
              <a:defRPr/>
            </a:pPr>
            <a:endParaRPr lang="fr-FR" sz="1000"/>
          </a:p>
        </p:txBody>
      </p:sp>
      <p:sp>
        <p:nvSpPr>
          <p:cNvPr id="1423608231" name="Rectangle : coins arrondis 12">
            <a:hlinkClick r:id="rId3"/>
          </p:cNvPr>
          <p:cNvSpPr/>
          <p:nvPr/>
        </p:nvSpPr>
        <p:spPr bwMode="auto">
          <a:xfrm>
            <a:off x="8924188" y="5286429"/>
            <a:ext cx="2380557" cy="421300"/>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1193024882" name="Espace réservé du texte 9"/>
          <p:cNvSpPr>
            <a:spLocks noGrp="1"/>
          </p:cNvSpPr>
          <p:nvPr>
            <p:ph type="body" sz="quarter" idx="19"/>
          </p:nvPr>
        </p:nvSpPr>
        <p:spPr bwMode="auto"/>
        <p:txBody>
          <a:bodyPr/>
          <a:lstStyle/>
          <a:p>
            <a:pPr>
              <a:defRPr/>
            </a:pPr>
            <a:r>
              <a:rPr lang="fr-CH" sz="1200" b="0" i="1" u="none" strike="noStrike" cap="none" spc="0">
                <a:solidFill>
                  <a:schemeClr val="tx1"/>
                </a:solidFill>
                <a:latin typeface="Montserrat"/>
                <a:ea typeface="Montserrat"/>
                <a:cs typeface="Montserrat"/>
              </a:rPr>
              <a:t>Case Management AIS HG-SIP :</a:t>
            </a:r>
            <a:r>
              <a:rPr lang="fr-CH" sz="1200" b="0" i="0" u="none" strike="noStrike" cap="none" spc="0">
                <a:solidFill>
                  <a:schemeClr val="tx1"/>
                </a:solidFill>
                <a:latin typeface="Montserrat"/>
                <a:ea typeface="Montserrat"/>
                <a:cs typeface="Montserrat"/>
              </a:rPr>
              <a:t> </a:t>
            </a:r>
            <a:r>
              <a:rPr lang="fr-CH" sz="1200" b="0" i="0" u="sng" strike="noStrike" cap="none" spc="0">
                <a:solidFill>
                  <a:schemeClr val="tx1"/>
                </a:solidFill>
                <a:latin typeface="Montserrat"/>
                <a:ea typeface="Montserrat"/>
                <a:cs typeface="Montserrat"/>
                <a:hlinkClick r:id="rId4"/>
              </a:rPr>
              <a:t>info.ais@hospicegeneral.ch</a:t>
            </a:r>
            <a:endParaRPr/>
          </a:p>
        </p:txBody>
      </p:sp>
      <p:sp>
        <p:nvSpPr>
          <p:cNvPr id="1395723582" name="Bouton d'action : Personnalisé 34">
            <a:hlinkClick r:id="rId5"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582919182" name="Bouton d'action : Suivant ou Précédent 582919181">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072210045" name="Bouton d'action : Précédent 2072210044">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905827373" name="Bouton d'action : Accueil 1905827372">
            <a:hlinkClick r:id="rId6"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1075325" name="Espace réservé du texte 1"/>
          <p:cNvSpPr>
            <a:spLocks noGrp="1"/>
          </p:cNvSpPr>
          <p:nvPr>
            <p:ph type="body" sz="quarter" idx="10"/>
          </p:nvPr>
        </p:nvSpPr>
        <p:spPr bwMode="auto"/>
        <p:txBody>
          <a:bodyPr/>
          <a:lstStyle/>
          <a:p>
            <a:pPr>
              <a:defRPr/>
            </a:pPr>
            <a:r>
              <a:rPr lang="fr-FR" b="1"/>
              <a:t>FORMATIONS COURTE DURÉE </a:t>
            </a:r>
            <a:endParaRPr/>
          </a:p>
        </p:txBody>
      </p:sp>
      <p:sp>
        <p:nvSpPr>
          <p:cNvPr id="660787781" name="Espace réservé du texte 2"/>
          <p:cNvSpPr>
            <a:spLocks noGrp="1"/>
          </p:cNvSpPr>
          <p:nvPr>
            <p:ph type="body" sz="quarter" idx="11"/>
          </p:nvPr>
        </p:nvSpPr>
        <p:spPr bwMode="auto">
          <a:xfrm>
            <a:off x="2973458" y="81413"/>
            <a:ext cx="7974290" cy="479315"/>
          </a:xfrm>
        </p:spPr>
        <p:txBody>
          <a:bodyPr/>
          <a:lstStyle/>
          <a:p>
            <a:pPr>
              <a:defRPr/>
            </a:pPr>
            <a:r>
              <a:rPr lang="fr-FR"/>
              <a:t>FORMATIONS COURTE DURÉE</a:t>
            </a:r>
            <a:endParaRPr/>
          </a:p>
        </p:txBody>
      </p:sp>
      <p:sp>
        <p:nvSpPr>
          <p:cNvPr id="459245773" name="Espace réservé du texte 3"/>
          <p:cNvSpPr>
            <a:spLocks noGrp="1"/>
          </p:cNvSpPr>
          <p:nvPr>
            <p:ph type="body" sz="quarter" idx="13"/>
          </p:nvPr>
        </p:nvSpPr>
        <p:spPr bwMode="auto">
          <a:xfrm>
            <a:off x="8275631" y="1478348"/>
            <a:ext cx="3677672" cy="3028338"/>
          </a:xfrm>
        </p:spPr>
        <p:txBody>
          <a:bodyPr/>
          <a:lstStyle/>
          <a:p>
            <a:pPr>
              <a:defRPr/>
            </a:pPr>
            <a:r>
              <a:rPr lang="fr-FR" sz="1200"/>
              <a:t>En fonction de la formation visée</a:t>
            </a:r>
          </a:p>
        </p:txBody>
      </p:sp>
      <p:sp>
        <p:nvSpPr>
          <p:cNvPr id="1431448570" name="Espace réservé du texte 4"/>
          <p:cNvSpPr>
            <a:spLocks noGrp="1"/>
          </p:cNvSpPr>
          <p:nvPr>
            <p:ph type="body" sz="quarter" idx="14"/>
          </p:nvPr>
        </p:nvSpPr>
        <p:spPr bwMode="auto"/>
        <p:txBody>
          <a:bodyPr/>
          <a:lstStyle/>
          <a:p>
            <a:pPr>
              <a:defRPr/>
            </a:pPr>
            <a:r>
              <a:rPr lang="en-US" sz="1400"/>
              <a:t>Diverses associations et faîtières patronales</a:t>
            </a:r>
            <a:endParaRPr lang="fr-FR"/>
          </a:p>
        </p:txBody>
      </p:sp>
      <p:sp>
        <p:nvSpPr>
          <p:cNvPr id="1632167233" name="Espace réservé du texte 5"/>
          <p:cNvSpPr>
            <a:spLocks noGrp="1"/>
          </p:cNvSpPr>
          <p:nvPr>
            <p:ph type="body" sz="quarter" idx="15"/>
          </p:nvPr>
        </p:nvSpPr>
        <p:spPr bwMode="auto">
          <a:xfrm>
            <a:off x="219726" y="2688065"/>
            <a:ext cx="3932868" cy="1628914"/>
          </a:xfrm>
        </p:spPr>
        <p:txBody>
          <a:bodyPr/>
          <a:lstStyle/>
          <a:p>
            <a:pPr>
              <a:defRPr/>
            </a:pPr>
            <a:r>
              <a:rPr lang="en-US" sz="1400"/>
              <a:t>Divers secteurs professionnels proposent des formations de courte durée avec des certifications sectorielles. </a:t>
            </a:r>
          </a:p>
          <a:p>
            <a:pPr>
              <a:defRPr/>
            </a:pPr>
            <a:endParaRPr lang="en-US" sz="1400"/>
          </a:p>
          <a:p>
            <a:pPr>
              <a:defRPr/>
            </a:pPr>
            <a:r>
              <a:rPr lang="en-US" sz="1400"/>
              <a:t>Ces formations peuvent favoriser l’entrée en emploi comme la formation continue. </a:t>
            </a:r>
          </a:p>
          <a:p>
            <a:pPr>
              <a:defRPr/>
            </a:pPr>
            <a:endParaRPr lang="fr-FR"/>
          </a:p>
        </p:txBody>
      </p:sp>
      <p:sp>
        <p:nvSpPr>
          <p:cNvPr id="764377283" name="Espace réservé du texte 6"/>
          <p:cNvSpPr>
            <a:spLocks noGrp="1"/>
          </p:cNvSpPr>
          <p:nvPr>
            <p:ph type="body" sz="quarter" idx="16"/>
          </p:nvPr>
        </p:nvSpPr>
        <p:spPr bwMode="auto"/>
        <p:txBody>
          <a:bodyPr/>
          <a:lstStyle/>
          <a:p>
            <a:pPr marL="0" indent="0">
              <a:buNone/>
              <a:defRPr/>
            </a:pPr>
            <a:r>
              <a:rPr lang="en-US" sz="1400"/>
              <a:t>L’objectif principal est de renforcer, valider et attester de compétences professionnelles, en perspective d’une entrée et / ou d’un maintien sur le marché du travail. </a:t>
            </a:r>
          </a:p>
          <a:p>
            <a:pPr marL="0" indent="0">
              <a:buNone/>
              <a:defRPr/>
            </a:pPr>
            <a:endParaRPr lang="en-US" sz="1400" b="1"/>
          </a:p>
          <a:p>
            <a:pPr>
              <a:defRPr/>
            </a:pPr>
            <a:endParaRPr lang="fr-FR"/>
          </a:p>
        </p:txBody>
      </p:sp>
      <p:sp>
        <p:nvSpPr>
          <p:cNvPr id="1749714973" name="Espace réservé du texte 9"/>
          <p:cNvSpPr>
            <a:spLocks noGrp="1"/>
          </p:cNvSpPr>
          <p:nvPr>
            <p:ph type="body" sz="quarter" idx="19"/>
          </p:nvPr>
        </p:nvSpPr>
        <p:spPr bwMode="auto"/>
        <p:txBody>
          <a:bodyPr/>
          <a:lstStyle/>
          <a:p>
            <a:pPr>
              <a:defRPr/>
            </a:pPr>
            <a:r>
              <a:rPr i="1"/>
              <a:t>En cas de question, se rendre à la cité des métiers</a:t>
            </a:r>
            <a:endParaRPr i="1">
              <a:highlight>
                <a:srgbClr val="FFFF00"/>
              </a:highlight>
            </a:endParaRPr>
          </a:p>
        </p:txBody>
      </p:sp>
      <p:sp>
        <p:nvSpPr>
          <p:cNvPr id="902026056" name="Rectangle : coins arrondis 11">
            <a:hlinkClick r:id="rId3"/>
          </p:cNvPr>
          <p:cNvSpPr/>
          <p:nvPr/>
        </p:nvSpPr>
        <p:spPr bwMode="auto">
          <a:xfrm>
            <a:off x="8924188" y="5286429"/>
            <a:ext cx="2380557" cy="421300"/>
          </a:xfrm>
          <a:prstGeom prst="roundRect">
            <a:avLst>
              <a:gd name="adj"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chemeClr val="bg1"/>
                </a:solidFill>
                <a:latin typeface="Montserrat"/>
              </a:rPr>
              <a:t>Lien vers le site internet</a:t>
            </a:r>
            <a:endParaRPr/>
          </a:p>
        </p:txBody>
      </p:sp>
      <p:sp>
        <p:nvSpPr>
          <p:cNvPr id="752516661" name="Bouton d'action : Personnalisé 34">
            <a:hlinkClick r:id="rId4" action="ppaction://hlinksldjump" tooltip="Slide 5"/>
          </p:cNvPr>
          <p:cNvSpPr/>
          <p:nvPr/>
        </p:nvSpPr>
        <p:spPr bwMode="auto">
          <a:xfrm>
            <a:off x="10907595" y="81411"/>
            <a:ext cx="1067609" cy="8028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4"/>
              </a:lnSpc>
              <a:defRPr/>
            </a:pPr>
            <a:r>
              <a:rPr lang="fr-FR" sz="1050">
                <a:latin typeface="Montserrat"/>
              </a:rPr>
              <a:t>Retour vue Leporello</a:t>
            </a:r>
            <a:endParaRPr/>
          </a:p>
          <a:p>
            <a:pPr algn="ctr">
              <a:lnSpc>
                <a:spcPts val="1754"/>
              </a:lnSpc>
              <a:defRPr/>
            </a:pPr>
            <a:r>
              <a:rPr lang="fr-FR" sz="1600">
                <a:latin typeface="Montserrat"/>
              </a:rPr>
              <a:t>▶︎</a:t>
            </a:r>
            <a:endParaRPr lang="fr-FR" sz="1050">
              <a:latin typeface="Montserrat"/>
            </a:endParaRPr>
          </a:p>
        </p:txBody>
      </p:sp>
      <p:sp>
        <p:nvSpPr>
          <p:cNvPr id="113678349" name="Bouton d'action : Suivant ou Précédent 113678348">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65291677" name="Bouton d'action : Précédent 265291676">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051464150" name="Bouton d'action : Accueil 2051464149">
            <a:hlinkClick r:id="rId5"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bwMode="auto">
        <a:xfrm>
          <a:off x="0" y="0"/>
          <a:ext cx="0" cy="0"/>
          <a:chOff x="0" y="0"/>
          <a:chExt cx="0" cy="0"/>
        </a:xfrm>
      </p:grpSpPr>
      <p:pic>
        <p:nvPicPr>
          <p:cNvPr id="1036499238" name="Image 5"/>
          <p:cNvPicPr>
            <a:picLocks noChangeAspect="1"/>
          </p:cNvPicPr>
          <p:nvPr/>
        </p:nvPicPr>
        <p:blipFill>
          <a:blip r:embed="rId3">
            <a:alphaModFix amt="20000"/>
          </a:blip>
          <a:srcRect l="455" t="455" r="40262" b="453"/>
          <a:stretch/>
        </p:blipFill>
        <p:spPr bwMode="auto">
          <a:xfrm>
            <a:off x="0" y="-5922"/>
            <a:ext cx="7301346" cy="6877776"/>
          </a:xfrm>
          <a:prstGeom prst="rect">
            <a:avLst/>
          </a:prstGeom>
        </p:spPr>
      </p:pic>
      <p:sp>
        <p:nvSpPr>
          <p:cNvPr id="1207835001" name="Rectangle : coins arrondis 16"/>
          <p:cNvSpPr/>
          <p:nvPr/>
        </p:nvSpPr>
        <p:spPr bwMode="auto">
          <a:xfrm>
            <a:off x="552770" y="1535192"/>
            <a:ext cx="10891846" cy="3590164"/>
          </a:xfrm>
          <a:prstGeom prst="roundRect">
            <a:avLst>
              <a:gd name="adj" fmla="val 5015"/>
            </a:avLst>
          </a:prstGeom>
          <a:solidFill>
            <a:schemeClr val="bg1"/>
          </a:solidFill>
          <a:ln>
            <a:noFill/>
          </a:ln>
          <a:effectLst>
            <a:outerShdw blurRad="167736" dist="99656" dir="7800000" sx="104000" sy="104000" algn="tl" rotWithShape="0">
              <a:prstClr val="black">
                <a:alpha val="1394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474652077" name="Rectangle : coins arrondis 21"/>
          <p:cNvSpPr/>
          <p:nvPr/>
        </p:nvSpPr>
        <p:spPr bwMode="auto">
          <a:xfrm>
            <a:off x="704905" y="1701373"/>
            <a:ext cx="3877326" cy="3219876"/>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98"/>
              </a:spcBef>
              <a:spcAft>
                <a:spcPts val="598"/>
              </a:spcAft>
              <a:defRPr/>
            </a:pPr>
            <a:r>
              <a:rPr lang="fr-FR" sz="1400" b="1" i="0" u="none" strike="noStrike" cap="none" spc="0">
                <a:solidFill>
                  <a:schemeClr val="tx1"/>
                </a:solidFill>
                <a:latin typeface="Montserrat"/>
                <a:ea typeface="Montserrat"/>
                <a:cs typeface="Montserrat"/>
              </a:rPr>
              <a:t>Pourquoi des parcours individuels?</a:t>
            </a:r>
            <a:endParaRPr sz="1400"/>
          </a:p>
          <a:p>
            <a:pPr marL="0" marR="0" indent="0" algn="l">
              <a:lnSpc>
                <a:spcPct val="100000"/>
              </a:lnSpc>
              <a:spcBef>
                <a:spcPts val="597"/>
              </a:spcBef>
              <a:spcAft>
                <a:spcPts val="0"/>
              </a:spcAft>
              <a:defRPr/>
            </a:pPr>
            <a:endParaRPr sz="1400" b="0" i="0" u="none" strike="noStrike" cap="none" spc="0">
              <a:solidFill>
                <a:schemeClr val="tx1"/>
              </a:solidFill>
              <a:latin typeface="Montserrat"/>
              <a:ea typeface="Montserrat"/>
              <a:cs typeface="Montserrat"/>
            </a:endParaRPr>
          </a:p>
          <a:p>
            <a:pPr marL="0" marR="0" indent="0" algn="l">
              <a:lnSpc>
                <a:spcPct val="100000"/>
              </a:lnSpc>
              <a:spcBef>
                <a:spcPts val="597"/>
              </a:spcBef>
              <a:spcAft>
                <a:spcPts val="0"/>
              </a:spcAft>
              <a:defRPr/>
            </a:pPr>
            <a:r>
              <a:rPr lang="fr-FR" sz="1400" b="0" i="0" u="none" strike="noStrike" cap="none" spc="0">
                <a:solidFill>
                  <a:schemeClr val="tx1"/>
                </a:solidFill>
                <a:latin typeface="Montserrat"/>
                <a:ea typeface="Montserrat"/>
                <a:cs typeface="Montserrat"/>
              </a:rPr>
              <a:t>L’objectif du parcours est de </a:t>
            </a:r>
            <a:r>
              <a:rPr lang="fr-FR" sz="1400" b="1" i="0" u="none" strike="noStrike" cap="none" spc="0">
                <a:solidFill>
                  <a:schemeClr val="tx1"/>
                </a:solidFill>
                <a:latin typeface="Montserrat"/>
                <a:ea typeface="Montserrat"/>
                <a:cs typeface="Montserrat"/>
              </a:rPr>
              <a:t>formaliser et renforcer la coordination interinstitutionnelle.</a:t>
            </a:r>
            <a:r>
              <a:rPr lang="fr-FR" sz="1400" b="0" i="0" u="none" strike="noStrike" cap="none" spc="0">
                <a:solidFill>
                  <a:schemeClr val="tx1"/>
                </a:solidFill>
                <a:latin typeface="Montserrat"/>
                <a:ea typeface="Montserrat"/>
                <a:cs typeface="Montserrat"/>
              </a:rPr>
              <a:t> Tout comme le Leporello, il repose sur un </a:t>
            </a:r>
            <a:r>
              <a:rPr lang="fr-FR" sz="1400" b="1" i="0" u="none" strike="noStrike" cap="none" spc="0">
                <a:solidFill>
                  <a:schemeClr val="tx1"/>
                </a:solidFill>
                <a:latin typeface="Montserrat"/>
                <a:ea typeface="Montserrat"/>
                <a:cs typeface="Montserrat"/>
              </a:rPr>
              <a:t>principe de non-linéarité</a:t>
            </a:r>
            <a:r>
              <a:rPr lang="fr-FR" sz="1400" b="0" i="0" u="none" strike="noStrike" cap="none" spc="0">
                <a:solidFill>
                  <a:schemeClr val="tx1"/>
                </a:solidFill>
                <a:latin typeface="Montserrat"/>
                <a:ea typeface="Montserrat"/>
                <a:cs typeface="Montserrat"/>
              </a:rPr>
              <a:t> : les retours en arrière et les phases non pertinentes pour certains jeunes sont possibles. </a:t>
            </a:r>
            <a:endParaRPr/>
          </a:p>
          <a:p>
            <a:pPr marL="0" marR="0" indent="0" algn="l">
              <a:lnSpc>
                <a:spcPct val="100000"/>
              </a:lnSpc>
              <a:spcBef>
                <a:spcPts val="597"/>
              </a:spcBef>
              <a:spcAft>
                <a:spcPts val="0"/>
              </a:spcAft>
              <a:defRPr/>
            </a:pPr>
            <a:r>
              <a:rPr lang="fr-FR" sz="1400" b="0" i="0" u="none" strike="noStrike" cap="none" spc="0">
                <a:solidFill>
                  <a:schemeClr val="tx1"/>
                </a:solidFill>
                <a:latin typeface="Montserrat"/>
                <a:ea typeface="Montserrat"/>
                <a:cs typeface="Montserrat"/>
              </a:rPr>
              <a:t>Ainsi, bien que le point d’entrée soit commun à tous, la construction du parcours reste personnalisée pour chaque jeune.</a:t>
            </a:r>
            <a:endParaRPr sz="1400" b="0" i="0" u="none" strike="noStrike" cap="none" spc="0">
              <a:solidFill>
                <a:schemeClr val="tx1"/>
              </a:solidFill>
              <a:latin typeface="Montserrat"/>
              <a:cs typeface="Montserrat"/>
            </a:endParaRPr>
          </a:p>
          <a:p>
            <a:pPr marL="0" marR="0" indent="0" algn="l">
              <a:lnSpc>
                <a:spcPct val="100000"/>
              </a:lnSpc>
              <a:spcBef>
                <a:spcPts val="597"/>
              </a:spcBef>
              <a:spcAft>
                <a:spcPts val="0"/>
              </a:spcAft>
              <a:defRPr/>
            </a:pPr>
            <a:endParaRPr sz="1400" b="0" i="0" u="none" strike="noStrike" cap="none" spc="0">
              <a:solidFill>
                <a:schemeClr val="tx1"/>
              </a:solidFill>
              <a:latin typeface="Montserrat"/>
              <a:cs typeface="Montserrat"/>
            </a:endParaRPr>
          </a:p>
        </p:txBody>
      </p:sp>
      <p:sp>
        <p:nvSpPr>
          <p:cNvPr id="10865122" name="ZoneTexte 12"/>
          <p:cNvSpPr txBox="1"/>
          <p:nvPr/>
        </p:nvSpPr>
        <p:spPr bwMode="auto">
          <a:xfrm>
            <a:off x="552771" y="148140"/>
            <a:ext cx="6961473" cy="366119"/>
          </a:xfrm>
          <a:prstGeom prst="rect">
            <a:avLst/>
          </a:prstGeom>
          <a:noFill/>
        </p:spPr>
        <p:txBody>
          <a:bodyPr wrap="square" rtlCol="0">
            <a:spAutoFit/>
          </a:bodyPr>
          <a:lstStyle/>
          <a:p>
            <a:pPr>
              <a:defRPr/>
            </a:pPr>
            <a:r>
              <a:rPr lang="fr-FR" b="1">
                <a:latin typeface="Montserrat"/>
              </a:rPr>
              <a:t>Parcours individuels et case management AIS</a:t>
            </a:r>
            <a:endParaRPr>
              <a:highlight>
                <a:srgbClr val="00FF00"/>
              </a:highlight>
            </a:endParaRPr>
          </a:p>
        </p:txBody>
      </p:sp>
      <p:sp>
        <p:nvSpPr>
          <p:cNvPr id="2115965198" name="Rectangle : coins arrondis 18"/>
          <p:cNvSpPr/>
          <p:nvPr/>
        </p:nvSpPr>
        <p:spPr bwMode="auto">
          <a:xfrm>
            <a:off x="4888392" y="1701373"/>
            <a:ext cx="6074593" cy="3219876"/>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t" anchorCtr="0" forceAA="0" compatLnSpc="0"/>
          <a:lstStyle/>
          <a:p>
            <a:pPr marL="0" marR="0" indent="0" algn="ctr">
              <a:lnSpc>
                <a:spcPct val="100000"/>
              </a:lnSpc>
              <a:spcBef>
                <a:spcPts val="598"/>
              </a:spcBef>
              <a:spcAft>
                <a:spcPts val="0"/>
              </a:spcAft>
              <a:defRPr/>
            </a:pPr>
            <a:r>
              <a:rPr lang="fr-FR" sz="1400" b="1" i="0" u="none" strike="noStrike" cap="none" spc="0">
                <a:solidFill>
                  <a:schemeClr val="tx1"/>
                </a:solidFill>
                <a:latin typeface="Montserrat"/>
                <a:ea typeface="Montserrat"/>
                <a:cs typeface="Montserrat"/>
              </a:rPr>
              <a:t>Comment ce document fonctionne ?</a:t>
            </a:r>
            <a:endParaRPr/>
          </a:p>
          <a:p>
            <a:pPr marL="0" marR="0" indent="0" algn="ctr">
              <a:lnSpc>
                <a:spcPct val="100000"/>
              </a:lnSpc>
              <a:spcBef>
                <a:spcPts val="598"/>
              </a:spcBef>
              <a:spcAft>
                <a:spcPts val="0"/>
              </a:spcAft>
              <a:defRPr/>
            </a:pPr>
            <a:endParaRPr sz="1400" b="1" i="0" u="none" strike="noStrike" cap="none" spc="0">
              <a:solidFill>
                <a:schemeClr val="tx1"/>
              </a:solidFill>
              <a:latin typeface="Montserrat"/>
              <a:cs typeface="Montserrat"/>
            </a:endParaRPr>
          </a:p>
          <a:p>
            <a:pPr algn="ctr">
              <a:spcBef>
                <a:spcPts val="598"/>
              </a:spcBef>
              <a:defRPr/>
            </a:pPr>
            <a:r>
              <a:rPr lang="fr-FR" sz="1400" b="0" i="0" u="none" strike="noStrike" cap="none" spc="0">
                <a:solidFill>
                  <a:schemeClr val="tx1"/>
                </a:solidFill>
                <a:latin typeface="Montserrat"/>
                <a:ea typeface="Montserrat"/>
                <a:cs typeface="Montserrat"/>
              </a:rPr>
              <a:t>Le parcours AIS jeune articule l’ensemble des étapes clés, en structurant les points de transition et détaillant pour chaque étape les acteurs présents, les objectifs pour chaque temps fort et les livrables à produire et à partager. </a:t>
            </a:r>
            <a:endParaRPr sz="1400" b="0" i="0" u="none" strike="noStrike" cap="none" spc="0">
              <a:solidFill>
                <a:schemeClr val="tx1"/>
              </a:solidFill>
              <a:latin typeface="Montserrat"/>
              <a:cs typeface="Montserrat"/>
            </a:endParaRPr>
          </a:p>
          <a:p>
            <a:pPr marL="0" marR="0" indent="0" algn="ctr">
              <a:lnSpc>
                <a:spcPct val="100000"/>
              </a:lnSpc>
              <a:spcBef>
                <a:spcPts val="598"/>
              </a:spcBef>
              <a:spcAft>
                <a:spcPts val="0"/>
              </a:spcAft>
              <a:defRPr/>
            </a:pPr>
            <a:r>
              <a:rPr lang="fr-FR" sz="1400" b="0" i="0" u="none" strike="noStrike" cap="none" spc="0">
                <a:solidFill>
                  <a:schemeClr val="tx1"/>
                </a:solidFill>
                <a:latin typeface="Montserrat"/>
                <a:ea typeface="Montserrat"/>
                <a:cs typeface="Montserrat"/>
              </a:rPr>
              <a:t>Pour chaque temps fort, vous retrouvez dans l’avant dernière partie du document, une fiche RACI (Responsable, Approbateur, Consulté, Informé) des décisions et actions à prendre, et par qui. </a:t>
            </a:r>
            <a:endParaRPr sz="1400" b="0" i="0" u="none" strike="noStrike" cap="none" spc="0">
              <a:solidFill>
                <a:schemeClr val="tx1"/>
              </a:solidFill>
              <a:latin typeface="Montserrat"/>
              <a:cs typeface="Montserrat"/>
            </a:endParaRPr>
          </a:p>
          <a:p>
            <a:pPr marL="0" marR="0" indent="0" algn="ctr">
              <a:lnSpc>
                <a:spcPct val="100000"/>
              </a:lnSpc>
              <a:spcBef>
                <a:spcPts val="598"/>
              </a:spcBef>
              <a:spcAft>
                <a:spcPts val="0"/>
              </a:spcAft>
              <a:defRPr/>
            </a:pPr>
            <a:r>
              <a:rPr lang="fr-FR" sz="1400" b="0" i="0" u="none" strike="noStrike" cap="none" spc="0">
                <a:solidFill>
                  <a:schemeClr val="tx1"/>
                </a:solidFill>
                <a:latin typeface="Montserrat"/>
                <a:ea typeface="Montserrat"/>
                <a:cs typeface="Montserrat"/>
              </a:rPr>
              <a:t>A noter que le parcours peut aussi se lire comme une boucle : un jeune peut revenir en arrière vers une phase précédente (ex. : réorientation vers la préqualification en cas de décrochage en secondaire II ou tertiaire).</a:t>
            </a:r>
            <a:endParaRPr sz="1400" b="0" i="0" u="none" strike="noStrike" cap="none" spc="0">
              <a:solidFill>
                <a:schemeClr val="tx1"/>
              </a:solidFill>
              <a:latin typeface="Montserrat"/>
              <a:cs typeface="Montserrat"/>
            </a:endParaRPr>
          </a:p>
        </p:txBody>
      </p:sp>
      <p:sp>
        <p:nvSpPr>
          <p:cNvPr id="1792911442" name="Bouton d'action : Suivant ou Précédent 1792911441">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041358613" name="Bouton d'action : Précédent 2041358612">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478424019" name="Bouton d'action : Accueil 478424018">
            <a:hlinkClick r:id="rId4"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pic>
        <p:nvPicPr>
          <p:cNvPr id="1641850997" name="Image 1641850996"/>
          <p:cNvPicPr>
            <a:picLocks noChangeAspect="1"/>
          </p:cNvPicPr>
          <p:nvPr/>
        </p:nvPicPr>
        <p:blipFill>
          <a:blip r:embed="rId3"/>
          <a:stretch/>
        </p:blipFill>
        <p:spPr bwMode="auto">
          <a:xfrm>
            <a:off x="0" y="321"/>
            <a:ext cx="12191999" cy="6857353"/>
          </a:xfrm>
          <a:prstGeom prst="rect">
            <a:avLst/>
          </a:prstGeom>
        </p:spPr>
      </p:pic>
      <p:sp>
        <p:nvSpPr>
          <p:cNvPr id="648313713" name="Bouton d'action : Personnalisé 34">
            <a:hlinkClick r:id="rId4" action="ppaction://hlinksldjump" tooltip="Slide 29"/>
          </p:cNvPr>
          <p:cNvSpPr/>
          <p:nvPr/>
        </p:nvSpPr>
        <p:spPr bwMode="auto">
          <a:xfrm>
            <a:off x="850603" y="5419193"/>
            <a:ext cx="1305011" cy="471651"/>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ct val="100000"/>
              </a:lnSpc>
              <a:defRPr/>
            </a:pPr>
            <a:r>
              <a:rPr lang="fr-FR" sz="900" b="1">
                <a:latin typeface="Montserrat"/>
              </a:rPr>
              <a:t>Accès zoom pré-qualification</a:t>
            </a:r>
            <a:endParaRPr sz="1400" b="1"/>
          </a:p>
          <a:p>
            <a:pPr algn="ctr">
              <a:lnSpc>
                <a:spcPct val="100000"/>
              </a:lnSpc>
              <a:defRPr/>
            </a:pPr>
            <a:r>
              <a:rPr lang="fr-FR" sz="1200" b="1">
                <a:latin typeface="Montserrat"/>
              </a:rPr>
              <a:t>▶︎</a:t>
            </a:r>
            <a:endParaRPr sz="900" b="1">
              <a:latin typeface="Montserrat"/>
            </a:endParaRPr>
          </a:p>
        </p:txBody>
      </p:sp>
      <p:sp>
        <p:nvSpPr>
          <p:cNvPr id="23000063" name="Bouton d'action : Personnalisé 34">
            <a:hlinkClick r:id="rId5" action="ppaction://hlinksldjump" tooltip="Slide 30"/>
          </p:cNvPr>
          <p:cNvSpPr/>
          <p:nvPr/>
        </p:nvSpPr>
        <p:spPr bwMode="auto">
          <a:xfrm>
            <a:off x="2893348" y="5419193"/>
            <a:ext cx="1305010" cy="471651"/>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ct val="100000"/>
              </a:lnSpc>
              <a:defRPr/>
            </a:pPr>
            <a:r>
              <a:rPr lang="fr-FR" sz="900" b="1">
                <a:latin typeface="Montserrat"/>
              </a:rPr>
              <a:t>Accès zoom secondaire II</a:t>
            </a:r>
            <a:endParaRPr sz="1400" b="1"/>
          </a:p>
          <a:p>
            <a:pPr algn="ctr">
              <a:lnSpc>
                <a:spcPct val="100000"/>
              </a:lnSpc>
              <a:defRPr/>
            </a:pPr>
            <a:r>
              <a:rPr lang="fr-FR" sz="1200" b="1">
                <a:latin typeface="Montserrat"/>
              </a:rPr>
              <a:t>▶︎</a:t>
            </a:r>
            <a:endParaRPr sz="900" b="1">
              <a:latin typeface="Montserrat"/>
            </a:endParaRPr>
          </a:p>
        </p:txBody>
      </p:sp>
      <p:sp>
        <p:nvSpPr>
          <p:cNvPr id="2052322185" name="Bouton d'action : Personnalisé 34">
            <a:hlinkClick r:id="rId6" action="ppaction://hlinksldjump" tooltip="Slide 31"/>
          </p:cNvPr>
          <p:cNvSpPr/>
          <p:nvPr/>
        </p:nvSpPr>
        <p:spPr bwMode="auto">
          <a:xfrm>
            <a:off x="5053325" y="5419193"/>
            <a:ext cx="1305010" cy="471651"/>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ct val="100000"/>
              </a:lnSpc>
              <a:defRPr/>
            </a:pPr>
            <a:r>
              <a:rPr lang="fr-FR" sz="900" b="1">
                <a:latin typeface="Montserrat"/>
              </a:rPr>
              <a:t>Accès zoom tertiaire</a:t>
            </a:r>
            <a:endParaRPr sz="1400" b="1"/>
          </a:p>
          <a:p>
            <a:pPr algn="ctr">
              <a:lnSpc>
                <a:spcPct val="100000"/>
              </a:lnSpc>
              <a:defRPr/>
            </a:pPr>
            <a:r>
              <a:rPr lang="fr-FR" sz="1200" b="1">
                <a:latin typeface="Montserrat"/>
              </a:rPr>
              <a:t>▶︎</a:t>
            </a:r>
            <a:endParaRPr sz="900" b="1">
              <a:latin typeface="Montserrat"/>
            </a:endParaRPr>
          </a:p>
        </p:txBody>
      </p:sp>
      <p:sp>
        <p:nvSpPr>
          <p:cNvPr id="1238958166" name="Bouton d'action : Personnalisé 34">
            <a:hlinkClick r:id="rId7" action="ppaction://hlinksldjump" tooltip="Slide 32"/>
          </p:cNvPr>
          <p:cNvSpPr/>
          <p:nvPr/>
        </p:nvSpPr>
        <p:spPr bwMode="auto">
          <a:xfrm>
            <a:off x="7491724" y="5419193"/>
            <a:ext cx="1305010" cy="471651"/>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ct val="100000"/>
              </a:lnSpc>
              <a:defRPr/>
            </a:pPr>
            <a:r>
              <a:rPr lang="fr-FR" sz="900" b="1">
                <a:latin typeface="Montserrat"/>
              </a:rPr>
              <a:t>Accès zoom recherche emploi</a:t>
            </a:r>
            <a:endParaRPr sz="1400" b="1"/>
          </a:p>
          <a:p>
            <a:pPr algn="ctr">
              <a:lnSpc>
                <a:spcPct val="100000"/>
              </a:lnSpc>
              <a:defRPr/>
            </a:pPr>
            <a:r>
              <a:rPr lang="fr-FR" sz="1200" b="1">
                <a:latin typeface="Montserrat"/>
              </a:rPr>
              <a:t>▶︎</a:t>
            </a:r>
            <a:endParaRPr sz="900" b="1">
              <a:latin typeface="Montserrat"/>
            </a:endParaRPr>
          </a:p>
        </p:txBody>
      </p:sp>
      <p:sp>
        <p:nvSpPr>
          <p:cNvPr id="1562854165" name="Bouton d'action : Personnalisé 34">
            <a:hlinkClick r:id="rId8" action="ppaction://hlinksldjump" tooltip="Slide 33"/>
          </p:cNvPr>
          <p:cNvSpPr/>
          <p:nvPr/>
        </p:nvSpPr>
        <p:spPr bwMode="auto">
          <a:xfrm>
            <a:off x="9754278" y="5419193"/>
            <a:ext cx="1305010" cy="471651"/>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ct val="100000"/>
              </a:lnSpc>
              <a:defRPr/>
            </a:pPr>
            <a:r>
              <a:rPr lang="fr-FR" sz="900" b="1">
                <a:latin typeface="Montserrat"/>
              </a:rPr>
              <a:t>Accès zoom emploi</a:t>
            </a:r>
            <a:endParaRPr sz="1400" b="1"/>
          </a:p>
          <a:p>
            <a:pPr algn="ctr">
              <a:lnSpc>
                <a:spcPct val="100000"/>
              </a:lnSpc>
              <a:defRPr/>
            </a:pPr>
            <a:r>
              <a:rPr lang="fr-FR" sz="1200" b="1">
                <a:latin typeface="Montserrat"/>
              </a:rPr>
              <a:t>▶︎</a:t>
            </a:r>
            <a:endParaRPr sz="900" b="1">
              <a:latin typeface="Montserrat"/>
            </a:endParaRPr>
          </a:p>
        </p:txBody>
      </p:sp>
      <p:sp>
        <p:nvSpPr>
          <p:cNvPr id="2128237912" name="Bouton d'action : Suivant ou Précédent 2128237911">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370265049" name="Bouton d'action : Précédent 1370265048">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536323040" name="Bouton d'action : Accueil 536323039">
            <a:hlinkClick r:id="rId9"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pic>
        <p:nvPicPr>
          <p:cNvPr id="3" name="Image 2">
            <a:extLst>
              <a:ext uri="{FF2B5EF4-FFF2-40B4-BE49-F238E27FC236}">
                <a16:creationId xmlns:a16="http://schemas.microsoft.com/office/drawing/2014/main" id="{3CCC7F0A-BA9D-FE74-0CD5-2E580A7B1DB3}"/>
              </a:ext>
            </a:extLst>
          </p:cNvPr>
          <p:cNvPicPr>
            <a:picLocks noChangeAspect="1"/>
          </p:cNvPicPr>
          <p:nvPr/>
        </p:nvPicPr>
        <p:blipFill>
          <a:blip r:embed="rId3"/>
          <a:stretch>
            <a:fillRect/>
          </a:stretch>
        </p:blipFill>
        <p:spPr>
          <a:xfrm>
            <a:off x="0" y="819147"/>
            <a:ext cx="10748399" cy="6038853"/>
          </a:xfrm>
          <a:prstGeom prst="rect">
            <a:avLst/>
          </a:prstGeom>
        </p:spPr>
      </p:pic>
      <p:sp>
        <p:nvSpPr>
          <p:cNvPr id="2012357699" name="Bouton d'action : Personnalisé 34">
            <a:hlinkClick r:id="rId4" action="ppaction://hlinksldjump" tooltip="Slide 28"/>
          </p:cNvPr>
          <p:cNvSpPr/>
          <p:nvPr/>
        </p:nvSpPr>
        <p:spPr bwMode="auto">
          <a:xfrm>
            <a:off x="10704525" y="161548"/>
            <a:ext cx="1340544" cy="657599"/>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ct val="100000"/>
              </a:lnSpc>
              <a:defRPr/>
            </a:pPr>
            <a:r>
              <a:rPr lang="fr-FR" sz="1000">
                <a:latin typeface="Montserrat"/>
              </a:rPr>
              <a:t>Retour vue globale parcours</a:t>
            </a:r>
            <a:endParaRPr sz="1600"/>
          </a:p>
          <a:p>
            <a:pPr algn="ctr">
              <a:lnSpc>
                <a:spcPts val="1755"/>
              </a:lnSpc>
              <a:defRPr/>
            </a:pPr>
            <a:r>
              <a:rPr lang="fr-FR" sz="1400">
                <a:latin typeface="Montserrat"/>
              </a:rPr>
              <a:t>▶︎</a:t>
            </a:r>
            <a:endParaRPr lang="fr-FR" sz="1000">
              <a:latin typeface="Montserrat"/>
            </a:endParaRPr>
          </a:p>
        </p:txBody>
      </p:sp>
      <p:sp>
        <p:nvSpPr>
          <p:cNvPr id="1400538936" name="Bouton d'action : Suivant ou Précédent 1400538935">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425694764" name="Bouton d'action : Précédent 1425694763">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231997156" name="Bouton d'action : Accueil 1231997155">
            <a:hlinkClick r:id="rId5"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pic>
        <p:nvPicPr>
          <p:cNvPr id="3" name="Image 2">
            <a:extLst>
              <a:ext uri="{FF2B5EF4-FFF2-40B4-BE49-F238E27FC236}">
                <a16:creationId xmlns:a16="http://schemas.microsoft.com/office/drawing/2014/main" id="{3662198B-F4DF-6ABB-6DAB-9A212905847E}"/>
              </a:ext>
            </a:extLst>
          </p:cNvPr>
          <p:cNvPicPr>
            <a:picLocks noChangeAspect="1"/>
          </p:cNvPicPr>
          <p:nvPr/>
        </p:nvPicPr>
        <p:blipFill>
          <a:blip r:embed="rId3"/>
          <a:stretch>
            <a:fillRect/>
          </a:stretch>
        </p:blipFill>
        <p:spPr>
          <a:xfrm>
            <a:off x="0" y="697424"/>
            <a:ext cx="10965050" cy="6160576"/>
          </a:xfrm>
          <a:prstGeom prst="rect">
            <a:avLst/>
          </a:prstGeom>
        </p:spPr>
      </p:pic>
      <p:sp>
        <p:nvSpPr>
          <p:cNvPr id="1467054222" name="Bouton d'action : Personnalisé 34">
            <a:hlinkClick r:id="rId4" action="ppaction://hlinksldjump" tooltip="Slide 28"/>
          </p:cNvPr>
          <p:cNvSpPr/>
          <p:nvPr/>
        </p:nvSpPr>
        <p:spPr bwMode="auto">
          <a:xfrm>
            <a:off x="10704526" y="161549"/>
            <a:ext cx="1340544" cy="657600"/>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ct val="100000"/>
              </a:lnSpc>
              <a:defRPr/>
            </a:pPr>
            <a:r>
              <a:rPr lang="fr-FR" sz="1000">
                <a:latin typeface="Montserrat"/>
              </a:rPr>
              <a:t>Retour vue globale parcours</a:t>
            </a:r>
            <a:endParaRPr sz="1600"/>
          </a:p>
          <a:p>
            <a:pPr algn="ctr">
              <a:lnSpc>
                <a:spcPts val="1756"/>
              </a:lnSpc>
              <a:defRPr/>
            </a:pPr>
            <a:r>
              <a:rPr lang="fr-FR" sz="1400">
                <a:latin typeface="Montserrat"/>
              </a:rPr>
              <a:t>▶︎</a:t>
            </a:r>
            <a:endParaRPr lang="fr-FR" sz="1000">
              <a:latin typeface="Montserrat"/>
            </a:endParaRPr>
          </a:p>
        </p:txBody>
      </p:sp>
      <p:sp>
        <p:nvSpPr>
          <p:cNvPr id="1321026889" name="Bouton d'action : Suivant ou Précédent 1321026888">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937568301" name="Bouton d'action : Précédent 937568300">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438627814" name="Bouton d'action : Accueil 438627813">
            <a:hlinkClick r:id="rId5"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pic>
        <p:nvPicPr>
          <p:cNvPr id="3" name="Image 2">
            <a:extLst>
              <a:ext uri="{FF2B5EF4-FFF2-40B4-BE49-F238E27FC236}">
                <a16:creationId xmlns:a16="http://schemas.microsoft.com/office/drawing/2014/main" id="{6A59D661-1765-C1AA-743F-F8312196DDD3}"/>
              </a:ext>
            </a:extLst>
          </p:cNvPr>
          <p:cNvPicPr>
            <a:picLocks noChangeAspect="1"/>
          </p:cNvPicPr>
          <p:nvPr/>
        </p:nvPicPr>
        <p:blipFill>
          <a:blip r:embed="rId3"/>
          <a:stretch>
            <a:fillRect/>
          </a:stretch>
        </p:blipFill>
        <p:spPr>
          <a:xfrm>
            <a:off x="0" y="635431"/>
            <a:ext cx="11075390" cy="6222569"/>
          </a:xfrm>
          <a:prstGeom prst="rect">
            <a:avLst/>
          </a:prstGeom>
        </p:spPr>
      </p:pic>
      <p:sp>
        <p:nvSpPr>
          <p:cNvPr id="537550582" name="Bouton d'action : Personnalisé 34">
            <a:hlinkClick r:id="rId4" action="ppaction://hlinksldjump" tooltip="Slide 28"/>
          </p:cNvPr>
          <p:cNvSpPr/>
          <p:nvPr/>
        </p:nvSpPr>
        <p:spPr bwMode="auto">
          <a:xfrm>
            <a:off x="10704525" y="161548"/>
            <a:ext cx="1340544" cy="657599"/>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ct val="100000"/>
              </a:lnSpc>
              <a:defRPr/>
            </a:pPr>
            <a:r>
              <a:rPr lang="fr-FR" sz="1000">
                <a:latin typeface="Montserrat"/>
              </a:rPr>
              <a:t>Retour vue globale parcours</a:t>
            </a:r>
            <a:endParaRPr sz="1600"/>
          </a:p>
          <a:p>
            <a:pPr algn="ctr">
              <a:lnSpc>
                <a:spcPts val="1755"/>
              </a:lnSpc>
              <a:defRPr/>
            </a:pPr>
            <a:r>
              <a:rPr lang="fr-FR" sz="1400">
                <a:latin typeface="Montserrat"/>
              </a:rPr>
              <a:t>▶︎</a:t>
            </a:r>
            <a:endParaRPr lang="fr-FR" sz="1000">
              <a:latin typeface="Montserrat"/>
            </a:endParaRPr>
          </a:p>
        </p:txBody>
      </p:sp>
      <p:sp>
        <p:nvSpPr>
          <p:cNvPr id="1067045823" name="Bouton d'action : Suivant ou Précédent 1067045822">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604432845" name="Bouton d'action : Précédent 1604432844">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378815102" name="Bouton d'action : Accueil 378815101">
            <a:hlinkClick r:id="rId5"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pic>
        <p:nvPicPr>
          <p:cNvPr id="3" name="Image 2">
            <a:extLst>
              <a:ext uri="{FF2B5EF4-FFF2-40B4-BE49-F238E27FC236}">
                <a16:creationId xmlns:a16="http://schemas.microsoft.com/office/drawing/2014/main" id="{A75E6C08-F6E1-1A46-F152-C3177078F1F2}"/>
              </a:ext>
            </a:extLst>
          </p:cNvPr>
          <p:cNvPicPr>
            <a:picLocks noChangeAspect="1"/>
          </p:cNvPicPr>
          <p:nvPr/>
        </p:nvPicPr>
        <p:blipFill>
          <a:blip r:embed="rId3"/>
          <a:stretch>
            <a:fillRect/>
          </a:stretch>
        </p:blipFill>
        <p:spPr>
          <a:xfrm>
            <a:off x="-1" y="542441"/>
            <a:ext cx="11240901" cy="6315559"/>
          </a:xfrm>
          <a:prstGeom prst="rect">
            <a:avLst/>
          </a:prstGeom>
        </p:spPr>
      </p:pic>
      <p:sp>
        <p:nvSpPr>
          <p:cNvPr id="1259870820" name="Bouton d'action : Personnalisé 34">
            <a:hlinkClick r:id="rId4" action="ppaction://hlinksldjump" tooltip="Slide 28"/>
          </p:cNvPr>
          <p:cNvSpPr/>
          <p:nvPr/>
        </p:nvSpPr>
        <p:spPr bwMode="auto">
          <a:xfrm>
            <a:off x="10704525" y="161548"/>
            <a:ext cx="1340544" cy="657599"/>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ct val="100000"/>
              </a:lnSpc>
              <a:defRPr/>
            </a:pPr>
            <a:r>
              <a:rPr lang="fr-FR" sz="1000">
                <a:latin typeface="Montserrat"/>
              </a:rPr>
              <a:t>Retour vue globale parcours</a:t>
            </a:r>
            <a:endParaRPr sz="1600"/>
          </a:p>
          <a:p>
            <a:pPr algn="ctr">
              <a:lnSpc>
                <a:spcPts val="1755"/>
              </a:lnSpc>
              <a:defRPr/>
            </a:pPr>
            <a:r>
              <a:rPr lang="fr-FR" sz="1400">
                <a:latin typeface="Montserrat"/>
              </a:rPr>
              <a:t>▶︎</a:t>
            </a:r>
            <a:endParaRPr lang="fr-FR" sz="1000">
              <a:latin typeface="Montserrat"/>
            </a:endParaRPr>
          </a:p>
        </p:txBody>
      </p:sp>
      <p:sp>
        <p:nvSpPr>
          <p:cNvPr id="393210867" name="Bouton d'action : Suivant ou Précédent 393210866">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383631440" name="Bouton d'action : Précédent 383631439">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956050514" name="Bouton d'action : Accueil 956050513">
            <a:hlinkClick r:id="rId5"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pic>
        <p:nvPicPr>
          <p:cNvPr id="3" name="Image 2">
            <a:extLst>
              <a:ext uri="{FF2B5EF4-FFF2-40B4-BE49-F238E27FC236}">
                <a16:creationId xmlns:a16="http://schemas.microsoft.com/office/drawing/2014/main" id="{61024DAF-1442-2D87-C13D-1A81496CD69E}"/>
              </a:ext>
            </a:extLst>
          </p:cNvPr>
          <p:cNvPicPr>
            <a:picLocks noChangeAspect="1"/>
          </p:cNvPicPr>
          <p:nvPr/>
        </p:nvPicPr>
        <p:blipFill>
          <a:blip r:embed="rId3"/>
          <a:stretch>
            <a:fillRect/>
          </a:stretch>
        </p:blipFill>
        <p:spPr>
          <a:xfrm>
            <a:off x="0" y="504147"/>
            <a:ext cx="11309059" cy="6353853"/>
          </a:xfrm>
          <a:prstGeom prst="rect">
            <a:avLst/>
          </a:prstGeom>
        </p:spPr>
      </p:pic>
      <p:sp>
        <p:nvSpPr>
          <p:cNvPr id="836419024" name="Bouton d'action : Personnalisé 34">
            <a:hlinkClick r:id="rId4" action="ppaction://hlinksldjump" tooltip="Slide 28"/>
          </p:cNvPr>
          <p:cNvSpPr/>
          <p:nvPr/>
        </p:nvSpPr>
        <p:spPr bwMode="auto">
          <a:xfrm>
            <a:off x="10704525" y="161548"/>
            <a:ext cx="1340544" cy="657599"/>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ct val="100000"/>
              </a:lnSpc>
              <a:defRPr/>
            </a:pPr>
            <a:r>
              <a:rPr lang="fr-FR" sz="1000">
                <a:latin typeface="Montserrat"/>
              </a:rPr>
              <a:t>Retour vue globale parcours</a:t>
            </a:r>
            <a:endParaRPr sz="1600"/>
          </a:p>
          <a:p>
            <a:pPr algn="ctr">
              <a:lnSpc>
                <a:spcPts val="1755"/>
              </a:lnSpc>
              <a:defRPr/>
            </a:pPr>
            <a:r>
              <a:rPr lang="fr-FR" sz="1400">
                <a:latin typeface="Montserrat"/>
              </a:rPr>
              <a:t>▶︎</a:t>
            </a:r>
            <a:endParaRPr lang="fr-FR" sz="1000">
              <a:latin typeface="Montserrat"/>
            </a:endParaRPr>
          </a:p>
        </p:txBody>
      </p:sp>
      <p:sp>
        <p:nvSpPr>
          <p:cNvPr id="314778305" name="Bouton d'action : Suivant ou Précédent 314778304">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893140021" name="Bouton d'action : Précédent 893140020">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482304345" name="Bouton d'action : Accueil 482304344">
            <a:hlinkClick r:id="rId5"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bwMode="auto">
        <a:xfrm>
          <a:off x="0" y="0"/>
          <a:ext cx="0" cy="0"/>
          <a:chOff x="0" y="0"/>
          <a:chExt cx="0" cy="0"/>
        </a:xfrm>
      </p:grpSpPr>
      <p:pic>
        <p:nvPicPr>
          <p:cNvPr id="937846655" name="Image 5"/>
          <p:cNvPicPr>
            <a:picLocks noChangeAspect="1"/>
          </p:cNvPicPr>
          <p:nvPr/>
        </p:nvPicPr>
        <p:blipFill>
          <a:blip r:embed="rId3">
            <a:alphaModFix amt="20000"/>
          </a:blip>
          <a:srcRect l="455" t="455" r="40262" b="453"/>
          <a:stretch/>
        </p:blipFill>
        <p:spPr bwMode="auto">
          <a:xfrm>
            <a:off x="0" y="-5922"/>
            <a:ext cx="7301346" cy="6877776"/>
          </a:xfrm>
          <a:prstGeom prst="rect">
            <a:avLst/>
          </a:prstGeom>
        </p:spPr>
      </p:pic>
      <p:sp>
        <p:nvSpPr>
          <p:cNvPr id="2053882715" name="Rectangle : coins arrondis 16"/>
          <p:cNvSpPr/>
          <p:nvPr/>
        </p:nvSpPr>
        <p:spPr bwMode="auto">
          <a:xfrm>
            <a:off x="552770" y="4203699"/>
            <a:ext cx="10891845" cy="2209799"/>
          </a:xfrm>
          <a:prstGeom prst="roundRect">
            <a:avLst>
              <a:gd name="adj" fmla="val 5015"/>
            </a:avLst>
          </a:prstGeom>
          <a:solidFill>
            <a:schemeClr val="bg1"/>
          </a:solidFill>
          <a:ln>
            <a:noFill/>
          </a:ln>
          <a:effectLst>
            <a:outerShdw blurRad="167736" dist="99656" dir="7800000" sx="104000" sy="104000" algn="tl" rotWithShape="0">
              <a:prstClr val="black">
                <a:alpha val="1394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1704014965" name="Rectangle : coins arrondis 16"/>
          <p:cNvSpPr/>
          <p:nvPr/>
        </p:nvSpPr>
        <p:spPr bwMode="auto">
          <a:xfrm>
            <a:off x="552771" y="677488"/>
            <a:ext cx="10891846" cy="3159268"/>
          </a:xfrm>
          <a:prstGeom prst="roundRect">
            <a:avLst>
              <a:gd name="adj" fmla="val 5015"/>
            </a:avLst>
          </a:prstGeom>
          <a:solidFill>
            <a:schemeClr val="bg1"/>
          </a:solidFill>
          <a:ln>
            <a:noFill/>
          </a:ln>
          <a:effectLst>
            <a:outerShdw blurRad="167736" dist="99656" dir="7800000" sx="104000" sy="104000" algn="tl" rotWithShape="0">
              <a:prstClr val="black">
                <a:alpha val="1394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2140342851" name="Rectangle : coins arrondis 21"/>
          <p:cNvSpPr/>
          <p:nvPr/>
        </p:nvSpPr>
        <p:spPr bwMode="auto">
          <a:xfrm>
            <a:off x="4208034" y="836481"/>
            <a:ext cx="7072975" cy="2864205"/>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ctr">
              <a:lnSpc>
                <a:spcPct val="100000"/>
              </a:lnSpc>
              <a:spcBef>
                <a:spcPts val="597"/>
              </a:spcBef>
              <a:spcAft>
                <a:spcPts val="0"/>
              </a:spcAft>
              <a:defRPr/>
            </a:pPr>
            <a:r>
              <a:rPr lang="fr-FR" sz="1400" b="1" i="0" u="none" strike="noStrike" cap="none" spc="0">
                <a:solidFill>
                  <a:schemeClr val="tx1"/>
                </a:solidFill>
                <a:latin typeface="Montserrat"/>
                <a:ea typeface="Montserrat"/>
                <a:cs typeface="Montserrat"/>
              </a:rPr>
              <a:t>Légende RACI</a:t>
            </a:r>
            <a:endParaRPr lang="fr-FR" sz="1400" b="0" i="0" u="none" strike="noStrike" cap="none" spc="0">
              <a:solidFill>
                <a:schemeClr val="tx1"/>
              </a:solidFill>
              <a:latin typeface="Montserrat"/>
              <a:ea typeface="Montserrat"/>
              <a:cs typeface="Montserrat"/>
            </a:endParaRPr>
          </a:p>
          <a:p>
            <a:pPr marL="0" marR="0" indent="0" algn="ctr">
              <a:lnSpc>
                <a:spcPct val="100000"/>
              </a:lnSpc>
              <a:spcBef>
                <a:spcPts val="598"/>
              </a:spcBef>
              <a:spcAft>
                <a:spcPts val="0"/>
              </a:spcAft>
              <a:defRPr/>
            </a:pPr>
            <a:br>
              <a:rPr lang="fr-FR" sz="1100" b="0" i="0" u="none" strike="noStrike" cap="none" spc="0">
                <a:solidFill>
                  <a:schemeClr val="tx1"/>
                </a:solidFill>
                <a:latin typeface="Montserrat"/>
                <a:ea typeface="Montserrat"/>
                <a:cs typeface="Montserrat"/>
              </a:rPr>
            </a:br>
            <a:r>
              <a:rPr lang="fr-FR" sz="1400" b="1" i="0" u="none" strike="noStrike" cap="none" spc="0">
                <a:solidFill>
                  <a:schemeClr val="tx1"/>
                </a:solidFill>
                <a:latin typeface="Montserrat"/>
                <a:ea typeface="Montserrat"/>
                <a:cs typeface="Montserrat"/>
              </a:rPr>
              <a:t>R (Responsible) :</a:t>
            </a:r>
            <a:r>
              <a:rPr lang="fr-FR" sz="1400" b="0" i="0" u="none" strike="noStrike" cap="none" spc="0">
                <a:solidFill>
                  <a:schemeClr val="tx1"/>
                </a:solidFill>
                <a:latin typeface="Montserrat"/>
                <a:ea typeface="Montserrat"/>
                <a:cs typeface="Montserrat"/>
              </a:rPr>
              <a:t> </a:t>
            </a:r>
            <a:br>
              <a:rPr lang="fr-FR" sz="1400" b="0" i="0" u="none" strike="noStrike" cap="none" spc="0">
                <a:solidFill>
                  <a:schemeClr val="tx1"/>
                </a:solidFill>
                <a:latin typeface="Montserrat"/>
                <a:ea typeface="Montserrat"/>
                <a:cs typeface="Montserrat"/>
              </a:rPr>
            </a:br>
            <a:r>
              <a:rPr lang="fr-FR" sz="1400" b="0" i="0" u="none" strike="noStrike" cap="none" spc="0">
                <a:solidFill>
                  <a:schemeClr val="tx1"/>
                </a:solidFill>
                <a:latin typeface="Montserrat"/>
                <a:ea typeface="Montserrat"/>
                <a:cs typeface="Montserrat"/>
              </a:rPr>
              <a:t>La ou les personne(s) en charge de la réalisation de la tâche.</a:t>
            </a:r>
            <a:endParaRPr lang="fr-FR" sz="1400" b="0" i="0" u="none" strike="noStrike" cap="none" spc="0">
              <a:solidFill>
                <a:schemeClr val="tx1"/>
              </a:solidFill>
              <a:latin typeface="Montserrat"/>
              <a:cs typeface="Montserrat"/>
            </a:endParaRPr>
          </a:p>
          <a:p>
            <a:pPr marL="0" marR="0" indent="0" algn="ctr">
              <a:lnSpc>
                <a:spcPct val="100000"/>
              </a:lnSpc>
              <a:spcBef>
                <a:spcPts val="598"/>
              </a:spcBef>
              <a:spcAft>
                <a:spcPts val="0"/>
              </a:spcAft>
              <a:defRPr/>
            </a:pPr>
            <a:r>
              <a:rPr lang="fr-FR" sz="1400" b="1" i="0" u="none" strike="noStrike" cap="none" spc="0">
                <a:solidFill>
                  <a:schemeClr val="tx1"/>
                </a:solidFill>
                <a:latin typeface="Montserrat"/>
                <a:ea typeface="Montserrat"/>
                <a:cs typeface="Montserrat"/>
              </a:rPr>
              <a:t>A (Accountable) : </a:t>
            </a:r>
            <a:br>
              <a:rPr lang="fr-FR" sz="1400" b="1" i="0" u="none" strike="noStrike" cap="none" spc="0">
                <a:solidFill>
                  <a:schemeClr val="tx1"/>
                </a:solidFill>
                <a:latin typeface="Montserrat"/>
                <a:ea typeface="Montserrat"/>
                <a:cs typeface="Montserrat"/>
              </a:rPr>
            </a:br>
            <a:r>
              <a:rPr lang="fr-FR" sz="1400" b="0" i="0" u="none" strike="noStrike" cap="none" spc="0">
                <a:solidFill>
                  <a:schemeClr val="tx1"/>
                </a:solidFill>
                <a:latin typeface="Montserrat"/>
                <a:ea typeface="Montserrat"/>
                <a:cs typeface="Montserrat"/>
              </a:rPr>
              <a:t>La personne ultimement responsable du résultat (généralement le·a supérieur·e hiérarchique ou le·a pilote du dispositif).</a:t>
            </a:r>
            <a:endParaRPr lang="fr-FR" sz="1400" b="0" i="0" u="none" strike="noStrike" cap="none" spc="0">
              <a:solidFill>
                <a:schemeClr val="tx1"/>
              </a:solidFill>
              <a:latin typeface="Montserrat"/>
              <a:cs typeface="Montserrat"/>
            </a:endParaRPr>
          </a:p>
          <a:p>
            <a:pPr marL="0" marR="0" indent="0" algn="ctr">
              <a:lnSpc>
                <a:spcPct val="100000"/>
              </a:lnSpc>
              <a:spcBef>
                <a:spcPts val="598"/>
              </a:spcBef>
              <a:spcAft>
                <a:spcPts val="0"/>
              </a:spcAft>
              <a:defRPr/>
            </a:pPr>
            <a:r>
              <a:rPr lang="fr-FR" sz="1400" b="1" i="0" u="none" strike="noStrike" cap="none" spc="0">
                <a:solidFill>
                  <a:schemeClr val="tx1"/>
                </a:solidFill>
                <a:latin typeface="Montserrat"/>
                <a:ea typeface="Montserrat"/>
                <a:cs typeface="Montserrat"/>
              </a:rPr>
              <a:t>C (Consulted) : </a:t>
            </a:r>
            <a:br>
              <a:rPr lang="fr-FR" sz="1400" b="1" i="0" u="none" strike="noStrike" cap="none" spc="0">
                <a:solidFill>
                  <a:schemeClr val="tx1"/>
                </a:solidFill>
                <a:latin typeface="Montserrat"/>
                <a:ea typeface="Montserrat"/>
                <a:cs typeface="Montserrat"/>
              </a:rPr>
            </a:br>
            <a:r>
              <a:rPr lang="fr-FR" sz="1400" b="0" i="0" u="none" strike="noStrike" cap="none" spc="0">
                <a:solidFill>
                  <a:schemeClr val="tx1"/>
                </a:solidFill>
                <a:latin typeface="Montserrat"/>
                <a:ea typeface="Montserrat"/>
                <a:cs typeface="Montserrat"/>
              </a:rPr>
              <a:t>Les personnes ou services consulté·e·s pour avis ou expertise.</a:t>
            </a:r>
            <a:endParaRPr lang="fr-FR" sz="1400" b="0" i="0" u="none" strike="noStrike" cap="none" spc="0">
              <a:solidFill>
                <a:schemeClr val="tx1"/>
              </a:solidFill>
              <a:latin typeface="Montserrat"/>
              <a:cs typeface="Montserrat"/>
            </a:endParaRPr>
          </a:p>
          <a:p>
            <a:pPr marL="0" marR="0" indent="0" algn="ctr">
              <a:lnSpc>
                <a:spcPct val="100000"/>
              </a:lnSpc>
              <a:spcBef>
                <a:spcPts val="598"/>
              </a:spcBef>
              <a:spcAft>
                <a:spcPts val="0"/>
              </a:spcAft>
              <a:defRPr/>
            </a:pPr>
            <a:r>
              <a:rPr lang="fr-FR" sz="1400" b="1" i="0" u="none" strike="noStrike" cap="none" spc="0">
                <a:solidFill>
                  <a:schemeClr val="tx1"/>
                </a:solidFill>
                <a:latin typeface="Montserrat"/>
                <a:ea typeface="Montserrat"/>
                <a:cs typeface="Montserrat"/>
              </a:rPr>
              <a:t>I (Informed)</a:t>
            </a:r>
            <a:br>
              <a:rPr lang="fr-FR" sz="1400" b="1" i="0" u="none" strike="noStrike" cap="none" spc="0">
                <a:solidFill>
                  <a:schemeClr val="tx1"/>
                </a:solidFill>
                <a:latin typeface="Montserrat"/>
                <a:ea typeface="Montserrat"/>
                <a:cs typeface="Montserrat"/>
              </a:rPr>
            </a:br>
            <a:r>
              <a:rPr lang="fr-FR" sz="1400" b="0" i="0" u="none" strike="noStrike" cap="none" spc="0">
                <a:solidFill>
                  <a:schemeClr val="tx1"/>
                </a:solidFill>
                <a:latin typeface="Montserrat"/>
                <a:ea typeface="Montserrat"/>
                <a:cs typeface="Montserrat"/>
              </a:rPr>
              <a:t>Les personnes ou services informé·e·s des décisions ou avancées.</a:t>
            </a:r>
            <a:endParaRPr/>
          </a:p>
        </p:txBody>
      </p:sp>
      <p:sp>
        <p:nvSpPr>
          <p:cNvPr id="1860401473" name="ZoneTexte 12"/>
          <p:cNvSpPr txBox="1"/>
          <p:nvPr/>
        </p:nvSpPr>
        <p:spPr bwMode="auto">
          <a:xfrm>
            <a:off x="552771" y="148140"/>
            <a:ext cx="6976232" cy="366119"/>
          </a:xfrm>
          <a:prstGeom prst="rect">
            <a:avLst/>
          </a:prstGeom>
          <a:noFill/>
        </p:spPr>
        <p:txBody>
          <a:bodyPr wrap="square" rtlCol="0">
            <a:spAutoFit/>
          </a:bodyPr>
          <a:lstStyle/>
          <a:p>
            <a:pPr>
              <a:defRPr/>
            </a:pPr>
            <a:r>
              <a:rPr lang="fr-FR" b="1">
                <a:latin typeface="Montserrat"/>
              </a:rPr>
              <a:t>Rôles et Responsabilités (RACI)</a:t>
            </a:r>
            <a:endParaRPr/>
          </a:p>
        </p:txBody>
      </p:sp>
      <p:sp>
        <p:nvSpPr>
          <p:cNvPr id="1207789427" name="Rectangle : coins arrondis 26"/>
          <p:cNvSpPr/>
          <p:nvPr/>
        </p:nvSpPr>
        <p:spPr bwMode="auto">
          <a:xfrm>
            <a:off x="668149" y="836481"/>
            <a:ext cx="3290419" cy="2864205"/>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98"/>
              </a:spcBef>
              <a:defRPr/>
            </a:pPr>
            <a:r>
              <a:rPr lang="fr-FR" sz="1400" b="1">
                <a:solidFill>
                  <a:schemeClr val="tx1"/>
                </a:solidFill>
                <a:latin typeface="Montserrat"/>
              </a:rPr>
              <a:t>C’est quoi ?</a:t>
            </a:r>
            <a:endParaRPr lang="fr-FR" sz="1400">
              <a:solidFill>
                <a:schemeClr val="tx1"/>
              </a:solidFill>
              <a:latin typeface="Montserrat"/>
            </a:endParaRPr>
          </a:p>
          <a:p>
            <a:pPr algn="ctr">
              <a:spcBef>
                <a:spcPts val="598"/>
              </a:spcBef>
              <a:defRPr/>
            </a:pPr>
            <a:endParaRPr lang="fr-FR" sz="1400" b="1">
              <a:solidFill>
                <a:schemeClr val="tx1"/>
              </a:solidFill>
              <a:latin typeface="Montserrat"/>
            </a:endParaRPr>
          </a:p>
          <a:p>
            <a:pPr marL="0" marR="0" indent="0" algn="l">
              <a:lnSpc>
                <a:spcPct val="100000"/>
              </a:lnSpc>
              <a:spcBef>
                <a:spcPts val="598"/>
              </a:spcBef>
              <a:spcAft>
                <a:spcPts val="0"/>
              </a:spcAft>
              <a:defRPr/>
            </a:pPr>
            <a:r>
              <a:rPr lang="fr-FR" sz="1400" b="0" i="0" u="none" strike="noStrike" cap="none" spc="0">
                <a:solidFill>
                  <a:schemeClr val="tx1"/>
                </a:solidFill>
                <a:latin typeface="Montserrat"/>
                <a:ea typeface="Montserrat"/>
                <a:cs typeface="Montserrat"/>
              </a:rPr>
              <a:t>Les fiches RACI sont un outil de </a:t>
            </a:r>
            <a:r>
              <a:rPr lang="fr-FR" sz="1400" b="1" i="0" u="none" strike="noStrike" cap="none" spc="0">
                <a:solidFill>
                  <a:schemeClr val="tx1"/>
                </a:solidFill>
                <a:latin typeface="Montserrat"/>
                <a:ea typeface="Montserrat"/>
                <a:cs typeface="Montserrat"/>
              </a:rPr>
              <a:t>clarification des rôles et responsabilités</a:t>
            </a:r>
            <a:r>
              <a:rPr lang="fr-FR" sz="1400" b="0" i="0" u="none" strike="noStrike" cap="none" spc="0">
                <a:solidFill>
                  <a:schemeClr val="tx1"/>
                </a:solidFill>
                <a:latin typeface="Montserrat"/>
                <a:ea typeface="Montserrat"/>
                <a:cs typeface="Montserrat"/>
              </a:rPr>
              <a:t> pour chaque étape du dispositif du parcours AIS. Elles permettent d’identifier clairement </a:t>
            </a:r>
            <a:r>
              <a:rPr lang="fr-FR" sz="1400" b="1" i="0" u="none" strike="noStrike" cap="none" spc="0">
                <a:solidFill>
                  <a:schemeClr val="tx1"/>
                </a:solidFill>
                <a:latin typeface="Montserrat"/>
                <a:ea typeface="Montserrat"/>
                <a:cs typeface="Montserrat"/>
              </a:rPr>
              <a:t>qui fait quoi </a:t>
            </a:r>
            <a:r>
              <a:rPr lang="fr-FR" sz="1400" b="0" i="0" u="none" strike="noStrike" cap="none" spc="0">
                <a:solidFill>
                  <a:schemeClr val="tx1"/>
                </a:solidFill>
                <a:latin typeface="Montserrat"/>
                <a:ea typeface="Montserrat"/>
                <a:cs typeface="Montserrat"/>
              </a:rPr>
              <a:t>afin d’optimiser la collaboration entre les acteur·rice·s impliqué·e·s dans l’accompagnement des jeunes.</a:t>
            </a:r>
            <a:endParaRPr lang="fr-FR" sz="1400">
              <a:solidFill>
                <a:schemeClr val="tx1"/>
              </a:solidFill>
              <a:latin typeface="Montserrat"/>
            </a:endParaRPr>
          </a:p>
        </p:txBody>
      </p:sp>
      <p:sp>
        <p:nvSpPr>
          <p:cNvPr id="94756497" name="Rectangle : coins arrondis 18"/>
          <p:cNvSpPr/>
          <p:nvPr/>
        </p:nvSpPr>
        <p:spPr bwMode="auto">
          <a:xfrm>
            <a:off x="668151" y="4417542"/>
            <a:ext cx="10623676" cy="363756"/>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598"/>
              </a:spcBef>
              <a:spcAft>
                <a:spcPts val="598"/>
              </a:spcAft>
              <a:defRPr/>
            </a:pPr>
            <a:r>
              <a:rPr lang="fr-FR" sz="1400" b="1">
                <a:solidFill>
                  <a:schemeClr val="tx1"/>
                </a:solidFill>
                <a:latin typeface="Montserrat"/>
              </a:rPr>
              <a:t>Les différentes fiches RACI à disposition</a:t>
            </a:r>
            <a:endParaRPr/>
          </a:p>
        </p:txBody>
      </p:sp>
      <p:sp>
        <p:nvSpPr>
          <p:cNvPr id="1434461716" name="Rectangle : coins arrondis 21"/>
          <p:cNvSpPr/>
          <p:nvPr/>
        </p:nvSpPr>
        <p:spPr bwMode="auto">
          <a:xfrm>
            <a:off x="668151" y="4894693"/>
            <a:ext cx="2383274" cy="1344328"/>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98"/>
              </a:spcBef>
              <a:spcAft>
                <a:spcPts val="598"/>
              </a:spcAft>
              <a:defRPr/>
            </a:pPr>
            <a:r>
              <a:rPr lang="fr-FR" sz="1400" b="1">
                <a:solidFill>
                  <a:schemeClr val="tx1"/>
                </a:solidFill>
                <a:latin typeface="Montserrat"/>
              </a:rPr>
              <a:t>Évaluation initiale</a:t>
            </a:r>
            <a:endParaRPr/>
          </a:p>
          <a:p>
            <a:pPr marL="0" marR="0" indent="0" algn="ctr">
              <a:lnSpc>
                <a:spcPct val="100000"/>
              </a:lnSpc>
              <a:spcBef>
                <a:spcPts val="598"/>
              </a:spcBef>
              <a:spcAft>
                <a:spcPts val="0"/>
              </a:spcAft>
              <a:defRPr/>
            </a:pPr>
            <a:endParaRPr lang="fr-FR" sz="1200" b="0" i="0" u="none" strike="noStrike" cap="none" spc="0">
              <a:solidFill>
                <a:schemeClr val="tx1"/>
              </a:solidFill>
              <a:latin typeface="Montserrat"/>
              <a:cs typeface="Montserrat"/>
            </a:endParaRPr>
          </a:p>
          <a:p>
            <a:pPr>
              <a:spcBef>
                <a:spcPts val="598"/>
              </a:spcBef>
              <a:defRPr/>
            </a:pPr>
            <a:endParaRPr/>
          </a:p>
        </p:txBody>
      </p:sp>
      <p:sp>
        <p:nvSpPr>
          <p:cNvPr id="2102538022" name="Rectangle : coins arrondis 26"/>
          <p:cNvSpPr/>
          <p:nvPr/>
        </p:nvSpPr>
        <p:spPr bwMode="auto">
          <a:xfrm>
            <a:off x="3150742" y="4894693"/>
            <a:ext cx="2650136" cy="1344328"/>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spcBef>
                <a:spcPts val="598"/>
              </a:spcBef>
              <a:defRPr/>
            </a:pPr>
            <a:r>
              <a:rPr lang="fr-CH" sz="1400" b="1">
                <a:solidFill>
                  <a:schemeClr val="tx1"/>
                </a:solidFill>
                <a:latin typeface="Montserrat"/>
              </a:rPr>
              <a:t>Bilan d’entrée</a:t>
            </a:r>
            <a:endParaRPr/>
          </a:p>
        </p:txBody>
      </p:sp>
      <p:sp>
        <p:nvSpPr>
          <p:cNvPr id="1955305557" name="Rectangle : coins arrondis 26"/>
          <p:cNvSpPr/>
          <p:nvPr/>
        </p:nvSpPr>
        <p:spPr bwMode="auto">
          <a:xfrm>
            <a:off x="8641688" y="4864981"/>
            <a:ext cx="2650136" cy="1358017"/>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ctr">
              <a:lnSpc>
                <a:spcPct val="100000"/>
              </a:lnSpc>
              <a:spcBef>
                <a:spcPts val="598"/>
              </a:spcBef>
              <a:spcAft>
                <a:spcPts val="0"/>
              </a:spcAft>
              <a:defRPr/>
            </a:pPr>
            <a:r>
              <a:rPr lang="fr-CH" sz="1400" b="1" i="0" u="none" strike="noStrike" cap="none" spc="0">
                <a:solidFill>
                  <a:schemeClr val="tx1"/>
                </a:solidFill>
                <a:latin typeface="Montserrat"/>
                <a:ea typeface="Montserrat"/>
                <a:cs typeface="Montserrat"/>
              </a:rPr>
              <a:t>Bilan de coordination</a:t>
            </a:r>
            <a:endParaRPr lang="fr-CH" sz="1400" b="1" i="0" u="none" strike="noStrike" cap="none" spc="0">
              <a:solidFill>
                <a:schemeClr val="tx1"/>
              </a:solidFill>
              <a:latin typeface="Montserrat"/>
              <a:cs typeface="Montserrat"/>
            </a:endParaRPr>
          </a:p>
        </p:txBody>
      </p:sp>
      <p:sp>
        <p:nvSpPr>
          <p:cNvPr id="1124082183" name="Rectangle : coins arrondis 26"/>
          <p:cNvSpPr/>
          <p:nvPr/>
        </p:nvSpPr>
        <p:spPr bwMode="auto">
          <a:xfrm>
            <a:off x="5881113" y="4887456"/>
            <a:ext cx="2650136" cy="1344328"/>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ctr">
              <a:lnSpc>
                <a:spcPct val="100000"/>
              </a:lnSpc>
              <a:spcBef>
                <a:spcPts val="598"/>
              </a:spcBef>
              <a:spcAft>
                <a:spcPts val="0"/>
              </a:spcAft>
              <a:defRPr/>
            </a:pPr>
            <a:r>
              <a:rPr lang="fr-CH" sz="1400" b="1">
                <a:solidFill>
                  <a:schemeClr val="tx1"/>
                </a:solidFill>
                <a:latin typeface="Montserrat"/>
              </a:rPr>
              <a:t>Bilan de transition</a:t>
            </a:r>
            <a:endParaRPr/>
          </a:p>
          <a:p>
            <a:pPr marL="0" marR="0" indent="0" algn="ctr">
              <a:lnSpc>
                <a:spcPct val="100000"/>
              </a:lnSpc>
              <a:spcBef>
                <a:spcPts val="597"/>
              </a:spcBef>
              <a:spcAft>
                <a:spcPts val="0"/>
              </a:spcAft>
              <a:defRPr/>
            </a:pPr>
            <a:endParaRPr lang="fr-FR" sz="1200" b="0" i="0" u="none" strike="noStrike" cap="none" spc="0">
              <a:solidFill>
                <a:schemeClr val="tx1"/>
              </a:solidFill>
              <a:latin typeface="Montserrat"/>
              <a:ea typeface="Montserrat"/>
              <a:cs typeface="Montserrat"/>
            </a:endParaRPr>
          </a:p>
          <a:p>
            <a:pPr algn="ctr">
              <a:spcBef>
                <a:spcPts val="598"/>
              </a:spcBef>
              <a:defRPr/>
            </a:pPr>
            <a:endParaRPr/>
          </a:p>
        </p:txBody>
      </p:sp>
      <p:sp>
        <p:nvSpPr>
          <p:cNvPr id="1717306460" name="Bouton d'action : Personnalisé 34">
            <a:hlinkClick r:id="rId4" action="ppaction://hlinksldjump" tooltip="Slide 35"/>
          </p:cNvPr>
          <p:cNvSpPr/>
          <p:nvPr/>
        </p:nvSpPr>
        <p:spPr bwMode="auto">
          <a:xfrm>
            <a:off x="997142" y="5521771"/>
            <a:ext cx="1725444" cy="532936"/>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8"/>
              </a:lnSpc>
              <a:defRPr/>
            </a:pPr>
            <a:r>
              <a:rPr lang="fr-FR" sz="1050">
                <a:latin typeface="Montserrat"/>
              </a:rPr>
              <a:t>Découvrir la fiche</a:t>
            </a:r>
            <a:endParaRPr/>
          </a:p>
          <a:p>
            <a:pPr algn="ctr">
              <a:lnSpc>
                <a:spcPts val="1758"/>
              </a:lnSpc>
              <a:defRPr/>
            </a:pPr>
            <a:r>
              <a:rPr lang="fr-FR" sz="1600">
                <a:latin typeface="Montserrat"/>
              </a:rPr>
              <a:t>▶︎</a:t>
            </a:r>
            <a:endParaRPr lang="fr-FR" sz="1050">
              <a:latin typeface="Montserrat"/>
            </a:endParaRPr>
          </a:p>
        </p:txBody>
      </p:sp>
      <p:sp>
        <p:nvSpPr>
          <p:cNvPr id="671944747" name="Bouton d'action : Personnalisé 34">
            <a:hlinkClick r:id="rId5" action="ppaction://hlinksldjump" tooltip="Slide 36"/>
          </p:cNvPr>
          <p:cNvSpPr/>
          <p:nvPr/>
        </p:nvSpPr>
        <p:spPr bwMode="auto">
          <a:xfrm>
            <a:off x="3613088" y="5521771"/>
            <a:ext cx="1725444" cy="532936"/>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8"/>
              </a:lnSpc>
              <a:defRPr/>
            </a:pPr>
            <a:r>
              <a:rPr lang="fr-FR" sz="1050">
                <a:latin typeface="Montserrat"/>
              </a:rPr>
              <a:t>Découvrir la fiche</a:t>
            </a:r>
            <a:endParaRPr/>
          </a:p>
          <a:p>
            <a:pPr algn="ctr">
              <a:lnSpc>
                <a:spcPts val="1758"/>
              </a:lnSpc>
              <a:defRPr/>
            </a:pPr>
            <a:r>
              <a:rPr lang="fr-FR" sz="1600">
                <a:latin typeface="Montserrat"/>
              </a:rPr>
              <a:t>▶︎</a:t>
            </a:r>
            <a:endParaRPr lang="fr-FR" sz="1050">
              <a:latin typeface="Montserrat"/>
            </a:endParaRPr>
          </a:p>
        </p:txBody>
      </p:sp>
      <p:sp>
        <p:nvSpPr>
          <p:cNvPr id="1713565833" name="Bouton d'action : Personnalisé 34">
            <a:hlinkClick r:id="rId6" action="ppaction://hlinksldjump" tooltip="Slide 37"/>
          </p:cNvPr>
          <p:cNvSpPr/>
          <p:nvPr/>
        </p:nvSpPr>
        <p:spPr bwMode="auto">
          <a:xfrm>
            <a:off x="6343459" y="5521771"/>
            <a:ext cx="1725444" cy="532936"/>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8"/>
              </a:lnSpc>
              <a:defRPr/>
            </a:pPr>
            <a:r>
              <a:rPr lang="fr-FR" sz="1050">
                <a:latin typeface="Montserrat"/>
              </a:rPr>
              <a:t>Découvrir la fiche</a:t>
            </a:r>
            <a:endParaRPr/>
          </a:p>
          <a:p>
            <a:pPr algn="ctr">
              <a:lnSpc>
                <a:spcPts val="1758"/>
              </a:lnSpc>
              <a:defRPr/>
            </a:pPr>
            <a:r>
              <a:rPr lang="fr-FR" sz="1600">
                <a:latin typeface="Montserrat"/>
              </a:rPr>
              <a:t>▶︎</a:t>
            </a:r>
            <a:endParaRPr lang="fr-FR" sz="1050">
              <a:latin typeface="Montserrat"/>
            </a:endParaRPr>
          </a:p>
        </p:txBody>
      </p:sp>
      <p:sp>
        <p:nvSpPr>
          <p:cNvPr id="1240442395" name="Bouton d'action : Personnalisé 34">
            <a:hlinkClick r:id="rId7" action="ppaction://hlinksldjump" tooltip="Slide 38"/>
          </p:cNvPr>
          <p:cNvSpPr/>
          <p:nvPr/>
        </p:nvSpPr>
        <p:spPr bwMode="auto">
          <a:xfrm>
            <a:off x="9104034" y="5521771"/>
            <a:ext cx="1725444" cy="532936"/>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8"/>
              </a:lnSpc>
              <a:defRPr/>
            </a:pPr>
            <a:r>
              <a:rPr lang="fr-FR" sz="1050">
                <a:latin typeface="Montserrat"/>
              </a:rPr>
              <a:t>Découvrir la fiche</a:t>
            </a:r>
            <a:endParaRPr/>
          </a:p>
          <a:p>
            <a:pPr algn="ctr">
              <a:lnSpc>
                <a:spcPts val="1758"/>
              </a:lnSpc>
              <a:defRPr/>
            </a:pPr>
            <a:r>
              <a:rPr lang="fr-FR" sz="1600">
                <a:latin typeface="Montserrat"/>
              </a:rPr>
              <a:t>▶︎</a:t>
            </a:r>
            <a:endParaRPr lang="fr-FR" sz="1050">
              <a:latin typeface="Montserrat"/>
            </a:endParaRPr>
          </a:p>
        </p:txBody>
      </p:sp>
      <p:sp>
        <p:nvSpPr>
          <p:cNvPr id="85303175" name="Bouton d'action : Suivant ou Précédent 85303174">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098475592" name="Bouton d'action : Précédent 2098475591">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091507493" name="Bouton d'action : Accueil 1091507492">
            <a:hlinkClick r:id="rId8"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827679097" name="Sous-titre 2"/>
          <p:cNvSpPr>
            <a:spLocks noGrp="1"/>
          </p:cNvSpPr>
          <p:nvPr>
            <p:ph type="subTitle" idx="1"/>
          </p:nvPr>
        </p:nvSpPr>
        <p:spPr bwMode="auto">
          <a:xfrm>
            <a:off x="422313" y="396129"/>
            <a:ext cx="9144000" cy="1655762"/>
          </a:xfrm>
        </p:spPr>
        <p:txBody>
          <a:bodyPr/>
          <a:lstStyle/>
          <a:p>
            <a:pPr marL="0" marR="0" indent="0" algn="l">
              <a:lnSpc>
                <a:spcPct val="90000"/>
              </a:lnSpc>
              <a:spcBef>
                <a:spcPts val="1199"/>
              </a:spcBef>
              <a:spcAft>
                <a:spcPts val="0"/>
              </a:spcAft>
              <a:buClr>
                <a:schemeClr val="tx2"/>
              </a:buClr>
              <a:buFontTx/>
              <a:buNone/>
              <a:defRPr/>
            </a:pPr>
            <a:r>
              <a:rPr lang="fr-CH" sz="2400" b="1" i="0" u="none" strike="noStrike" cap="none" spc="0">
                <a:solidFill>
                  <a:schemeClr val="tx1"/>
                </a:solidFill>
                <a:latin typeface="Montserrat"/>
                <a:ea typeface="Montserrat"/>
                <a:cs typeface="Montserrat"/>
              </a:rPr>
              <a:t>Rôles et responsabilités (RACI)</a:t>
            </a:r>
            <a:r>
              <a:rPr lang="fr-CH" b="1">
                <a:latin typeface="Montserrat"/>
              </a:rPr>
              <a:t> </a:t>
            </a:r>
            <a:r>
              <a:rPr lang="fr-CH" sz="1800" b="1" i="0" u="none" strike="noStrike" cap="none" spc="0">
                <a:solidFill>
                  <a:schemeClr val="tx1"/>
                </a:solidFill>
                <a:latin typeface="Montserrat"/>
                <a:ea typeface="Montserrat"/>
                <a:cs typeface="Montserrat"/>
              </a:rPr>
              <a:t>- Évaluation initiale</a:t>
            </a:r>
            <a:endParaRPr lang="fr-CH" sz="1800" b="1" i="0" u="none" strike="noStrike" cap="none" spc="0">
              <a:solidFill>
                <a:schemeClr val="tx1"/>
              </a:solidFill>
              <a:latin typeface="Montserrat"/>
              <a:cs typeface="Montserrat"/>
            </a:endParaRPr>
          </a:p>
          <a:p>
            <a:pPr algn="l">
              <a:defRPr/>
            </a:pPr>
            <a:endParaRPr lang="fr-FR"/>
          </a:p>
        </p:txBody>
      </p:sp>
      <p:sp>
        <p:nvSpPr>
          <p:cNvPr id="26964040" name="Rectangle 1"/>
          <p:cNvSpPr>
            <a:spLocks noChangeArrowheads="1"/>
          </p:cNvSpPr>
          <p:nvPr/>
        </p:nvSpPr>
        <p:spPr bwMode="auto">
          <a:xfrm>
            <a:off x="422311" y="881162"/>
            <a:ext cx="11185581" cy="1006200"/>
          </a:xfrm>
          <a:prstGeom prst="rect">
            <a:avLst/>
          </a:prstGeom>
          <a:noFill/>
          <a:ln>
            <a:noFill/>
          </a:ln>
          <a:effectLst/>
        </p:spPr>
        <p:txBody>
          <a:bodyPr vert="horz" wrap="square" lIns="91440" tIns="45720" rIns="91440" bIns="45720" numCol="1" anchor="ctr" anchorCtr="0" compatLnSpc="1">
            <a:prstTxWarp prst="textNoShape">
              <a:avLst/>
            </a:prstTxWarp>
            <a:spAutoFit/>
          </a:bodyPr>
          <a:lstStyle>
            <a:lvl1pPr>
              <a:spcBef>
                <a:spcPts val="0"/>
              </a:spcBef>
              <a:spcAft>
                <a:spcPts val="0"/>
              </a:spcAft>
              <a:defRPr>
                <a:solidFill>
                  <a:schemeClr val="tx1"/>
                </a:solidFill>
                <a:latin typeface="Arial"/>
              </a:defRPr>
            </a:lvl1pPr>
            <a:lvl2pPr>
              <a:spcBef>
                <a:spcPts val="0"/>
              </a:spcBef>
              <a:spcAft>
                <a:spcPts val="0"/>
              </a:spcAft>
              <a:defRPr>
                <a:solidFill>
                  <a:schemeClr val="tx1"/>
                </a:solidFill>
                <a:latin typeface="Arial"/>
              </a:defRPr>
            </a:lvl2pPr>
            <a:lvl3pPr>
              <a:spcBef>
                <a:spcPts val="0"/>
              </a:spcBef>
              <a:spcAft>
                <a:spcPts val="0"/>
              </a:spcAft>
              <a:defRPr>
                <a:solidFill>
                  <a:schemeClr val="tx1"/>
                </a:solidFill>
                <a:latin typeface="Arial"/>
              </a:defRPr>
            </a:lvl3pPr>
            <a:lvl4pPr>
              <a:spcBef>
                <a:spcPts val="0"/>
              </a:spcBef>
              <a:spcAft>
                <a:spcPts val="0"/>
              </a:spcAft>
              <a:defRPr>
                <a:solidFill>
                  <a:schemeClr val="tx1"/>
                </a:solidFill>
                <a:latin typeface="Arial"/>
              </a:defRPr>
            </a:lvl4pPr>
            <a:lvl5pPr>
              <a:spcBef>
                <a:spcPts val="0"/>
              </a:spcBef>
              <a:spcAft>
                <a:spcPts val="0"/>
              </a:spcAft>
              <a:defRPr>
                <a:solidFill>
                  <a:schemeClr val="tx1"/>
                </a:solidFill>
                <a:latin typeface="Arial"/>
              </a:defRPr>
            </a:lvl5pPr>
            <a:lvl6pPr>
              <a:spcBef>
                <a:spcPts val="0"/>
              </a:spcBef>
              <a:spcAft>
                <a:spcPts val="0"/>
              </a:spcAft>
              <a:defRPr>
                <a:solidFill>
                  <a:schemeClr val="tx1"/>
                </a:solidFill>
                <a:latin typeface="Arial"/>
              </a:defRPr>
            </a:lvl6pPr>
            <a:lvl7pPr>
              <a:spcBef>
                <a:spcPts val="0"/>
              </a:spcBef>
              <a:spcAft>
                <a:spcPts val="0"/>
              </a:spcAft>
              <a:defRPr>
                <a:solidFill>
                  <a:schemeClr val="tx1"/>
                </a:solidFill>
                <a:latin typeface="Arial"/>
              </a:defRPr>
            </a:lvl7pPr>
            <a:lvl8pPr>
              <a:spcBef>
                <a:spcPts val="0"/>
              </a:spcBef>
              <a:spcAft>
                <a:spcPts val="0"/>
              </a:spcAft>
              <a:defRPr>
                <a:solidFill>
                  <a:schemeClr val="tx1"/>
                </a:solidFill>
                <a:latin typeface="Arial"/>
              </a:defRPr>
            </a:lvl8pPr>
            <a:lvl9pPr>
              <a:spcBef>
                <a:spcPts val="0"/>
              </a:spcBef>
              <a:spcAft>
                <a:spcPts val="0"/>
              </a:spcAft>
              <a:defRPr>
                <a:solidFill>
                  <a:schemeClr val="tx1"/>
                </a:solidFill>
                <a:latin typeface="Arial"/>
              </a:defRPr>
            </a:lvl9pPr>
          </a:lstStyle>
          <a:p>
            <a:pPr marL="0" marR="0" lvl="0" indent="0" algn="l" defTabSz="914400" rtl="0">
              <a:lnSpc>
                <a:spcPct val="100000"/>
              </a:lnSpc>
              <a:spcBef>
                <a:spcPts val="0"/>
              </a:spcBef>
              <a:spcAft>
                <a:spcPts val="0"/>
              </a:spcAft>
              <a:buClrTx/>
              <a:buSzTx/>
              <a:buFontTx/>
              <a:buNone/>
              <a:defRPr/>
            </a:pPr>
            <a:r>
              <a:rPr lang="fr-FR" sz="1000" b="0" i="0" u="none" strike="noStrike" cap="none">
                <a:ln>
                  <a:noFill/>
                </a:ln>
                <a:solidFill>
                  <a:srgbClr val="1A1A1A"/>
                </a:solidFill>
                <a:latin typeface="Montserrat"/>
              </a:rPr>
              <a:t>L'évaluation initiale est obligatoire à l'entrée de l'AIS.</a:t>
            </a:r>
            <a:endParaRPr/>
          </a:p>
          <a:p>
            <a:pPr marL="0" marR="0" lvl="0" indent="0" algn="l" defTabSz="914400" rtl="0">
              <a:lnSpc>
                <a:spcPct val="100000"/>
              </a:lnSpc>
              <a:spcBef>
                <a:spcPts val="0"/>
              </a:spcBef>
              <a:spcAft>
                <a:spcPts val="0"/>
              </a:spcAft>
              <a:buClrTx/>
              <a:buSzTx/>
              <a:buFontTx/>
              <a:buNone/>
              <a:defRPr/>
            </a:pPr>
            <a:r>
              <a:rPr lang="fr-FR" sz="1000" b="1" i="0" u="none" strike="noStrike" cap="none">
                <a:ln>
                  <a:noFill/>
                </a:ln>
                <a:solidFill>
                  <a:srgbClr val="1A1A1A"/>
                </a:solidFill>
                <a:latin typeface="Montserrat"/>
              </a:rPr>
              <a:t>&gt; fréquence : </a:t>
            </a:r>
            <a:r>
              <a:rPr lang="fr-FR" sz="1000" b="0" i="0" u="none" strike="noStrike" cap="none">
                <a:ln>
                  <a:noFill/>
                </a:ln>
                <a:solidFill>
                  <a:srgbClr val="1A1A1A"/>
                </a:solidFill>
                <a:latin typeface="Montserrat"/>
              </a:rPr>
              <a:t>1 seule fois - lors de l'arrivée dans le parcours AIS</a:t>
            </a:r>
            <a:endParaRPr lang="fr-FR" sz="1000" b="0" i="0" u="none" strike="noStrike" cap="none">
              <a:ln>
                <a:noFill/>
              </a:ln>
              <a:solidFill>
                <a:schemeClr val="tx1"/>
              </a:solidFill>
              <a:latin typeface="Montserrat"/>
            </a:endParaRPr>
          </a:p>
          <a:p>
            <a:pPr marL="0" marR="0" lvl="0" indent="0" algn="l" defTabSz="914400" rtl="0">
              <a:lnSpc>
                <a:spcPct val="100000"/>
              </a:lnSpc>
              <a:spcBef>
                <a:spcPts val="0"/>
              </a:spcBef>
              <a:spcAft>
                <a:spcPts val="0"/>
              </a:spcAft>
              <a:buClrTx/>
              <a:buSzTx/>
              <a:buFontTx/>
              <a:buNone/>
              <a:defRPr/>
            </a:pPr>
            <a:r>
              <a:rPr lang="fr-FR" sz="1000" b="1" i="0" u="none" strike="noStrike" cap="none">
                <a:ln>
                  <a:noFill/>
                </a:ln>
                <a:solidFill>
                  <a:srgbClr val="000000"/>
                </a:solidFill>
                <a:latin typeface="Montserrat"/>
              </a:rPr>
              <a:t>&gt; objectifs : </a:t>
            </a:r>
            <a:r>
              <a:rPr lang="fr-FR" sz="1000" b="0" i="0" u="none" strike="noStrike" cap="none">
                <a:ln>
                  <a:noFill/>
                </a:ln>
                <a:solidFill>
                  <a:srgbClr val="000000"/>
                </a:solidFill>
                <a:latin typeface="Montserrat"/>
              </a:rPr>
              <a:t>poser </a:t>
            </a:r>
            <a:r>
              <a:rPr lang="fr-FR" sz="1000">
                <a:solidFill>
                  <a:srgbClr val="000000"/>
                </a:solidFill>
                <a:latin typeface="Montserrat"/>
              </a:rPr>
              <a:t>un</a:t>
            </a:r>
            <a:r>
              <a:rPr lang="fr-FR" sz="1000" b="0" i="0" u="none" strike="noStrike" cap="none">
                <a:ln>
                  <a:noFill/>
                </a:ln>
                <a:solidFill>
                  <a:srgbClr val="000000"/>
                </a:solidFill>
                <a:latin typeface="Montserrat"/>
              </a:rPr>
              <a:t> diagnostic pour déterminer le parcours du jeune (et son projet) dans le dispositif AIS et déterminer la prise en charge </a:t>
            </a:r>
            <a:r>
              <a:rPr lang="fr-FR" sz="1000" b="0" i="1" u="none" strike="noStrike" cap="none">
                <a:ln>
                  <a:noFill/>
                </a:ln>
                <a:solidFill>
                  <a:srgbClr val="000000"/>
                </a:solidFill>
                <a:latin typeface="Montserrat"/>
              </a:rPr>
              <a:t>&gt; permet de positionner le jeune dans le parcours et de le diriger vers le bon Case Management</a:t>
            </a:r>
            <a:endParaRPr lang="fr-FR" sz="1000" b="0" i="0" u="none" strike="noStrike" cap="none">
              <a:ln>
                <a:noFill/>
              </a:ln>
              <a:solidFill>
                <a:schemeClr val="tx1"/>
              </a:solidFill>
              <a:latin typeface="Montserrat"/>
            </a:endParaRPr>
          </a:p>
          <a:p>
            <a:pPr marL="0" marR="0" lvl="0" indent="0" algn="l" defTabSz="914400" rtl="0">
              <a:lnSpc>
                <a:spcPct val="100000"/>
              </a:lnSpc>
              <a:spcBef>
                <a:spcPts val="0"/>
              </a:spcBef>
              <a:spcAft>
                <a:spcPts val="0"/>
              </a:spcAft>
              <a:buClrTx/>
              <a:buSzTx/>
              <a:buFontTx/>
              <a:buNone/>
              <a:defRPr/>
            </a:pPr>
            <a:r>
              <a:rPr lang="fr-FR" sz="1000" b="1" i="0" u="none" strike="noStrike" cap="none">
                <a:ln>
                  <a:noFill/>
                </a:ln>
                <a:solidFill>
                  <a:srgbClr val="000000"/>
                </a:solidFill>
                <a:latin typeface="Montserrat"/>
              </a:rPr>
              <a:t>&gt; personnes présentes : </a:t>
            </a:r>
            <a:r>
              <a:rPr lang="fr-FR" sz="1000" b="0" i="0" u="none" strike="noStrike" cap="none">
                <a:ln>
                  <a:noFill/>
                </a:ln>
                <a:solidFill>
                  <a:srgbClr val="000000"/>
                </a:solidFill>
                <a:latin typeface="Montserrat"/>
              </a:rPr>
              <a:t>TS (fil rouge) / CEBIG + jeune + personne de confiance et / ou représentant légal </a:t>
            </a:r>
            <a:r>
              <a:rPr lang="fr-FR" sz="1000" b="0" i="1" u="none" strike="noStrike" cap="none">
                <a:ln>
                  <a:noFill/>
                </a:ln>
                <a:solidFill>
                  <a:srgbClr val="000000"/>
                </a:solidFill>
                <a:latin typeface="Montserrat"/>
              </a:rPr>
              <a:t>(si existant)</a:t>
            </a:r>
            <a:endParaRPr lang="fr-FR" sz="1000" b="0" i="0" u="none" strike="noStrike" cap="none">
              <a:ln>
                <a:noFill/>
              </a:ln>
              <a:solidFill>
                <a:schemeClr val="tx1"/>
              </a:solidFill>
              <a:latin typeface="Montserrat"/>
            </a:endParaRPr>
          </a:p>
          <a:p>
            <a:pPr marL="0" marR="0" lvl="0" indent="0" algn="l" defTabSz="914400" rtl="0">
              <a:lnSpc>
                <a:spcPct val="100000"/>
              </a:lnSpc>
              <a:spcBef>
                <a:spcPts val="0"/>
              </a:spcBef>
              <a:spcAft>
                <a:spcPts val="0"/>
              </a:spcAft>
              <a:buClrTx/>
              <a:buSzTx/>
              <a:buFontTx/>
              <a:buNone/>
              <a:defRPr/>
            </a:pPr>
            <a:r>
              <a:rPr lang="fr-FR" sz="1000" b="1" i="0" u="none" strike="noStrike" cap="none">
                <a:ln>
                  <a:noFill/>
                </a:ln>
                <a:solidFill>
                  <a:srgbClr val="000000"/>
                </a:solidFill>
                <a:latin typeface="Montserrat"/>
              </a:rPr>
              <a:t>&gt; outils / document produit : </a:t>
            </a:r>
            <a:r>
              <a:rPr lang="fr-FR" sz="1000" b="0" i="0" u="none" strike="noStrike" cap="none">
                <a:ln>
                  <a:noFill/>
                </a:ln>
                <a:solidFill>
                  <a:srgbClr val="000000"/>
                </a:solidFill>
                <a:latin typeface="Montserrat"/>
              </a:rPr>
              <a:t>portfolio du jeune +</a:t>
            </a:r>
            <a:r>
              <a:rPr lang="fr-FR" sz="1000" b="1" i="0" u="none" strike="noStrike" cap="none">
                <a:ln>
                  <a:noFill/>
                </a:ln>
                <a:solidFill>
                  <a:srgbClr val="000000"/>
                </a:solidFill>
                <a:latin typeface="Montserrat"/>
              </a:rPr>
              <a:t> </a:t>
            </a:r>
            <a:r>
              <a:rPr lang="fr-FR" sz="1000" b="0" i="0" u="none" strike="noStrike" cap="none">
                <a:ln>
                  <a:noFill/>
                </a:ln>
                <a:solidFill>
                  <a:srgbClr val="000000"/>
                </a:solidFill>
                <a:latin typeface="Montserrat"/>
              </a:rPr>
              <a:t>fiche information du jeune</a:t>
            </a:r>
            <a:endParaRPr lang="fr-FR" sz="1000" b="0" i="0" u="none" strike="noStrike" cap="none">
              <a:ln>
                <a:noFill/>
              </a:ln>
              <a:solidFill>
                <a:schemeClr val="tx1"/>
              </a:solidFill>
              <a:latin typeface="Montserrat"/>
            </a:endParaRPr>
          </a:p>
        </p:txBody>
      </p:sp>
      <p:graphicFrame>
        <p:nvGraphicFramePr>
          <p:cNvPr id="2043551886" name="Tableau 4"/>
          <p:cNvGraphicFramePr>
            <a:graphicFrameLocks noGrp="1"/>
          </p:cNvGraphicFramePr>
          <p:nvPr/>
        </p:nvGraphicFramePr>
        <p:xfrm>
          <a:off x="490583" y="1959499"/>
          <a:ext cx="8322478" cy="4269558"/>
        </p:xfrm>
        <a:graphic>
          <a:graphicData uri="http://schemas.openxmlformats.org/drawingml/2006/table">
            <a:tbl>
              <a:tblPr firstRow="1" bandRow="1">
                <a:tableStyleId>{5C22544A-7EE6-4342-B048-85BDC9FD1C3A}</a:tableStyleId>
              </a:tblPr>
              <a:tblGrid>
                <a:gridCol w="2426785">
                  <a:extLst>
                    <a:ext uri="{9D8B030D-6E8A-4147-A177-3AD203B41FA5}">
                      <a16:colId xmlns:a16="http://schemas.microsoft.com/office/drawing/2014/main" val="20000"/>
                    </a:ext>
                  </a:extLst>
                </a:gridCol>
                <a:gridCol w="1053738">
                  <a:extLst>
                    <a:ext uri="{9D8B030D-6E8A-4147-A177-3AD203B41FA5}">
                      <a16:colId xmlns:a16="http://schemas.microsoft.com/office/drawing/2014/main" val="20001"/>
                    </a:ext>
                  </a:extLst>
                </a:gridCol>
                <a:gridCol w="879563">
                  <a:extLst>
                    <a:ext uri="{9D8B030D-6E8A-4147-A177-3AD203B41FA5}">
                      <a16:colId xmlns:a16="http://schemas.microsoft.com/office/drawing/2014/main" val="20002"/>
                    </a:ext>
                  </a:extLst>
                </a:gridCol>
                <a:gridCol w="1309911">
                  <a:extLst>
                    <a:ext uri="{9D8B030D-6E8A-4147-A177-3AD203B41FA5}">
                      <a16:colId xmlns:a16="http://schemas.microsoft.com/office/drawing/2014/main" val="20003"/>
                    </a:ext>
                  </a:extLst>
                </a:gridCol>
                <a:gridCol w="710474">
                  <a:extLst>
                    <a:ext uri="{9D8B030D-6E8A-4147-A177-3AD203B41FA5}">
                      <a16:colId xmlns:a16="http://schemas.microsoft.com/office/drawing/2014/main" val="20004"/>
                    </a:ext>
                  </a:extLst>
                </a:gridCol>
                <a:gridCol w="984066">
                  <a:extLst>
                    <a:ext uri="{9D8B030D-6E8A-4147-A177-3AD203B41FA5}">
                      <a16:colId xmlns:a16="http://schemas.microsoft.com/office/drawing/2014/main" val="20005"/>
                    </a:ext>
                  </a:extLst>
                </a:gridCol>
                <a:gridCol w="957941">
                  <a:extLst>
                    <a:ext uri="{9D8B030D-6E8A-4147-A177-3AD203B41FA5}">
                      <a16:colId xmlns:a16="http://schemas.microsoft.com/office/drawing/2014/main" val="20006"/>
                    </a:ext>
                  </a:extLst>
                </a:gridCol>
              </a:tblGrid>
              <a:tr h="503313">
                <a:tc>
                  <a:txBody>
                    <a:bodyPr/>
                    <a:lstStyle/>
                    <a:p>
                      <a:pPr>
                        <a:defRPr/>
                      </a:pPr>
                      <a:endParaRPr lang="fr-FR" sz="1200" b="0">
                        <a:solidFill>
                          <a:srgbClr val="000000"/>
                        </a:solidFill>
                        <a:latin typeface="Montserrat"/>
                        <a:ea typeface="+mn-ea"/>
                        <a:cs typeface="+mn-cs"/>
                      </a:endParaRPr>
                    </a:p>
                  </a:txBody>
                  <a:tcPr>
                    <a:lnL w="12700" algn="ctr">
                      <a:solidFill>
                        <a:schemeClr val="tx1"/>
                      </a:solidFill>
                    </a:lnL>
                    <a:lnR w="12700" algn="ctr">
                      <a:solidFill>
                        <a:schemeClr val="tx1"/>
                      </a:solidFill>
                    </a:lnR>
                    <a:lnT w="12700" algn="ctr">
                      <a:solidFill>
                        <a:schemeClr val="tx1"/>
                      </a:solidFill>
                    </a:lnT>
                    <a:lnB w="12699" algn="ctr">
                      <a:solidFill>
                        <a:srgbClr val="000000"/>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Jeune</a:t>
                      </a:r>
                      <a:endParaRPr lang="fr-FR" sz="1000" b="0" i="0" u="none" strike="noStrike" cap="none" spc="0">
                        <a:solidFill>
                          <a:srgbClr val="000000"/>
                        </a:solidFill>
                        <a:latin typeface="Montserrat"/>
                        <a:cs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TS </a:t>
                      </a:r>
                      <a:endParaRPr lang="fr-FR" sz="1000" b="0" i="0" u="none" strike="noStrike" cap="none" spc="0">
                        <a:solidFill>
                          <a:srgbClr val="000000"/>
                        </a:solidFill>
                        <a:latin typeface="Montserrat"/>
                        <a:cs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Personne de confiance et / ou représentant légal</a:t>
                      </a:r>
                      <a:endParaRPr lang="fr-FR" sz="1000" b="0" i="0" u="none" strike="noStrike" cap="none" spc="0">
                        <a:solidFill>
                          <a:srgbClr val="000000"/>
                        </a:solidFill>
                        <a:latin typeface="Montserrat"/>
                        <a:cs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000" b="0">
                          <a:solidFill>
                            <a:srgbClr val="000000"/>
                          </a:solidFill>
                          <a:latin typeface="Montserrat"/>
                          <a:ea typeface="+mn-ea"/>
                          <a:cs typeface="+mn-cs"/>
                        </a:rPr>
                        <a:t>BIC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CH" sz="1000" b="0">
                          <a:solidFill>
                            <a:srgbClr val="000000"/>
                          </a:solidFill>
                          <a:latin typeface="Montserrat"/>
                          <a:ea typeface="+mn-ea"/>
                          <a:cs typeface="+mn-cs"/>
                        </a:rPr>
                        <a:t>Gestionnaire financier HG</a:t>
                      </a:r>
                      <a:endParaRPr lang="fr-FR" sz="1000" b="0">
                        <a:solidFill>
                          <a:srgbClr val="000000"/>
                        </a:solidFill>
                        <a:latin typeface="Montserrat"/>
                        <a:ea typeface="+mn-ea"/>
                        <a:cs typeface="+mn-cs"/>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000" b="0">
                          <a:solidFill>
                            <a:srgbClr val="000000"/>
                          </a:solidFill>
                          <a:latin typeface="Montserrat"/>
                          <a:ea typeface="+mn-ea"/>
                          <a:cs typeface="+mn-cs"/>
                        </a:rPr>
                        <a:t>CEBIG (si jeune pas à l’HG)</a:t>
                      </a:r>
                      <a:endParaRPr/>
                    </a:p>
                  </a:txBody>
                  <a:tcP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0"/>
                  </a:ext>
                </a:extLst>
              </a:tr>
              <a:tr h="503313">
                <a:tc>
                  <a:txBody>
                    <a:bodyPr/>
                    <a:lstStyle/>
                    <a:p>
                      <a:pPr>
                        <a:defRPr/>
                      </a:pPr>
                      <a:r>
                        <a:rPr lang="fr-CH" sz="1000" b="0">
                          <a:solidFill>
                            <a:schemeClr val="tx1"/>
                          </a:solidFill>
                          <a:latin typeface="Montserrat"/>
                          <a:ea typeface="+mn-ea"/>
                          <a:cs typeface="+mn-cs"/>
                        </a:rPr>
                        <a:t>Traitement du dossier admin</a:t>
                      </a:r>
                      <a:endParaRPr sz="1000" b="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1"/>
                  </a:ext>
                </a:extLst>
              </a:tr>
              <a:tr h="503313">
                <a:tc>
                  <a:txBody>
                    <a:bodyPr/>
                    <a:lstStyle/>
                    <a:p>
                      <a:pPr>
                        <a:defRPr/>
                      </a:pPr>
                      <a:r>
                        <a:rPr lang="fr-CH" sz="1000">
                          <a:solidFill>
                            <a:schemeClr val="tx1"/>
                          </a:solidFill>
                          <a:latin typeface="Montserrat"/>
                          <a:ea typeface="+mn-ea"/>
                          <a:cs typeface="+mn-cs"/>
                        </a:rPr>
                        <a:t>Coordination et organisation logistique de l'évaluation initiale du jeune</a:t>
                      </a:r>
                      <a:endParaRPr sz="100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2"/>
                  </a:ext>
                </a:extLst>
              </a:tr>
              <a:tr h="503313">
                <a:tc>
                  <a:txBody>
                    <a:bodyPr/>
                    <a:lstStyle/>
                    <a:p>
                      <a:pPr>
                        <a:defRPr/>
                      </a:pPr>
                      <a:r>
                        <a:rPr lang="fr-CH" sz="1000">
                          <a:solidFill>
                            <a:schemeClr val="tx1"/>
                          </a:solidFill>
                          <a:latin typeface="Montserrat"/>
                          <a:ea typeface="+mn-ea"/>
                          <a:cs typeface="+mn-cs"/>
                        </a:rPr>
                        <a:t>Evaluation initiale avec le jeune</a:t>
                      </a:r>
                      <a:endParaRPr sz="100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R</a:t>
                      </a:r>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3"/>
                  </a:ext>
                </a:extLst>
              </a:tr>
              <a:tr h="503313">
                <a:tc>
                  <a:txBody>
                    <a:bodyPr/>
                    <a:lstStyle/>
                    <a:p>
                      <a:pPr>
                        <a:defRPr/>
                      </a:pPr>
                      <a:r>
                        <a:rPr lang="fr-CH" sz="1000">
                          <a:solidFill>
                            <a:schemeClr val="tx1"/>
                          </a:solidFill>
                          <a:latin typeface="Montserrat"/>
                          <a:ea typeface="+mn-ea"/>
                          <a:cs typeface="+mn-cs"/>
                        </a:rPr>
                        <a:t>Remplissage de la "fiche information du jeune"</a:t>
                      </a:r>
                      <a:endParaRPr sz="100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4"/>
                  </a:ext>
                </a:extLst>
              </a:tr>
              <a:tr h="503313">
                <a:tc>
                  <a:txBody>
                    <a:bodyPr/>
                    <a:lstStyle/>
                    <a:p>
                      <a:pPr>
                        <a:defRPr/>
                      </a:pPr>
                      <a:r>
                        <a:rPr lang="fr-CH" sz="1000">
                          <a:solidFill>
                            <a:schemeClr val="tx1"/>
                          </a:solidFill>
                          <a:latin typeface="Montserrat"/>
                          <a:ea typeface="+mn-ea"/>
                          <a:cs typeface="+mn-cs"/>
                        </a:rPr>
                        <a:t>Création du portfolio du jeune</a:t>
                      </a:r>
                      <a:endParaRPr sz="100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R</a:t>
                      </a:r>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5"/>
                  </a:ext>
                </a:extLst>
              </a:tr>
              <a:tr h="503313">
                <a:tc>
                  <a:txBody>
                    <a:bodyPr/>
                    <a:lstStyle/>
                    <a:p>
                      <a:pPr>
                        <a:defRPr/>
                      </a:pPr>
                      <a:r>
                        <a:rPr lang="fr-CH" sz="1000">
                          <a:solidFill>
                            <a:schemeClr val="tx1"/>
                          </a:solidFill>
                          <a:latin typeface="Montserrat"/>
                          <a:ea typeface="+mn-ea"/>
                          <a:cs typeface="+mn-cs"/>
                        </a:rPr>
                        <a:t>Transmission des informations</a:t>
                      </a:r>
                      <a:endParaRPr sz="100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I</a:t>
                      </a:r>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6"/>
                  </a:ext>
                </a:extLst>
              </a:tr>
              <a:tr h="503313">
                <a:tc>
                  <a:txBody>
                    <a:bodyPr/>
                    <a:lstStyle/>
                    <a:p>
                      <a:pPr>
                        <a:defRPr/>
                      </a:pPr>
                      <a:r>
                        <a:rPr lang="fr-CH" sz="1000">
                          <a:solidFill>
                            <a:schemeClr val="tx1"/>
                          </a:solidFill>
                          <a:latin typeface="Montserrat"/>
                          <a:ea typeface="+mn-ea"/>
                          <a:cs typeface="+mn-cs"/>
                        </a:rPr>
                        <a:t>Extraction des infos</a:t>
                      </a:r>
                      <a:endParaRPr sz="100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endParaRPr lang="fr-FR" sz="1400" b="1">
                        <a:latin typeface="Montserrat"/>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7"/>
                  </a:ext>
                </a:extLst>
              </a:tr>
            </a:tbl>
          </a:graphicData>
        </a:graphic>
      </p:graphicFrame>
      <p:sp>
        <p:nvSpPr>
          <p:cNvPr id="475672703" name="Rectangle 1"/>
          <p:cNvSpPr>
            <a:spLocks noChangeArrowheads="1"/>
          </p:cNvSpPr>
          <p:nvPr/>
        </p:nvSpPr>
        <p:spPr bwMode="auto">
          <a:xfrm>
            <a:off x="432831" y="6375601"/>
            <a:ext cx="9973618" cy="366119"/>
          </a:xfrm>
          <a:prstGeom prst="rect">
            <a:avLst/>
          </a:prstGeom>
          <a:noFill/>
          <a:ln w="3175">
            <a:solidFill>
              <a:schemeClr val="tx1"/>
            </a:solidFill>
            <a:prstDash val="sysDot"/>
            <a:miter lim="800000"/>
            <a:headEnd/>
            <a:tailEnd/>
          </a:ln>
          <a:effectLst/>
        </p:spPr>
        <p:txBody>
          <a:bodyPr vert="horz" wrap="square" lIns="91440" tIns="45720" rIns="91440" bIns="45720" numCol="1" anchor="ctr" anchorCtr="0" compatLnSpc="1">
            <a:prstTxWarp prst="textNoShape">
              <a:avLst/>
            </a:prstTxWarp>
            <a:spAutoFit/>
          </a:bodyPr>
          <a:lstStyle>
            <a:lvl1pPr>
              <a:spcBef>
                <a:spcPts val="0"/>
              </a:spcBef>
              <a:spcAft>
                <a:spcPts val="0"/>
              </a:spcAft>
              <a:defRPr>
                <a:solidFill>
                  <a:schemeClr val="tx1"/>
                </a:solidFill>
                <a:latin typeface="Arial"/>
              </a:defRPr>
            </a:lvl1pPr>
            <a:lvl2pPr>
              <a:spcBef>
                <a:spcPts val="0"/>
              </a:spcBef>
              <a:spcAft>
                <a:spcPts val="0"/>
              </a:spcAft>
              <a:defRPr>
                <a:solidFill>
                  <a:schemeClr val="tx1"/>
                </a:solidFill>
                <a:latin typeface="Arial"/>
              </a:defRPr>
            </a:lvl2pPr>
            <a:lvl3pPr>
              <a:spcBef>
                <a:spcPts val="0"/>
              </a:spcBef>
              <a:spcAft>
                <a:spcPts val="0"/>
              </a:spcAft>
              <a:defRPr>
                <a:solidFill>
                  <a:schemeClr val="tx1"/>
                </a:solidFill>
                <a:latin typeface="Arial"/>
              </a:defRPr>
            </a:lvl3pPr>
            <a:lvl4pPr>
              <a:spcBef>
                <a:spcPts val="0"/>
              </a:spcBef>
              <a:spcAft>
                <a:spcPts val="0"/>
              </a:spcAft>
              <a:defRPr>
                <a:solidFill>
                  <a:schemeClr val="tx1"/>
                </a:solidFill>
                <a:latin typeface="Arial"/>
              </a:defRPr>
            </a:lvl4pPr>
            <a:lvl5pPr>
              <a:spcBef>
                <a:spcPts val="0"/>
              </a:spcBef>
              <a:spcAft>
                <a:spcPts val="0"/>
              </a:spcAft>
              <a:defRPr>
                <a:solidFill>
                  <a:schemeClr val="tx1"/>
                </a:solidFill>
                <a:latin typeface="Arial"/>
              </a:defRPr>
            </a:lvl5pPr>
            <a:lvl6pPr>
              <a:spcBef>
                <a:spcPts val="0"/>
              </a:spcBef>
              <a:spcAft>
                <a:spcPts val="0"/>
              </a:spcAft>
              <a:defRPr>
                <a:solidFill>
                  <a:schemeClr val="tx1"/>
                </a:solidFill>
                <a:latin typeface="Arial"/>
              </a:defRPr>
            </a:lvl6pPr>
            <a:lvl7pPr>
              <a:spcBef>
                <a:spcPts val="0"/>
              </a:spcBef>
              <a:spcAft>
                <a:spcPts val="0"/>
              </a:spcAft>
              <a:defRPr>
                <a:solidFill>
                  <a:schemeClr val="tx1"/>
                </a:solidFill>
                <a:latin typeface="Arial"/>
              </a:defRPr>
            </a:lvl7pPr>
            <a:lvl8pPr>
              <a:spcBef>
                <a:spcPts val="0"/>
              </a:spcBef>
              <a:spcAft>
                <a:spcPts val="0"/>
              </a:spcAft>
              <a:defRPr>
                <a:solidFill>
                  <a:schemeClr val="tx1"/>
                </a:solidFill>
                <a:latin typeface="Arial"/>
              </a:defRPr>
            </a:lvl8pPr>
            <a:lvl9pPr>
              <a:spcBef>
                <a:spcPts val="0"/>
              </a:spcBef>
              <a:spcAft>
                <a:spcPts val="0"/>
              </a:spcAft>
              <a:defRPr>
                <a:solidFill>
                  <a:schemeClr val="tx1"/>
                </a:solidFill>
                <a:latin typeface="Arial"/>
              </a:defRPr>
            </a:lvl9pPr>
          </a:lstStyle>
          <a:p>
            <a:pPr marL="0" marR="0" lvl="0" indent="0" algn="l" defTabSz="914400" rtl="0">
              <a:lnSpc>
                <a:spcPct val="100000"/>
              </a:lnSpc>
              <a:spcBef>
                <a:spcPts val="0"/>
              </a:spcBef>
              <a:spcAft>
                <a:spcPts val="0"/>
              </a:spcAft>
              <a:buClrTx/>
              <a:buSzTx/>
              <a:buFontTx/>
              <a:buNone/>
              <a:defRPr/>
            </a:pPr>
            <a:r>
              <a:rPr lang="fr-FR" sz="900" b="1" i="0" u="none" strike="noStrike" cap="none">
                <a:ln>
                  <a:noFill/>
                </a:ln>
                <a:solidFill>
                  <a:srgbClr val="000000"/>
                </a:solidFill>
                <a:latin typeface="Montserrat"/>
              </a:rPr>
              <a:t>R = responsable</a:t>
            </a:r>
            <a:r>
              <a:rPr lang="fr-FR" sz="900" b="0" i="0" u="none" strike="noStrike" cap="none">
                <a:ln>
                  <a:noFill/>
                </a:ln>
                <a:solidFill>
                  <a:srgbClr val="000000"/>
                </a:solidFill>
                <a:latin typeface="Montserrat"/>
              </a:rPr>
              <a:t> — celui qui exécute directement la tâche / </a:t>
            </a:r>
            <a:r>
              <a:rPr lang="fr-FR" sz="900" b="1" i="0" u="none" strike="noStrike" cap="none">
                <a:ln>
                  <a:noFill/>
                </a:ln>
                <a:solidFill>
                  <a:srgbClr val="000000"/>
                </a:solidFill>
                <a:latin typeface="Montserrat"/>
              </a:rPr>
              <a:t>A =</a:t>
            </a:r>
            <a:r>
              <a:rPr lang="fr-FR" sz="900" b="0" i="0" u="none" strike="noStrike" cap="none">
                <a:ln>
                  <a:noFill/>
                </a:ln>
                <a:solidFill>
                  <a:srgbClr val="000000"/>
                </a:solidFill>
                <a:latin typeface="Montserrat"/>
              </a:rPr>
              <a:t> </a:t>
            </a:r>
            <a:r>
              <a:rPr lang="fr-FR" sz="900" b="1" i="0" u="none" strike="noStrike" cap="none">
                <a:ln>
                  <a:noFill/>
                </a:ln>
                <a:solidFill>
                  <a:srgbClr val="000000"/>
                </a:solidFill>
                <a:latin typeface="Montserrat"/>
              </a:rPr>
              <a:t>redevable</a:t>
            </a:r>
            <a:r>
              <a:rPr lang="fr-FR" sz="900" b="0" i="0" u="none" strike="noStrike" cap="none">
                <a:ln>
                  <a:noFill/>
                </a:ln>
                <a:solidFill>
                  <a:srgbClr val="000000"/>
                </a:solidFill>
                <a:latin typeface="Montserrat"/>
              </a:rPr>
              <a:t> </a:t>
            </a:r>
            <a:r>
              <a:rPr lang="fr-FR" sz="900" b="1" i="0" u="none" strike="noStrike" cap="none">
                <a:ln>
                  <a:noFill/>
                </a:ln>
                <a:solidFill>
                  <a:srgbClr val="000000"/>
                </a:solidFill>
                <a:latin typeface="Montserrat"/>
              </a:rPr>
              <a:t>/ accountable</a:t>
            </a:r>
            <a:r>
              <a:rPr lang="fr-FR" sz="900" b="0" i="0" u="none" strike="noStrike" cap="none">
                <a:ln>
                  <a:noFill/>
                </a:ln>
                <a:solidFill>
                  <a:srgbClr val="000000"/>
                </a:solidFill>
                <a:latin typeface="Montserrat"/>
              </a:rPr>
              <a:t> — celui qui accepte la tâche et qui est responsable du résultat / </a:t>
            </a:r>
            <a:r>
              <a:rPr lang="fr-FR" sz="900" b="1" i="0" u="none" strike="noStrike" cap="none">
                <a:ln>
                  <a:noFill/>
                </a:ln>
                <a:solidFill>
                  <a:srgbClr val="000000"/>
                </a:solidFill>
                <a:latin typeface="Montserrat"/>
              </a:rPr>
              <a:t>C =</a:t>
            </a:r>
            <a:r>
              <a:rPr lang="fr-FR" sz="900" b="0" i="0" u="none" strike="noStrike" cap="none">
                <a:ln>
                  <a:noFill/>
                </a:ln>
                <a:solidFill>
                  <a:srgbClr val="000000"/>
                </a:solidFill>
                <a:latin typeface="Montserrat"/>
              </a:rPr>
              <a:t> </a:t>
            </a:r>
            <a:r>
              <a:rPr lang="fr-FR" sz="900" b="1" i="0" u="none" strike="noStrike" cap="none">
                <a:ln>
                  <a:noFill/>
                </a:ln>
                <a:solidFill>
                  <a:srgbClr val="000000"/>
                </a:solidFill>
                <a:latin typeface="Montserrat"/>
              </a:rPr>
              <a:t>consulté</a:t>
            </a:r>
            <a:r>
              <a:rPr lang="fr-FR" sz="900" b="0" i="0" u="none" strike="noStrike" cap="none">
                <a:ln>
                  <a:noFill/>
                </a:ln>
                <a:solidFill>
                  <a:srgbClr val="000000"/>
                </a:solidFill>
                <a:latin typeface="Montserrat"/>
              </a:rPr>
              <a:t> — celui qui donne des conseils / </a:t>
            </a:r>
            <a:r>
              <a:rPr lang="fr-FR" sz="900" b="1" i="0" u="none" strike="noStrike" cap="none">
                <a:ln>
                  <a:noFill/>
                </a:ln>
                <a:solidFill>
                  <a:srgbClr val="000000"/>
                </a:solidFill>
                <a:latin typeface="Montserrat"/>
              </a:rPr>
              <a:t>I =</a:t>
            </a:r>
            <a:r>
              <a:rPr lang="fr-FR" sz="900" b="0" i="0" u="none" strike="noStrike" cap="none">
                <a:ln>
                  <a:noFill/>
                </a:ln>
                <a:solidFill>
                  <a:srgbClr val="000000"/>
                </a:solidFill>
                <a:latin typeface="Montserrat"/>
              </a:rPr>
              <a:t> </a:t>
            </a:r>
            <a:r>
              <a:rPr lang="fr-FR" sz="900" b="1" i="0" u="none" strike="noStrike" cap="none">
                <a:ln>
                  <a:noFill/>
                </a:ln>
                <a:solidFill>
                  <a:srgbClr val="000000"/>
                </a:solidFill>
                <a:latin typeface="Montserrat"/>
              </a:rPr>
              <a:t>informé</a:t>
            </a:r>
            <a:r>
              <a:rPr lang="fr-FR" sz="900" b="0" i="0" u="none" strike="noStrike" cap="none">
                <a:ln>
                  <a:noFill/>
                </a:ln>
                <a:solidFill>
                  <a:srgbClr val="000000"/>
                </a:solidFill>
                <a:latin typeface="Montserrat"/>
              </a:rPr>
              <a:t> — celui qui est au courant des décisions prises et de l'avancement de la tâche.</a:t>
            </a:r>
            <a:endParaRPr lang="fr-FR" sz="900" b="0" i="0" u="none" strike="noStrike" cap="none">
              <a:ln>
                <a:noFill/>
              </a:ln>
              <a:solidFill>
                <a:schemeClr val="tx1"/>
              </a:solidFill>
              <a:latin typeface="Montserrat"/>
            </a:endParaRPr>
          </a:p>
        </p:txBody>
      </p:sp>
      <p:sp>
        <p:nvSpPr>
          <p:cNvPr id="651242317" name="Bouton d'action : Personnalisé 34">
            <a:hlinkClick r:id="rId3" action="ppaction://hlinksldjump" tooltip="Slide 34"/>
          </p:cNvPr>
          <p:cNvSpPr/>
          <p:nvPr/>
        </p:nvSpPr>
        <p:spPr bwMode="auto">
          <a:xfrm>
            <a:off x="10239543" y="177636"/>
            <a:ext cx="1725444" cy="706827"/>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7"/>
              </a:lnSpc>
              <a:defRPr/>
            </a:pPr>
            <a:r>
              <a:rPr lang="fr-FR" sz="1050">
                <a:latin typeface="Montserrat"/>
              </a:rPr>
              <a:t>Retour vers toutes les fiches</a:t>
            </a:r>
            <a:endParaRPr/>
          </a:p>
          <a:p>
            <a:pPr algn="ctr">
              <a:lnSpc>
                <a:spcPts val="1757"/>
              </a:lnSpc>
              <a:defRPr/>
            </a:pPr>
            <a:r>
              <a:rPr lang="fr-FR" sz="1600">
                <a:latin typeface="Montserrat"/>
              </a:rPr>
              <a:t>▶︎</a:t>
            </a:r>
            <a:endParaRPr lang="fr-FR" sz="1050">
              <a:latin typeface="Montserrat"/>
            </a:endParaRPr>
          </a:p>
        </p:txBody>
      </p:sp>
      <p:sp>
        <p:nvSpPr>
          <p:cNvPr id="1533846204" name="Bouton d'action : Suivant ou Précédent 1533846203">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101151171" name="Bouton d'action : Précédent 2101151170">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947309186" name="Bouton d'action : Accueil 1947309185">
            <a:hlinkClick r:id="rId4"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795596918" name="Sous-titre 2"/>
          <p:cNvSpPr>
            <a:spLocks noGrp="1"/>
          </p:cNvSpPr>
          <p:nvPr>
            <p:ph type="subTitle" idx="1"/>
          </p:nvPr>
        </p:nvSpPr>
        <p:spPr bwMode="auto">
          <a:xfrm>
            <a:off x="422311" y="396129"/>
            <a:ext cx="9404975" cy="1655762"/>
          </a:xfrm>
        </p:spPr>
        <p:txBody>
          <a:bodyPr/>
          <a:lstStyle/>
          <a:p>
            <a:pPr marL="0" indent="0" algn="l">
              <a:buClr>
                <a:srgbClr val="003772"/>
              </a:buClr>
              <a:buFont typeface="Wingdings"/>
              <a:buNone/>
              <a:defRPr/>
            </a:pPr>
            <a:r>
              <a:rPr lang="fr-CH" sz="2400" b="1" i="0" u="none" strike="noStrike" cap="none" spc="0">
                <a:solidFill>
                  <a:schemeClr val="tx1"/>
                </a:solidFill>
                <a:latin typeface="Montserrat"/>
                <a:ea typeface="Montserrat"/>
                <a:cs typeface="Montserrat"/>
              </a:rPr>
              <a:t>Rôles et responsabilités (RACI) </a:t>
            </a:r>
            <a:r>
              <a:rPr lang="fr-CH" b="1">
                <a:latin typeface="Montserrat"/>
              </a:rPr>
              <a:t>- Bilan d’entrée dans une formation ou une mesure</a:t>
            </a:r>
            <a:endParaRPr>
              <a:highlight>
                <a:srgbClr val="00FF00"/>
              </a:highlight>
            </a:endParaRPr>
          </a:p>
        </p:txBody>
      </p:sp>
      <p:sp>
        <p:nvSpPr>
          <p:cNvPr id="1229534594" name="Rectangle 1"/>
          <p:cNvSpPr>
            <a:spLocks noChangeArrowheads="1"/>
          </p:cNvSpPr>
          <p:nvPr/>
        </p:nvSpPr>
        <p:spPr bwMode="auto">
          <a:xfrm>
            <a:off x="490581" y="982486"/>
            <a:ext cx="11409858" cy="701399"/>
          </a:xfrm>
          <a:prstGeom prst="rect">
            <a:avLst/>
          </a:prstGeom>
          <a:noFill/>
          <a:ln>
            <a:noFill/>
          </a:ln>
          <a:effectLst/>
        </p:spPr>
        <p:txBody>
          <a:bodyPr vert="horz" wrap="square" lIns="91440" tIns="45720" rIns="91440" bIns="45720" numCol="1" anchor="ctr" anchorCtr="0" compatLnSpc="1">
            <a:prstTxWarp prst="textNoShape">
              <a:avLst/>
            </a:prstTxWarp>
            <a:spAutoFit/>
          </a:bodyPr>
          <a:lstStyle>
            <a:lvl1pPr>
              <a:spcBef>
                <a:spcPts val="0"/>
              </a:spcBef>
              <a:spcAft>
                <a:spcPts val="0"/>
              </a:spcAft>
              <a:defRPr>
                <a:solidFill>
                  <a:schemeClr val="tx1"/>
                </a:solidFill>
                <a:latin typeface="Arial"/>
              </a:defRPr>
            </a:lvl1pPr>
            <a:lvl2pPr>
              <a:spcBef>
                <a:spcPts val="0"/>
              </a:spcBef>
              <a:spcAft>
                <a:spcPts val="0"/>
              </a:spcAft>
              <a:defRPr>
                <a:solidFill>
                  <a:schemeClr val="tx1"/>
                </a:solidFill>
                <a:latin typeface="Arial"/>
              </a:defRPr>
            </a:lvl2pPr>
            <a:lvl3pPr>
              <a:spcBef>
                <a:spcPts val="0"/>
              </a:spcBef>
              <a:spcAft>
                <a:spcPts val="0"/>
              </a:spcAft>
              <a:defRPr>
                <a:solidFill>
                  <a:schemeClr val="tx1"/>
                </a:solidFill>
                <a:latin typeface="Arial"/>
              </a:defRPr>
            </a:lvl3pPr>
            <a:lvl4pPr>
              <a:spcBef>
                <a:spcPts val="0"/>
              </a:spcBef>
              <a:spcAft>
                <a:spcPts val="0"/>
              </a:spcAft>
              <a:defRPr>
                <a:solidFill>
                  <a:schemeClr val="tx1"/>
                </a:solidFill>
                <a:latin typeface="Arial"/>
              </a:defRPr>
            </a:lvl4pPr>
            <a:lvl5pPr>
              <a:spcBef>
                <a:spcPts val="0"/>
              </a:spcBef>
              <a:spcAft>
                <a:spcPts val="0"/>
              </a:spcAft>
              <a:defRPr>
                <a:solidFill>
                  <a:schemeClr val="tx1"/>
                </a:solidFill>
                <a:latin typeface="Arial"/>
              </a:defRPr>
            </a:lvl5pPr>
            <a:lvl6pPr>
              <a:spcBef>
                <a:spcPts val="0"/>
              </a:spcBef>
              <a:spcAft>
                <a:spcPts val="0"/>
              </a:spcAft>
              <a:defRPr>
                <a:solidFill>
                  <a:schemeClr val="tx1"/>
                </a:solidFill>
                <a:latin typeface="Arial"/>
              </a:defRPr>
            </a:lvl6pPr>
            <a:lvl7pPr>
              <a:spcBef>
                <a:spcPts val="0"/>
              </a:spcBef>
              <a:spcAft>
                <a:spcPts val="0"/>
              </a:spcAft>
              <a:defRPr>
                <a:solidFill>
                  <a:schemeClr val="tx1"/>
                </a:solidFill>
                <a:latin typeface="Arial"/>
              </a:defRPr>
            </a:lvl7pPr>
            <a:lvl8pPr>
              <a:spcBef>
                <a:spcPts val="0"/>
              </a:spcBef>
              <a:spcAft>
                <a:spcPts val="0"/>
              </a:spcAft>
              <a:defRPr>
                <a:solidFill>
                  <a:schemeClr val="tx1"/>
                </a:solidFill>
                <a:latin typeface="Arial"/>
              </a:defRPr>
            </a:lvl8pPr>
            <a:lvl9pPr>
              <a:spcBef>
                <a:spcPts val="0"/>
              </a:spcBef>
              <a:spcAft>
                <a:spcPts val="0"/>
              </a:spcAft>
              <a:defRPr>
                <a:solidFill>
                  <a:schemeClr val="tx1"/>
                </a:solidFill>
                <a:latin typeface="Arial"/>
              </a:defRPr>
            </a:lvl9pPr>
          </a:lstStyle>
          <a:p>
            <a:pPr marL="0" marR="0" lvl="0" indent="0" algn="l" defTabSz="914400" rtl="0">
              <a:lnSpc>
                <a:spcPct val="100000"/>
              </a:lnSpc>
              <a:spcBef>
                <a:spcPts val="0"/>
              </a:spcBef>
              <a:spcAft>
                <a:spcPts val="0"/>
              </a:spcAft>
              <a:buClrTx/>
              <a:buSzTx/>
              <a:buFontTx/>
              <a:buNone/>
              <a:defRPr/>
            </a:pPr>
            <a:endParaRPr lang="fr-FR" sz="1000" b="0" i="0" u="none" strike="noStrike" cap="none">
              <a:ln>
                <a:noFill/>
              </a:ln>
              <a:solidFill>
                <a:schemeClr val="tx1"/>
              </a:solidFill>
              <a:highlight>
                <a:srgbClr val="00FF00"/>
              </a:highlight>
              <a:latin typeface="Montserrat"/>
            </a:endParaRPr>
          </a:p>
          <a:p>
            <a:pPr marL="0" marR="0" lvl="0" indent="0" algn="l" defTabSz="914400" rtl="0">
              <a:lnSpc>
                <a:spcPct val="100000"/>
              </a:lnSpc>
              <a:spcBef>
                <a:spcPts val="0"/>
              </a:spcBef>
              <a:spcAft>
                <a:spcPts val="0"/>
              </a:spcAft>
              <a:buClrTx/>
              <a:buSzTx/>
              <a:buFontTx/>
              <a:buNone/>
              <a:defRPr/>
            </a:pPr>
            <a:r>
              <a:rPr lang="fr-FR" sz="1000" b="1" i="0" u="none" strike="noStrike" cap="none">
                <a:ln>
                  <a:noFill/>
                </a:ln>
                <a:solidFill>
                  <a:srgbClr val="1A1A1A"/>
                </a:solidFill>
                <a:latin typeface="Montserrat"/>
              </a:rPr>
              <a:t>&gt; fréquence : </a:t>
            </a:r>
            <a:r>
              <a:rPr lang="fr-FR" sz="1000" b="0" i="0" u="none" strike="noStrike" cap="none">
                <a:ln>
                  <a:noFill/>
                </a:ln>
                <a:solidFill>
                  <a:srgbClr val="1A1A1A"/>
                </a:solidFill>
                <a:latin typeface="Montserrat"/>
              </a:rPr>
              <a:t>1 seule fois - lors de l'entrée dans une mesure ou une formation</a:t>
            </a:r>
            <a:endParaRPr/>
          </a:p>
          <a:p>
            <a:pPr marL="0" marR="0" lvl="0" indent="0" algn="l" defTabSz="914400" rtl="0">
              <a:lnSpc>
                <a:spcPct val="100000"/>
              </a:lnSpc>
              <a:spcBef>
                <a:spcPts val="0"/>
              </a:spcBef>
              <a:spcAft>
                <a:spcPts val="0"/>
              </a:spcAft>
              <a:buClrTx/>
              <a:buSzTx/>
              <a:buFontTx/>
              <a:buNone/>
              <a:defRPr/>
            </a:pPr>
            <a:r>
              <a:rPr lang="fr-FR" sz="1000" b="1" i="0" u="none" strike="noStrike" cap="none">
                <a:ln>
                  <a:noFill/>
                </a:ln>
                <a:solidFill>
                  <a:srgbClr val="000000"/>
                </a:solidFill>
                <a:latin typeface="Montserrat"/>
              </a:rPr>
              <a:t>&gt; objectifs : </a:t>
            </a:r>
            <a:r>
              <a:rPr lang="fr-FR" sz="1000" b="0" i="0" u="none" strike="noStrike" cap="none">
                <a:ln>
                  <a:noFill/>
                </a:ln>
                <a:solidFill>
                  <a:srgbClr val="000000"/>
                </a:solidFill>
                <a:latin typeface="Montserrat"/>
              </a:rPr>
              <a:t>définir les objectifs de la mesure ou de la formation </a:t>
            </a:r>
            <a:endParaRPr sz="1000" b="0" i="0" u="none" strike="sngStrike" cap="none">
              <a:ln>
                <a:noFill/>
              </a:ln>
              <a:solidFill>
                <a:schemeClr val="tx1"/>
              </a:solidFill>
              <a:highlight>
                <a:srgbClr val="00FF00"/>
              </a:highlight>
              <a:latin typeface="Montserrat"/>
            </a:endParaRPr>
          </a:p>
          <a:p>
            <a:pPr marL="0" marR="0" lvl="0" indent="0" algn="l" defTabSz="914400" rtl="0">
              <a:lnSpc>
                <a:spcPct val="100000"/>
              </a:lnSpc>
              <a:spcBef>
                <a:spcPts val="0"/>
              </a:spcBef>
              <a:spcAft>
                <a:spcPts val="0"/>
              </a:spcAft>
              <a:buClrTx/>
              <a:buSzTx/>
              <a:buFontTx/>
              <a:buNone/>
              <a:defRPr/>
            </a:pPr>
            <a:r>
              <a:rPr lang="fr-FR" sz="1000" b="1" i="0" u="none" strike="noStrike" cap="none">
                <a:ln>
                  <a:noFill/>
                </a:ln>
                <a:solidFill>
                  <a:srgbClr val="000000"/>
                </a:solidFill>
                <a:latin typeface="Montserrat"/>
              </a:rPr>
              <a:t>&gt; outils / document produit : </a:t>
            </a:r>
            <a:r>
              <a:rPr lang="fr-FR" sz="1000" b="0" i="0" u="none" strike="noStrike" cap="none">
                <a:ln>
                  <a:noFill/>
                </a:ln>
                <a:solidFill>
                  <a:srgbClr val="000000"/>
                </a:solidFill>
                <a:latin typeface="Montserrat"/>
              </a:rPr>
              <a:t>portfolio du jeune +</a:t>
            </a:r>
            <a:r>
              <a:rPr lang="fr-FR" sz="1000" b="1" i="0" u="none" strike="noStrike" cap="none">
                <a:ln>
                  <a:noFill/>
                </a:ln>
                <a:solidFill>
                  <a:srgbClr val="000000"/>
                </a:solidFill>
                <a:latin typeface="Montserrat"/>
              </a:rPr>
              <a:t> </a:t>
            </a:r>
            <a:r>
              <a:rPr lang="fr-FR" sz="1000" b="0" i="0" u="none" strike="noStrike" cap="none">
                <a:ln>
                  <a:noFill/>
                </a:ln>
                <a:solidFill>
                  <a:srgbClr val="000000"/>
                </a:solidFill>
                <a:latin typeface="Montserrat"/>
              </a:rPr>
              <a:t>fiche information du jeune</a:t>
            </a:r>
            <a:endParaRPr lang="fr-FR" sz="1000" b="0" i="0" u="none" strike="noStrike" cap="none">
              <a:ln>
                <a:noFill/>
              </a:ln>
              <a:solidFill>
                <a:schemeClr val="tx1"/>
              </a:solidFill>
              <a:latin typeface="Montserrat"/>
            </a:endParaRPr>
          </a:p>
        </p:txBody>
      </p:sp>
      <p:sp>
        <p:nvSpPr>
          <p:cNvPr id="24097473" name="Rectangle 1"/>
          <p:cNvSpPr>
            <a:spLocks noChangeArrowheads="1"/>
          </p:cNvSpPr>
          <p:nvPr/>
        </p:nvSpPr>
        <p:spPr bwMode="auto">
          <a:xfrm>
            <a:off x="432831" y="6375601"/>
            <a:ext cx="10046887" cy="366119"/>
          </a:xfrm>
          <a:prstGeom prst="rect">
            <a:avLst/>
          </a:prstGeom>
          <a:noFill/>
          <a:ln w="3175">
            <a:solidFill>
              <a:schemeClr val="tx1"/>
            </a:solidFill>
            <a:prstDash val="sysDot"/>
            <a:miter lim="800000"/>
            <a:headEnd/>
            <a:tailEnd/>
          </a:ln>
          <a:effectLst/>
        </p:spPr>
        <p:txBody>
          <a:bodyPr vert="horz" wrap="square" lIns="91440" tIns="45720" rIns="91440" bIns="45720" numCol="1" anchor="ctr" anchorCtr="0" compatLnSpc="1">
            <a:prstTxWarp prst="textNoShape">
              <a:avLst/>
            </a:prstTxWarp>
            <a:spAutoFit/>
          </a:bodyPr>
          <a:lstStyle>
            <a:lvl1pPr>
              <a:spcBef>
                <a:spcPts val="0"/>
              </a:spcBef>
              <a:spcAft>
                <a:spcPts val="0"/>
              </a:spcAft>
              <a:defRPr>
                <a:solidFill>
                  <a:schemeClr val="tx1"/>
                </a:solidFill>
                <a:latin typeface="Arial"/>
              </a:defRPr>
            </a:lvl1pPr>
            <a:lvl2pPr>
              <a:spcBef>
                <a:spcPts val="0"/>
              </a:spcBef>
              <a:spcAft>
                <a:spcPts val="0"/>
              </a:spcAft>
              <a:defRPr>
                <a:solidFill>
                  <a:schemeClr val="tx1"/>
                </a:solidFill>
                <a:latin typeface="Arial"/>
              </a:defRPr>
            </a:lvl2pPr>
            <a:lvl3pPr>
              <a:spcBef>
                <a:spcPts val="0"/>
              </a:spcBef>
              <a:spcAft>
                <a:spcPts val="0"/>
              </a:spcAft>
              <a:defRPr>
                <a:solidFill>
                  <a:schemeClr val="tx1"/>
                </a:solidFill>
                <a:latin typeface="Arial"/>
              </a:defRPr>
            </a:lvl3pPr>
            <a:lvl4pPr>
              <a:spcBef>
                <a:spcPts val="0"/>
              </a:spcBef>
              <a:spcAft>
                <a:spcPts val="0"/>
              </a:spcAft>
              <a:defRPr>
                <a:solidFill>
                  <a:schemeClr val="tx1"/>
                </a:solidFill>
                <a:latin typeface="Arial"/>
              </a:defRPr>
            </a:lvl4pPr>
            <a:lvl5pPr>
              <a:spcBef>
                <a:spcPts val="0"/>
              </a:spcBef>
              <a:spcAft>
                <a:spcPts val="0"/>
              </a:spcAft>
              <a:defRPr>
                <a:solidFill>
                  <a:schemeClr val="tx1"/>
                </a:solidFill>
                <a:latin typeface="Arial"/>
              </a:defRPr>
            </a:lvl5pPr>
            <a:lvl6pPr>
              <a:spcBef>
                <a:spcPts val="0"/>
              </a:spcBef>
              <a:spcAft>
                <a:spcPts val="0"/>
              </a:spcAft>
              <a:defRPr>
                <a:solidFill>
                  <a:schemeClr val="tx1"/>
                </a:solidFill>
                <a:latin typeface="Arial"/>
              </a:defRPr>
            </a:lvl6pPr>
            <a:lvl7pPr>
              <a:spcBef>
                <a:spcPts val="0"/>
              </a:spcBef>
              <a:spcAft>
                <a:spcPts val="0"/>
              </a:spcAft>
              <a:defRPr>
                <a:solidFill>
                  <a:schemeClr val="tx1"/>
                </a:solidFill>
                <a:latin typeface="Arial"/>
              </a:defRPr>
            </a:lvl7pPr>
            <a:lvl8pPr>
              <a:spcBef>
                <a:spcPts val="0"/>
              </a:spcBef>
              <a:spcAft>
                <a:spcPts val="0"/>
              </a:spcAft>
              <a:defRPr>
                <a:solidFill>
                  <a:schemeClr val="tx1"/>
                </a:solidFill>
                <a:latin typeface="Arial"/>
              </a:defRPr>
            </a:lvl8pPr>
            <a:lvl9pPr>
              <a:spcBef>
                <a:spcPts val="0"/>
              </a:spcBef>
              <a:spcAft>
                <a:spcPts val="0"/>
              </a:spcAft>
              <a:defRPr>
                <a:solidFill>
                  <a:schemeClr val="tx1"/>
                </a:solidFill>
                <a:latin typeface="Arial"/>
              </a:defRPr>
            </a:lvl9pPr>
          </a:lstStyle>
          <a:p>
            <a:pPr marL="0" marR="0" lvl="0" indent="0" algn="l" defTabSz="914400" rtl="0">
              <a:lnSpc>
                <a:spcPct val="100000"/>
              </a:lnSpc>
              <a:spcBef>
                <a:spcPts val="0"/>
              </a:spcBef>
              <a:spcAft>
                <a:spcPts val="0"/>
              </a:spcAft>
              <a:buClrTx/>
              <a:buSzTx/>
              <a:buFontTx/>
              <a:buNone/>
              <a:defRPr/>
            </a:pPr>
            <a:r>
              <a:rPr lang="fr-FR" sz="900" b="1" i="0" u="none" strike="noStrike" cap="none">
                <a:ln>
                  <a:noFill/>
                </a:ln>
                <a:solidFill>
                  <a:srgbClr val="000000"/>
                </a:solidFill>
                <a:latin typeface="Montserrat"/>
              </a:rPr>
              <a:t>R = responsable</a:t>
            </a:r>
            <a:r>
              <a:rPr lang="fr-FR" sz="900" b="0" i="0" u="none" strike="noStrike" cap="none">
                <a:ln>
                  <a:noFill/>
                </a:ln>
                <a:solidFill>
                  <a:srgbClr val="000000"/>
                </a:solidFill>
                <a:latin typeface="Montserrat"/>
              </a:rPr>
              <a:t> — celui qui exécute directement la tâche / </a:t>
            </a:r>
            <a:r>
              <a:rPr lang="fr-FR" sz="900" b="1" i="0" u="none" strike="noStrike" cap="none">
                <a:ln>
                  <a:noFill/>
                </a:ln>
                <a:solidFill>
                  <a:srgbClr val="000000"/>
                </a:solidFill>
                <a:latin typeface="Montserrat"/>
              </a:rPr>
              <a:t>A =</a:t>
            </a:r>
            <a:r>
              <a:rPr lang="fr-FR" sz="900" b="0" i="0" u="none" strike="noStrike" cap="none">
                <a:ln>
                  <a:noFill/>
                </a:ln>
                <a:solidFill>
                  <a:srgbClr val="000000"/>
                </a:solidFill>
                <a:latin typeface="Montserrat"/>
              </a:rPr>
              <a:t> </a:t>
            </a:r>
            <a:r>
              <a:rPr lang="fr-FR" sz="900" b="1" i="0" u="none" strike="noStrike" cap="none">
                <a:ln>
                  <a:noFill/>
                </a:ln>
                <a:solidFill>
                  <a:srgbClr val="000000"/>
                </a:solidFill>
                <a:latin typeface="Montserrat"/>
              </a:rPr>
              <a:t>redevable</a:t>
            </a:r>
            <a:r>
              <a:rPr lang="fr-FR" sz="900" b="0" i="0" u="none" strike="noStrike" cap="none">
                <a:ln>
                  <a:noFill/>
                </a:ln>
                <a:solidFill>
                  <a:srgbClr val="000000"/>
                </a:solidFill>
                <a:latin typeface="Montserrat"/>
              </a:rPr>
              <a:t> </a:t>
            </a:r>
            <a:r>
              <a:rPr lang="fr-FR" sz="900" b="1" i="0" u="none" strike="noStrike" cap="none">
                <a:ln>
                  <a:noFill/>
                </a:ln>
                <a:solidFill>
                  <a:srgbClr val="000000"/>
                </a:solidFill>
                <a:latin typeface="Montserrat"/>
              </a:rPr>
              <a:t>/ accountable</a:t>
            </a:r>
            <a:r>
              <a:rPr lang="fr-FR" sz="900" b="0" i="0" u="none" strike="noStrike" cap="none">
                <a:ln>
                  <a:noFill/>
                </a:ln>
                <a:solidFill>
                  <a:srgbClr val="000000"/>
                </a:solidFill>
                <a:latin typeface="Montserrat"/>
              </a:rPr>
              <a:t> — celui qui accepte la tâche et qui est responsable du résultat / </a:t>
            </a:r>
            <a:r>
              <a:rPr lang="fr-FR" sz="900" b="1" i="0" u="none" strike="noStrike" cap="none">
                <a:ln>
                  <a:noFill/>
                </a:ln>
                <a:solidFill>
                  <a:srgbClr val="000000"/>
                </a:solidFill>
                <a:latin typeface="Montserrat"/>
              </a:rPr>
              <a:t>C =</a:t>
            </a:r>
            <a:r>
              <a:rPr lang="fr-FR" sz="900" b="0" i="0" u="none" strike="noStrike" cap="none">
                <a:ln>
                  <a:noFill/>
                </a:ln>
                <a:solidFill>
                  <a:srgbClr val="000000"/>
                </a:solidFill>
                <a:latin typeface="Montserrat"/>
              </a:rPr>
              <a:t> </a:t>
            </a:r>
            <a:r>
              <a:rPr lang="fr-FR" sz="900" b="1" i="0" u="none" strike="noStrike" cap="none">
                <a:ln>
                  <a:noFill/>
                </a:ln>
                <a:solidFill>
                  <a:srgbClr val="000000"/>
                </a:solidFill>
                <a:latin typeface="Montserrat"/>
              </a:rPr>
              <a:t>consulté</a:t>
            </a:r>
            <a:r>
              <a:rPr lang="fr-FR" sz="900" b="0" i="0" u="none" strike="noStrike" cap="none">
                <a:ln>
                  <a:noFill/>
                </a:ln>
                <a:solidFill>
                  <a:srgbClr val="000000"/>
                </a:solidFill>
                <a:latin typeface="Montserrat"/>
              </a:rPr>
              <a:t> — celui qui donne des conseils / </a:t>
            </a:r>
            <a:r>
              <a:rPr lang="fr-FR" sz="900" b="1" i="0" u="none" strike="noStrike" cap="none">
                <a:ln>
                  <a:noFill/>
                </a:ln>
                <a:solidFill>
                  <a:srgbClr val="000000"/>
                </a:solidFill>
                <a:latin typeface="Montserrat"/>
              </a:rPr>
              <a:t>I =</a:t>
            </a:r>
            <a:r>
              <a:rPr lang="fr-FR" sz="900" b="0" i="0" u="none" strike="noStrike" cap="none">
                <a:ln>
                  <a:noFill/>
                </a:ln>
                <a:solidFill>
                  <a:srgbClr val="000000"/>
                </a:solidFill>
                <a:latin typeface="Montserrat"/>
              </a:rPr>
              <a:t> </a:t>
            </a:r>
            <a:r>
              <a:rPr lang="fr-FR" sz="900" b="1" i="0" u="none" strike="noStrike" cap="none">
                <a:ln>
                  <a:noFill/>
                </a:ln>
                <a:solidFill>
                  <a:srgbClr val="000000"/>
                </a:solidFill>
                <a:latin typeface="Montserrat"/>
              </a:rPr>
              <a:t>informé</a:t>
            </a:r>
            <a:r>
              <a:rPr lang="fr-FR" sz="900" b="0" i="0" u="none" strike="noStrike" cap="none">
                <a:ln>
                  <a:noFill/>
                </a:ln>
                <a:solidFill>
                  <a:srgbClr val="000000"/>
                </a:solidFill>
                <a:latin typeface="Montserrat"/>
              </a:rPr>
              <a:t> — celui qui est au courant des décisions prises et de l'avancement de la tâche.</a:t>
            </a:r>
            <a:endParaRPr lang="fr-FR" sz="900" b="0" i="0" u="none" strike="noStrike" cap="none">
              <a:ln>
                <a:noFill/>
              </a:ln>
              <a:solidFill>
                <a:schemeClr val="tx1"/>
              </a:solidFill>
              <a:latin typeface="Montserrat"/>
            </a:endParaRPr>
          </a:p>
        </p:txBody>
      </p:sp>
      <p:sp>
        <p:nvSpPr>
          <p:cNvPr id="1393570660" name="Bouton d'action : Personnalisé 34">
            <a:hlinkClick r:id="rId3" action="ppaction://hlinksldjump" tooltip="Slide 34"/>
          </p:cNvPr>
          <p:cNvSpPr/>
          <p:nvPr/>
        </p:nvSpPr>
        <p:spPr bwMode="auto">
          <a:xfrm>
            <a:off x="10239543" y="177636"/>
            <a:ext cx="1725444" cy="706826"/>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7"/>
              </a:lnSpc>
              <a:defRPr/>
            </a:pPr>
            <a:r>
              <a:rPr lang="fr-FR" sz="1050">
                <a:latin typeface="Montserrat"/>
              </a:rPr>
              <a:t>Retour vers toutes les fiches</a:t>
            </a:r>
            <a:endParaRPr/>
          </a:p>
          <a:p>
            <a:pPr algn="ctr">
              <a:lnSpc>
                <a:spcPts val="1757"/>
              </a:lnSpc>
              <a:defRPr/>
            </a:pPr>
            <a:r>
              <a:rPr lang="fr-FR" sz="1600">
                <a:latin typeface="Montserrat"/>
              </a:rPr>
              <a:t>▶︎</a:t>
            </a:r>
            <a:endParaRPr lang="fr-FR" sz="1050">
              <a:latin typeface="Montserrat"/>
            </a:endParaRPr>
          </a:p>
        </p:txBody>
      </p:sp>
      <p:graphicFrame>
        <p:nvGraphicFramePr>
          <p:cNvPr id="705270567" name="Tableau 4"/>
          <p:cNvGraphicFramePr>
            <a:graphicFrameLocks/>
          </p:cNvGraphicFramePr>
          <p:nvPr/>
        </p:nvGraphicFramePr>
        <p:xfrm>
          <a:off x="490581" y="1937589"/>
          <a:ext cx="9480723" cy="4488168"/>
        </p:xfrm>
        <a:graphic>
          <a:graphicData uri="http://schemas.openxmlformats.org/drawingml/2006/table">
            <a:tbl>
              <a:tblPr firstRow="1" bandRow="1">
                <a:tableStyleId>{5C22544A-7EE6-4342-B048-85BDC9FD1C3A}</a:tableStyleId>
              </a:tblPr>
              <a:tblGrid>
                <a:gridCol w="2426786">
                  <a:extLst>
                    <a:ext uri="{9D8B030D-6E8A-4147-A177-3AD203B41FA5}">
                      <a16:colId xmlns:a16="http://schemas.microsoft.com/office/drawing/2014/main" val="20000"/>
                    </a:ext>
                  </a:extLst>
                </a:gridCol>
                <a:gridCol w="1053738">
                  <a:extLst>
                    <a:ext uri="{9D8B030D-6E8A-4147-A177-3AD203B41FA5}">
                      <a16:colId xmlns:a16="http://schemas.microsoft.com/office/drawing/2014/main" val="20001"/>
                    </a:ext>
                  </a:extLst>
                </a:gridCol>
                <a:gridCol w="879564">
                  <a:extLst>
                    <a:ext uri="{9D8B030D-6E8A-4147-A177-3AD203B41FA5}">
                      <a16:colId xmlns:a16="http://schemas.microsoft.com/office/drawing/2014/main" val="20002"/>
                    </a:ext>
                  </a:extLst>
                </a:gridCol>
                <a:gridCol w="1045028">
                  <a:extLst>
                    <a:ext uri="{9D8B030D-6E8A-4147-A177-3AD203B41FA5}">
                      <a16:colId xmlns:a16="http://schemas.microsoft.com/office/drawing/2014/main" val="20003"/>
                    </a:ext>
                  </a:extLst>
                </a:gridCol>
                <a:gridCol w="1071153">
                  <a:extLst>
                    <a:ext uri="{9D8B030D-6E8A-4147-A177-3AD203B41FA5}">
                      <a16:colId xmlns:a16="http://schemas.microsoft.com/office/drawing/2014/main" val="20004"/>
                    </a:ext>
                  </a:extLst>
                </a:gridCol>
                <a:gridCol w="1173725">
                  <a:extLst>
                    <a:ext uri="{9D8B030D-6E8A-4147-A177-3AD203B41FA5}">
                      <a16:colId xmlns:a16="http://schemas.microsoft.com/office/drawing/2014/main" val="20005"/>
                    </a:ext>
                  </a:extLst>
                </a:gridCol>
                <a:gridCol w="846662">
                  <a:extLst>
                    <a:ext uri="{9D8B030D-6E8A-4147-A177-3AD203B41FA5}">
                      <a16:colId xmlns:a16="http://schemas.microsoft.com/office/drawing/2014/main" val="20006"/>
                    </a:ext>
                  </a:extLst>
                </a:gridCol>
                <a:gridCol w="984067">
                  <a:extLst>
                    <a:ext uri="{9D8B030D-6E8A-4147-A177-3AD203B41FA5}">
                      <a16:colId xmlns:a16="http://schemas.microsoft.com/office/drawing/2014/main" val="20007"/>
                    </a:ext>
                  </a:extLst>
                </a:gridCol>
              </a:tblGrid>
              <a:tr h="625094">
                <a:tc>
                  <a:txBody>
                    <a:bodyPr/>
                    <a:lstStyle/>
                    <a:p>
                      <a:pPr>
                        <a:defRPr/>
                      </a:pPr>
                      <a:endParaRPr lang="fr-FR" sz="1200" b="0">
                        <a:solidFill>
                          <a:srgbClr val="000000"/>
                        </a:solidFill>
                        <a:latin typeface="Montserrat"/>
                        <a:ea typeface="Arial"/>
                        <a:cs typeface="Arial"/>
                      </a:endParaRPr>
                    </a:p>
                  </a:txBody>
                  <a:tcPr>
                    <a:lnL w="12699" algn="ctr">
                      <a:solidFill>
                        <a:schemeClr val="tx1"/>
                      </a:solidFill>
                    </a:lnL>
                    <a:lnR w="12699" algn="ctr">
                      <a:solidFill>
                        <a:schemeClr val="tx1"/>
                      </a:solidFill>
                    </a:lnR>
                    <a:lnT w="12699" algn="ctr">
                      <a:solidFill>
                        <a:schemeClr val="tx1"/>
                      </a:solidFill>
                    </a:lnT>
                    <a:lnB w="12699" algn="ctr">
                      <a:solidFill>
                        <a:srgbClr val="000000"/>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Jeune</a:t>
                      </a:r>
                      <a:endParaRPr lang="fr-FR" sz="1000" b="0" i="0" u="none" strike="noStrike" cap="none" spc="0">
                        <a:solidFill>
                          <a:srgbClr val="000000"/>
                        </a:solidFill>
                        <a:latin typeface="Montserrat"/>
                        <a:cs typeface="Montserrat"/>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TS </a:t>
                      </a:r>
                      <a:endParaRPr lang="fr-FR" sz="1000" b="0" i="0" u="none" strike="noStrike" cap="none" spc="0">
                        <a:solidFill>
                          <a:srgbClr val="000000"/>
                        </a:solidFill>
                        <a:latin typeface="Montserrat"/>
                        <a:cs typeface="Montserrat"/>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CM en cours</a:t>
                      </a:r>
                      <a:endParaRPr lang="fr-FR" sz="1000" b="0" i="0" u="none" strike="noStrike" cap="none" spc="0">
                        <a:solidFill>
                          <a:srgbClr val="000000"/>
                        </a:solidFill>
                        <a:latin typeface="Montserrat"/>
                        <a:cs typeface="Montserrat"/>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CM à venir</a:t>
                      </a:r>
                      <a:endParaRPr lang="fr-FR" sz="1000" b="0" i="0" u="none" strike="noStrike" cap="none" spc="0">
                        <a:solidFill>
                          <a:srgbClr val="000000"/>
                        </a:solidFill>
                        <a:latin typeface="Montserrat"/>
                        <a:cs typeface="Montserrat"/>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Personne de confiance et / ou représentant légal</a:t>
                      </a:r>
                      <a:endParaRPr sz="1000" b="0" i="0" u="none" strike="noStrike" cap="none" spc="0">
                        <a:solidFill>
                          <a:srgbClr val="000000"/>
                        </a:solidFill>
                        <a:latin typeface="Montserrat"/>
                        <a:cs typeface="Montserrat"/>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BIC</a:t>
                      </a:r>
                      <a:endParaRPr lang="fr-FR" sz="1000" b="0" i="0" u="none" strike="noStrike" cap="none" spc="0">
                        <a:solidFill>
                          <a:srgbClr val="000000"/>
                        </a:solidFill>
                        <a:latin typeface="Montserrat"/>
                        <a:cs typeface="Montserrat"/>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000" b="0">
                          <a:solidFill>
                            <a:srgbClr val="000000"/>
                          </a:solidFill>
                          <a:latin typeface="Montserrat"/>
                          <a:ea typeface="Arial"/>
                          <a:cs typeface="Arial"/>
                        </a:rPr>
                        <a:t>Professionnel</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extLst>
                  <a:ext uri="{0D108BD9-81ED-4DB2-BD59-A6C34878D82A}">
                    <a16:rowId xmlns:a16="http://schemas.microsoft.com/office/drawing/2014/main" val="10000"/>
                  </a:ext>
                </a:extLst>
              </a:tr>
              <a:tr h="481838">
                <a:tc>
                  <a:txBody>
                    <a:bodyPr/>
                    <a:lstStyle/>
                    <a:p>
                      <a:pPr>
                        <a:defRPr/>
                      </a:pPr>
                      <a:r>
                        <a:rPr lang="fr-CH" sz="1000" b="0">
                          <a:solidFill>
                            <a:schemeClr val="tx1"/>
                          </a:solidFill>
                          <a:latin typeface="Montserrat"/>
                          <a:ea typeface="Arial"/>
                          <a:cs typeface="Arial"/>
                        </a:rPr>
                        <a:t>Mise à jour de la "fiche information" du jeune</a:t>
                      </a:r>
                      <a:endParaRPr sz="1000" b="0">
                        <a:solidFill>
                          <a:schemeClr val="tx1"/>
                        </a:solidFill>
                        <a:latin typeface="Montserrat"/>
                        <a:ea typeface="Arial"/>
                        <a:cs typeface="Arial"/>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R</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C</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endParaRPr sz="1400" b="1">
                        <a:latin typeface="Montserrat"/>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C</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extLst>
                  <a:ext uri="{0D108BD9-81ED-4DB2-BD59-A6C34878D82A}">
                    <a16:rowId xmlns:a16="http://schemas.microsoft.com/office/drawing/2014/main" val="10001"/>
                  </a:ext>
                </a:extLst>
              </a:tr>
              <a:tr h="612769">
                <a:tc>
                  <a:txBody>
                    <a:bodyPr/>
                    <a:lstStyle/>
                    <a:p>
                      <a:pPr>
                        <a:defRPr/>
                      </a:pPr>
                      <a:r>
                        <a:rPr lang="fr-CH" sz="1000" b="0">
                          <a:solidFill>
                            <a:schemeClr val="tx1"/>
                          </a:solidFill>
                          <a:latin typeface="Montserrat"/>
                          <a:ea typeface="Arial"/>
                          <a:cs typeface="Arial"/>
                        </a:rPr>
                        <a:t>Coordination et organisation logistique de l'évaluation initiale du jeune</a:t>
                      </a:r>
                      <a:endParaRPr sz="1000" b="0">
                        <a:solidFill>
                          <a:schemeClr val="tx1"/>
                        </a:solidFill>
                        <a:latin typeface="Montserrat"/>
                        <a:ea typeface="Arial"/>
                        <a:cs typeface="Arial"/>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C</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R</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C</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endParaRPr sz="1400" b="1">
                        <a:latin typeface="Montserrat"/>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C</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extLst>
                  <a:ext uri="{0D108BD9-81ED-4DB2-BD59-A6C34878D82A}">
                    <a16:rowId xmlns:a16="http://schemas.microsoft.com/office/drawing/2014/main" val="10002"/>
                  </a:ext>
                </a:extLst>
              </a:tr>
              <a:tr h="481838">
                <a:tc>
                  <a:txBody>
                    <a:bodyPr/>
                    <a:lstStyle/>
                    <a:p>
                      <a:pPr>
                        <a:defRPr/>
                      </a:pPr>
                      <a:r>
                        <a:rPr lang="fr-CH" sz="1000" b="0">
                          <a:solidFill>
                            <a:schemeClr val="tx1"/>
                          </a:solidFill>
                          <a:latin typeface="Montserrat"/>
                          <a:ea typeface="Arial"/>
                          <a:cs typeface="Arial"/>
                        </a:rPr>
                        <a:t>Synthèse du parcours du jeune dans la phase en cours</a:t>
                      </a:r>
                      <a:endParaRPr sz="1000" b="0">
                        <a:solidFill>
                          <a:schemeClr val="tx1"/>
                        </a:solidFill>
                        <a:latin typeface="Montserrat"/>
                        <a:ea typeface="Arial"/>
                        <a:cs typeface="Arial"/>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C</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A</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endParaRPr sz="1400" b="1">
                        <a:latin typeface="Montserrat"/>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R</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extLst>
                  <a:ext uri="{0D108BD9-81ED-4DB2-BD59-A6C34878D82A}">
                    <a16:rowId xmlns:a16="http://schemas.microsoft.com/office/drawing/2014/main" val="10003"/>
                  </a:ext>
                </a:extLst>
              </a:tr>
              <a:tr h="481838">
                <a:tc>
                  <a:txBody>
                    <a:bodyPr/>
                    <a:lstStyle/>
                    <a:p>
                      <a:pPr>
                        <a:defRPr/>
                      </a:pPr>
                      <a:r>
                        <a:rPr lang="fr-CH" sz="1000" b="0">
                          <a:solidFill>
                            <a:schemeClr val="tx1"/>
                          </a:solidFill>
                          <a:latin typeface="Montserrat"/>
                          <a:ea typeface="Arial"/>
                          <a:cs typeface="Arial"/>
                        </a:rPr>
                        <a:t>Remplissage de la fiche "bilan de transition" du jeune</a:t>
                      </a:r>
                      <a:endParaRPr sz="1000" b="0">
                        <a:solidFill>
                          <a:schemeClr val="tx1"/>
                        </a:solidFill>
                        <a:latin typeface="Montserrat"/>
                        <a:ea typeface="Arial"/>
                        <a:cs typeface="Arial"/>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C</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A+R</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A+R</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endParaRPr sz="1400" b="1">
                        <a:latin typeface="Montserrat"/>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C</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extLst>
                  <a:ext uri="{0D108BD9-81ED-4DB2-BD59-A6C34878D82A}">
                    <a16:rowId xmlns:a16="http://schemas.microsoft.com/office/drawing/2014/main" val="10004"/>
                  </a:ext>
                </a:extLst>
              </a:tr>
              <a:tr h="612769">
                <a:tc>
                  <a:txBody>
                    <a:bodyPr/>
                    <a:lstStyle/>
                    <a:p>
                      <a:pPr>
                        <a:defRPr/>
                      </a:pPr>
                      <a:r>
                        <a:rPr lang="fr-CH" sz="1000" b="0">
                          <a:solidFill>
                            <a:schemeClr val="tx1"/>
                          </a:solidFill>
                          <a:latin typeface="Montserrat"/>
                          <a:ea typeface="Arial"/>
                          <a:cs typeface="Arial"/>
                        </a:rPr>
                        <a:t>Mise à jour du portfolio du jeune des documents acquis lors de la phase en cours</a:t>
                      </a:r>
                      <a:endParaRPr sz="1000" b="0">
                        <a:solidFill>
                          <a:schemeClr val="tx1"/>
                        </a:solidFill>
                        <a:latin typeface="Montserrat"/>
                        <a:ea typeface="Arial"/>
                        <a:cs typeface="Arial"/>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A</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endParaRPr sz="1400" b="1">
                        <a:latin typeface="Montserrat"/>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R</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extLst>
                  <a:ext uri="{0D108BD9-81ED-4DB2-BD59-A6C34878D82A}">
                    <a16:rowId xmlns:a16="http://schemas.microsoft.com/office/drawing/2014/main" val="10005"/>
                  </a:ext>
                </a:extLst>
              </a:tr>
              <a:tr h="481838">
                <a:tc>
                  <a:txBody>
                    <a:bodyPr/>
                    <a:lstStyle/>
                    <a:p>
                      <a:pPr>
                        <a:defRPr/>
                      </a:pPr>
                      <a:r>
                        <a:rPr lang="fr-CH" sz="1000" b="0">
                          <a:solidFill>
                            <a:schemeClr val="tx1"/>
                          </a:solidFill>
                          <a:latin typeface="Montserrat"/>
                          <a:ea typeface="Arial"/>
                          <a:cs typeface="Arial"/>
                        </a:rPr>
                        <a:t>Plan de prise en charge pour la suite</a:t>
                      </a:r>
                      <a:endParaRPr sz="1000" b="0">
                        <a:solidFill>
                          <a:schemeClr val="tx1"/>
                        </a:solidFill>
                        <a:latin typeface="Montserrat"/>
                        <a:ea typeface="Arial"/>
                        <a:cs typeface="Arial"/>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C</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C</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A</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endParaRPr sz="1400" b="1">
                        <a:latin typeface="Montserrat"/>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R</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extLst>
                  <a:ext uri="{0D108BD9-81ED-4DB2-BD59-A6C34878D82A}">
                    <a16:rowId xmlns:a16="http://schemas.microsoft.com/office/drawing/2014/main" val="10006"/>
                  </a:ext>
                </a:extLst>
              </a:tr>
              <a:tr h="481838">
                <a:tc>
                  <a:txBody>
                    <a:bodyPr/>
                    <a:lstStyle/>
                    <a:p>
                      <a:pPr>
                        <a:defRPr/>
                      </a:pPr>
                      <a:r>
                        <a:rPr lang="fr-CH" sz="1000" b="0">
                          <a:solidFill>
                            <a:schemeClr val="tx1"/>
                          </a:solidFill>
                          <a:latin typeface="Montserrat"/>
                          <a:ea typeface="Arial"/>
                          <a:cs typeface="Arial"/>
                        </a:rPr>
                        <a:t>Transmission des informations</a:t>
                      </a:r>
                      <a:endParaRPr sz="1000" b="0">
                        <a:solidFill>
                          <a:schemeClr val="tx1"/>
                        </a:solidFill>
                        <a:latin typeface="Montserrat"/>
                        <a:ea typeface="Arial"/>
                        <a:cs typeface="Arial"/>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I</a:t>
                      </a:r>
                      <a:endParaRPr/>
                    </a:p>
                  </a:txBody>
                  <a:tcPr anchor="ctr">
                    <a:lnL w="12699" algn="ctr">
                      <a:solidFill>
                        <a:srgbClr val="000000"/>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R</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tc>
                  <a:txBody>
                    <a:bodyPr/>
                    <a:lstStyle/>
                    <a:p>
                      <a:pPr algn="ctr">
                        <a:defRPr/>
                      </a:pPr>
                      <a:r>
                        <a:rPr lang="fr-FR" sz="1400" b="1">
                          <a:latin typeface="Montserrat"/>
                        </a:rPr>
                        <a:t>I</a:t>
                      </a:r>
                      <a:endParaRPr/>
                    </a:p>
                  </a:txBody>
                  <a:tcPr anchor="ctr">
                    <a:lnL w="12699" algn="ctr">
                      <a:solidFill>
                        <a:schemeClr val="tx1"/>
                      </a:solidFill>
                    </a:lnL>
                    <a:lnR w="12699" algn="ctr">
                      <a:solidFill>
                        <a:schemeClr val="tx1"/>
                      </a:solidFill>
                    </a:lnR>
                    <a:lnT w="12699" algn="ctr">
                      <a:solidFill>
                        <a:schemeClr val="tx1"/>
                      </a:solidFill>
                    </a:lnT>
                    <a:lnB w="12699" algn="ctr">
                      <a:solidFill>
                        <a:schemeClr val="tx1"/>
                      </a:solidFill>
                    </a:lnB>
                    <a:solidFill>
                      <a:schemeClr val="bg1"/>
                    </a:solidFill>
                  </a:tcPr>
                </a:tc>
                <a:extLst>
                  <a:ext uri="{0D108BD9-81ED-4DB2-BD59-A6C34878D82A}">
                    <a16:rowId xmlns:a16="http://schemas.microsoft.com/office/drawing/2014/main" val="10007"/>
                  </a:ext>
                </a:extLst>
              </a:tr>
            </a:tbl>
          </a:graphicData>
        </a:graphic>
      </p:graphicFrame>
      <p:sp>
        <p:nvSpPr>
          <p:cNvPr id="302124432" name="Bouton d'action : Suivant ou Précédent 302124431">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406480004" name="Bouton d'action : Précédent 406480003">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969589301" name="Bouton d'action : Accueil 1969589300">
            <a:hlinkClick r:id="rId4"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bwMode="auto">
        <a:xfrm>
          <a:off x="0" y="0"/>
          <a:ext cx="0" cy="0"/>
          <a:chOff x="0" y="0"/>
          <a:chExt cx="0" cy="0"/>
        </a:xfrm>
      </p:grpSpPr>
      <p:sp>
        <p:nvSpPr>
          <p:cNvPr id="1254577375" name="Sous-titre 2"/>
          <p:cNvSpPr>
            <a:spLocks noGrp="1"/>
          </p:cNvSpPr>
          <p:nvPr>
            <p:ph type="subTitle" idx="1"/>
          </p:nvPr>
        </p:nvSpPr>
        <p:spPr bwMode="auto">
          <a:xfrm>
            <a:off x="422313" y="396129"/>
            <a:ext cx="9144000" cy="720402"/>
          </a:xfrm>
        </p:spPr>
        <p:txBody>
          <a:bodyPr/>
          <a:lstStyle/>
          <a:p>
            <a:pPr marL="0" marR="0" indent="0" algn="l">
              <a:lnSpc>
                <a:spcPct val="90000"/>
              </a:lnSpc>
              <a:spcBef>
                <a:spcPts val="1199"/>
              </a:spcBef>
              <a:spcAft>
                <a:spcPts val="0"/>
              </a:spcAft>
              <a:buClr>
                <a:schemeClr val="tx2"/>
              </a:buClr>
              <a:buFontTx/>
              <a:buNone/>
              <a:defRPr/>
            </a:pPr>
            <a:r>
              <a:rPr lang="fr-CH" sz="2400" b="1" i="0" u="none" strike="noStrike" cap="none" spc="0">
                <a:solidFill>
                  <a:schemeClr val="tx1"/>
                </a:solidFill>
                <a:latin typeface="Montserrat"/>
                <a:ea typeface="Montserrat"/>
                <a:cs typeface="Montserrat"/>
              </a:rPr>
              <a:t>Rôles et responsabilités (RACI) </a:t>
            </a:r>
            <a:r>
              <a:rPr lang="fr-CH" sz="1800" b="1" i="0" u="none" strike="noStrike" cap="none" spc="0">
                <a:solidFill>
                  <a:schemeClr val="tx1"/>
                </a:solidFill>
                <a:latin typeface="Montserrat"/>
                <a:ea typeface="Montserrat"/>
                <a:cs typeface="Montserrat"/>
              </a:rPr>
              <a:t>- Bilan de transition</a:t>
            </a:r>
            <a:endParaRPr lang="fr-CH" sz="1800" b="1" i="0" u="none" strike="noStrike" cap="none" spc="0">
              <a:solidFill>
                <a:schemeClr val="tx1"/>
              </a:solidFill>
              <a:latin typeface="Montserrat"/>
              <a:cs typeface="Montserrat"/>
            </a:endParaRPr>
          </a:p>
        </p:txBody>
      </p:sp>
      <p:graphicFrame>
        <p:nvGraphicFramePr>
          <p:cNvPr id="442160548" name="Tableau 4"/>
          <p:cNvGraphicFramePr>
            <a:graphicFrameLocks noGrp="1"/>
          </p:cNvGraphicFramePr>
          <p:nvPr/>
        </p:nvGraphicFramePr>
        <p:xfrm>
          <a:off x="490583" y="2343112"/>
          <a:ext cx="9480723" cy="4335768"/>
        </p:xfrm>
        <a:graphic>
          <a:graphicData uri="http://schemas.openxmlformats.org/drawingml/2006/table">
            <a:tbl>
              <a:tblPr firstRow="1" bandRow="1">
                <a:tableStyleId>{5C22544A-7EE6-4342-B048-85BDC9FD1C3A}</a:tableStyleId>
              </a:tblPr>
              <a:tblGrid>
                <a:gridCol w="2426786">
                  <a:extLst>
                    <a:ext uri="{9D8B030D-6E8A-4147-A177-3AD203B41FA5}">
                      <a16:colId xmlns:a16="http://schemas.microsoft.com/office/drawing/2014/main" val="20000"/>
                    </a:ext>
                  </a:extLst>
                </a:gridCol>
                <a:gridCol w="1053738">
                  <a:extLst>
                    <a:ext uri="{9D8B030D-6E8A-4147-A177-3AD203B41FA5}">
                      <a16:colId xmlns:a16="http://schemas.microsoft.com/office/drawing/2014/main" val="20001"/>
                    </a:ext>
                  </a:extLst>
                </a:gridCol>
                <a:gridCol w="879564">
                  <a:extLst>
                    <a:ext uri="{9D8B030D-6E8A-4147-A177-3AD203B41FA5}">
                      <a16:colId xmlns:a16="http://schemas.microsoft.com/office/drawing/2014/main" val="20002"/>
                    </a:ext>
                  </a:extLst>
                </a:gridCol>
                <a:gridCol w="1045028">
                  <a:extLst>
                    <a:ext uri="{9D8B030D-6E8A-4147-A177-3AD203B41FA5}">
                      <a16:colId xmlns:a16="http://schemas.microsoft.com/office/drawing/2014/main" val="20003"/>
                    </a:ext>
                  </a:extLst>
                </a:gridCol>
                <a:gridCol w="1071153">
                  <a:extLst>
                    <a:ext uri="{9D8B030D-6E8A-4147-A177-3AD203B41FA5}">
                      <a16:colId xmlns:a16="http://schemas.microsoft.com/office/drawing/2014/main" val="20004"/>
                    </a:ext>
                  </a:extLst>
                </a:gridCol>
                <a:gridCol w="1263725">
                  <a:extLst>
                    <a:ext uri="{9D8B030D-6E8A-4147-A177-3AD203B41FA5}">
                      <a16:colId xmlns:a16="http://schemas.microsoft.com/office/drawing/2014/main" val="20005"/>
                    </a:ext>
                  </a:extLst>
                </a:gridCol>
                <a:gridCol w="756662">
                  <a:extLst>
                    <a:ext uri="{9D8B030D-6E8A-4147-A177-3AD203B41FA5}">
                      <a16:colId xmlns:a16="http://schemas.microsoft.com/office/drawing/2014/main" val="20006"/>
                    </a:ext>
                  </a:extLst>
                </a:gridCol>
                <a:gridCol w="984067">
                  <a:extLst>
                    <a:ext uri="{9D8B030D-6E8A-4147-A177-3AD203B41FA5}">
                      <a16:colId xmlns:a16="http://schemas.microsoft.com/office/drawing/2014/main" val="20007"/>
                    </a:ext>
                  </a:extLst>
                </a:gridCol>
              </a:tblGrid>
              <a:tr h="625094">
                <a:tc>
                  <a:txBody>
                    <a:bodyPr/>
                    <a:lstStyle/>
                    <a:p>
                      <a:pPr>
                        <a:defRPr/>
                      </a:pPr>
                      <a:endParaRPr lang="fr-FR" sz="1200" b="0">
                        <a:solidFill>
                          <a:srgbClr val="000000"/>
                        </a:solidFill>
                        <a:latin typeface="Montserrat"/>
                        <a:ea typeface="+mn-ea"/>
                        <a:cs typeface="+mn-cs"/>
                      </a:endParaRPr>
                    </a:p>
                  </a:txBody>
                  <a:tcPr>
                    <a:lnL w="12700" algn="ctr">
                      <a:solidFill>
                        <a:schemeClr val="tx1"/>
                      </a:solidFill>
                    </a:lnL>
                    <a:lnR w="12700" algn="ctr">
                      <a:solidFill>
                        <a:schemeClr val="tx1"/>
                      </a:solidFill>
                    </a:lnR>
                    <a:lnT w="12700" algn="ctr">
                      <a:solidFill>
                        <a:schemeClr val="tx1"/>
                      </a:solidFill>
                    </a:lnT>
                    <a:lnB w="12699" algn="ctr">
                      <a:solidFill>
                        <a:srgbClr val="000000"/>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Jeune</a:t>
                      </a:r>
                      <a:endParaRPr lang="fr-FR" sz="1000" b="0" i="0" u="none" strike="noStrike" cap="none" spc="0">
                        <a:solidFill>
                          <a:srgbClr val="000000"/>
                        </a:solidFill>
                        <a:latin typeface="Montserrat"/>
                        <a:cs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TS </a:t>
                      </a:r>
                      <a:endParaRPr lang="fr-FR" sz="1000" b="0" i="0" u="none" strike="noStrike" cap="none" spc="0">
                        <a:solidFill>
                          <a:srgbClr val="000000"/>
                        </a:solidFill>
                        <a:latin typeface="Montserrat"/>
                        <a:cs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CM en cours</a:t>
                      </a:r>
                      <a:endParaRPr lang="fr-FR" sz="1000" b="0" i="0" u="none" strike="noStrike" cap="none" spc="0">
                        <a:solidFill>
                          <a:srgbClr val="000000"/>
                        </a:solidFill>
                        <a:latin typeface="Montserrat"/>
                        <a:cs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CM à venir</a:t>
                      </a:r>
                      <a:endParaRPr lang="fr-FR" sz="1000" b="0" i="0" u="none" strike="noStrike" cap="none" spc="0">
                        <a:solidFill>
                          <a:srgbClr val="000000"/>
                        </a:solidFill>
                        <a:latin typeface="Montserrat"/>
                        <a:cs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Personne de confiance et / ou représentant légal</a:t>
                      </a:r>
                      <a:endParaRPr sz="1000" b="0" i="0" u="none" strike="noStrike" cap="none" spc="0">
                        <a:solidFill>
                          <a:srgbClr val="000000"/>
                        </a:solidFill>
                        <a:latin typeface="Montserrat"/>
                        <a:cs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marL="0" marR="0" indent="0" algn="ctr">
                        <a:lnSpc>
                          <a:spcPct val="100000"/>
                        </a:lnSpc>
                        <a:spcBef>
                          <a:spcPts val="0"/>
                        </a:spcBef>
                        <a:spcAft>
                          <a:spcPts val="0"/>
                        </a:spcAft>
                        <a:defRPr/>
                      </a:pPr>
                      <a:r>
                        <a:rPr lang="fr-FR" sz="1000" b="0" i="0" u="none" strike="noStrike" cap="none" spc="0">
                          <a:solidFill>
                            <a:srgbClr val="000000"/>
                          </a:solidFill>
                          <a:latin typeface="Montserrat"/>
                          <a:ea typeface="Montserrat"/>
                          <a:cs typeface="Montserrat"/>
                        </a:rPr>
                        <a:t>BIC</a:t>
                      </a:r>
                      <a:endParaRPr lang="fr-FR" sz="1000" b="0" i="0" u="none" strike="noStrike" cap="none" spc="0">
                        <a:solidFill>
                          <a:srgbClr val="000000"/>
                        </a:solidFill>
                        <a:latin typeface="Montserrat"/>
                        <a:cs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000" b="0">
                          <a:solidFill>
                            <a:srgbClr val="000000"/>
                          </a:solidFill>
                          <a:latin typeface="Montserrat"/>
                          <a:ea typeface="+mn-ea"/>
                          <a:cs typeface="+mn-cs"/>
                        </a:rPr>
                        <a:t>Professionnel</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0"/>
                  </a:ext>
                </a:extLst>
              </a:tr>
              <a:tr h="481838">
                <a:tc>
                  <a:txBody>
                    <a:bodyPr/>
                    <a:lstStyle/>
                    <a:p>
                      <a:pPr>
                        <a:defRPr/>
                      </a:pPr>
                      <a:r>
                        <a:rPr lang="fr-CH" sz="1000" b="0">
                          <a:solidFill>
                            <a:schemeClr val="tx1"/>
                          </a:solidFill>
                          <a:latin typeface="Montserrat"/>
                          <a:ea typeface="+mn-ea"/>
                          <a:cs typeface="+mn-cs"/>
                        </a:rPr>
                        <a:t>Mise à jour de la "fiche information" du jeune</a:t>
                      </a:r>
                      <a:endParaRPr sz="1000" b="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1"/>
                  </a:ext>
                </a:extLst>
              </a:tr>
              <a:tr h="612769">
                <a:tc>
                  <a:txBody>
                    <a:bodyPr/>
                    <a:lstStyle/>
                    <a:p>
                      <a:pPr>
                        <a:defRPr/>
                      </a:pPr>
                      <a:r>
                        <a:rPr lang="fr-CH" sz="1000" b="0">
                          <a:solidFill>
                            <a:schemeClr val="tx1"/>
                          </a:solidFill>
                          <a:latin typeface="Montserrat"/>
                          <a:ea typeface="+mn-ea"/>
                          <a:cs typeface="+mn-cs"/>
                        </a:rPr>
                        <a:t>Coordination et organisation logistique de l'évaluation initiale du jeune</a:t>
                      </a:r>
                      <a:endParaRPr sz="1000" b="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2"/>
                  </a:ext>
                </a:extLst>
              </a:tr>
              <a:tr h="481838">
                <a:tc>
                  <a:txBody>
                    <a:bodyPr/>
                    <a:lstStyle/>
                    <a:p>
                      <a:pPr>
                        <a:defRPr/>
                      </a:pPr>
                      <a:r>
                        <a:rPr lang="fr-CH" sz="1000" b="0">
                          <a:solidFill>
                            <a:schemeClr val="tx1"/>
                          </a:solidFill>
                          <a:latin typeface="Montserrat"/>
                          <a:ea typeface="+mn-ea"/>
                          <a:cs typeface="+mn-cs"/>
                        </a:rPr>
                        <a:t>Synthèse du parcours du jeune dans la phase en cours</a:t>
                      </a:r>
                      <a:endParaRPr sz="1000" b="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A</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3"/>
                  </a:ext>
                </a:extLst>
              </a:tr>
              <a:tr h="481838">
                <a:tc>
                  <a:txBody>
                    <a:bodyPr/>
                    <a:lstStyle/>
                    <a:p>
                      <a:pPr>
                        <a:defRPr/>
                      </a:pPr>
                      <a:r>
                        <a:rPr lang="fr-CH" sz="1000" b="0">
                          <a:solidFill>
                            <a:schemeClr val="tx1"/>
                          </a:solidFill>
                          <a:latin typeface="Montserrat"/>
                          <a:ea typeface="+mn-ea"/>
                          <a:cs typeface="+mn-cs"/>
                        </a:rPr>
                        <a:t>Remplissage de la fiche "bilan de transition" du jeune</a:t>
                      </a:r>
                      <a:endParaRPr sz="1000" b="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A+R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A+R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4"/>
                  </a:ext>
                </a:extLst>
              </a:tr>
              <a:tr h="612769">
                <a:tc>
                  <a:txBody>
                    <a:bodyPr/>
                    <a:lstStyle/>
                    <a:p>
                      <a:pPr>
                        <a:defRPr/>
                      </a:pPr>
                      <a:r>
                        <a:rPr lang="fr-CH" sz="1000" b="0">
                          <a:solidFill>
                            <a:schemeClr val="tx1"/>
                          </a:solidFill>
                          <a:latin typeface="Montserrat"/>
                          <a:ea typeface="+mn-ea"/>
                          <a:cs typeface="+mn-cs"/>
                        </a:rPr>
                        <a:t>Mise à jour du portfolio du jeune des documents acquis lors de la phase en cours</a:t>
                      </a:r>
                      <a:endParaRPr sz="1000" b="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A</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5"/>
                  </a:ext>
                </a:extLst>
              </a:tr>
              <a:tr h="481838">
                <a:tc>
                  <a:txBody>
                    <a:bodyPr/>
                    <a:lstStyle/>
                    <a:p>
                      <a:pPr>
                        <a:defRPr/>
                      </a:pPr>
                      <a:r>
                        <a:rPr lang="fr-CH" sz="1000" b="0">
                          <a:solidFill>
                            <a:schemeClr val="tx1"/>
                          </a:solidFill>
                          <a:latin typeface="Montserrat"/>
                          <a:ea typeface="+mn-ea"/>
                          <a:cs typeface="+mn-cs"/>
                        </a:rPr>
                        <a:t>Plan de prise en charge pour la suite</a:t>
                      </a:r>
                      <a:endParaRPr sz="1000" b="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C</a:t>
                      </a:r>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A</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endParaRPr lang="fr-FR" sz="1400" b="1">
                        <a:latin typeface="Montserrat"/>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6"/>
                  </a:ext>
                </a:extLst>
              </a:tr>
              <a:tr h="481838">
                <a:tc>
                  <a:txBody>
                    <a:bodyPr/>
                    <a:lstStyle/>
                    <a:p>
                      <a:pPr>
                        <a:defRPr/>
                      </a:pPr>
                      <a:r>
                        <a:rPr lang="fr-CH" sz="1000" b="0">
                          <a:solidFill>
                            <a:schemeClr val="tx1"/>
                          </a:solidFill>
                          <a:latin typeface="Montserrat"/>
                          <a:ea typeface="+mn-ea"/>
                          <a:cs typeface="+mn-cs"/>
                        </a:rPr>
                        <a:t>Transmission des informations</a:t>
                      </a:r>
                      <a:endParaRPr sz="1000" b="0">
                        <a:solidFill>
                          <a:schemeClr val="tx1"/>
                        </a:solidFill>
                        <a:latin typeface="Montserrat"/>
                        <a:ea typeface="+mn-ea"/>
                        <a:cs typeface="+mn-cs"/>
                      </a:endParaRPr>
                    </a:p>
                  </a:txBody>
                  <a:tcPr anchor="ctr">
                    <a:lnL w="12699" algn="ctr">
                      <a:solidFill>
                        <a:srgbClr val="000000"/>
                      </a:solidFill>
                    </a:lnL>
                    <a:lnR w="12699" algn="ctr">
                      <a:solidFill>
                        <a:srgbClr val="000000"/>
                      </a:solidFill>
                    </a:lnR>
                    <a:lnT w="12699" algn="ctr">
                      <a:solidFill>
                        <a:srgbClr val="000000"/>
                      </a:solidFill>
                    </a:lnT>
                    <a:lnB w="12699" algn="ctr">
                      <a:solidFill>
                        <a:srgbClr val="000000"/>
                      </a:solidFill>
                    </a:lnB>
                    <a:solidFill>
                      <a:schemeClr val="bg1"/>
                    </a:solidFill>
                  </a:tcPr>
                </a:tc>
                <a:tc>
                  <a:txBody>
                    <a:bodyPr/>
                    <a:lstStyle/>
                    <a:p>
                      <a:pPr algn="ctr">
                        <a:defRPr/>
                      </a:pPr>
                      <a:r>
                        <a:rPr lang="fr-FR" sz="1400" b="1">
                          <a:latin typeface="Montserrat"/>
                        </a:rPr>
                        <a:t>I</a:t>
                      </a:r>
                      <a:endParaRPr/>
                    </a:p>
                  </a:txBody>
                  <a:tcPr anchor="ctr">
                    <a:lnL w="12699" algn="ctr">
                      <a:solidFill>
                        <a:srgbClr val="000000"/>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R</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lstStyle/>
                    <a:p>
                      <a:pPr algn="ctr">
                        <a:defRPr/>
                      </a:pPr>
                      <a:r>
                        <a:rPr lang="fr-FR" sz="1400" b="1">
                          <a:latin typeface="Montserrat"/>
                        </a:rPr>
                        <a:t>I</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extLst>
                  <a:ext uri="{0D108BD9-81ED-4DB2-BD59-A6C34878D82A}">
                    <a16:rowId xmlns:a16="http://schemas.microsoft.com/office/drawing/2014/main" val="10007"/>
                  </a:ext>
                </a:extLst>
              </a:tr>
            </a:tbl>
          </a:graphicData>
        </a:graphic>
      </p:graphicFrame>
      <p:sp>
        <p:nvSpPr>
          <p:cNvPr id="278230156" name="Rectangle 2"/>
          <p:cNvSpPr>
            <a:spLocks noChangeArrowheads="1"/>
          </p:cNvSpPr>
          <p:nvPr/>
        </p:nvSpPr>
        <p:spPr bwMode="auto">
          <a:xfrm>
            <a:off x="422310" y="787528"/>
            <a:ext cx="8699733" cy="1493879"/>
          </a:xfrm>
          <a:prstGeom prst="rect">
            <a:avLst/>
          </a:prstGeom>
          <a:noFill/>
          <a:ln>
            <a:noFill/>
          </a:ln>
          <a:effectLst/>
        </p:spPr>
        <p:txBody>
          <a:bodyPr vert="horz" wrap="square" lIns="91440" tIns="45720" rIns="91440" bIns="45720" numCol="1" anchor="ctr" anchorCtr="0" compatLnSpc="1">
            <a:prstTxWarp prst="textNoShape">
              <a:avLst/>
            </a:prstTxWarp>
            <a:spAutoFit/>
          </a:bodyPr>
          <a:lstStyle>
            <a:lvl1pPr>
              <a:spcBef>
                <a:spcPts val="0"/>
              </a:spcBef>
              <a:spcAft>
                <a:spcPts val="0"/>
              </a:spcAft>
              <a:defRPr>
                <a:solidFill>
                  <a:schemeClr val="tx1"/>
                </a:solidFill>
                <a:latin typeface="Arial"/>
              </a:defRPr>
            </a:lvl1pPr>
            <a:lvl2pPr>
              <a:spcBef>
                <a:spcPts val="0"/>
              </a:spcBef>
              <a:spcAft>
                <a:spcPts val="0"/>
              </a:spcAft>
              <a:defRPr>
                <a:solidFill>
                  <a:schemeClr val="tx1"/>
                </a:solidFill>
                <a:latin typeface="Arial"/>
              </a:defRPr>
            </a:lvl2pPr>
            <a:lvl3pPr>
              <a:spcBef>
                <a:spcPts val="0"/>
              </a:spcBef>
              <a:spcAft>
                <a:spcPts val="0"/>
              </a:spcAft>
              <a:defRPr>
                <a:solidFill>
                  <a:schemeClr val="tx1"/>
                </a:solidFill>
                <a:latin typeface="Arial"/>
              </a:defRPr>
            </a:lvl3pPr>
            <a:lvl4pPr>
              <a:spcBef>
                <a:spcPts val="0"/>
              </a:spcBef>
              <a:spcAft>
                <a:spcPts val="0"/>
              </a:spcAft>
              <a:defRPr>
                <a:solidFill>
                  <a:schemeClr val="tx1"/>
                </a:solidFill>
                <a:latin typeface="Arial"/>
              </a:defRPr>
            </a:lvl4pPr>
            <a:lvl5pPr>
              <a:spcBef>
                <a:spcPts val="0"/>
              </a:spcBef>
              <a:spcAft>
                <a:spcPts val="0"/>
              </a:spcAft>
              <a:defRPr>
                <a:solidFill>
                  <a:schemeClr val="tx1"/>
                </a:solidFill>
                <a:latin typeface="Arial"/>
              </a:defRPr>
            </a:lvl5pPr>
            <a:lvl6pPr>
              <a:spcBef>
                <a:spcPts val="0"/>
              </a:spcBef>
              <a:spcAft>
                <a:spcPts val="0"/>
              </a:spcAft>
              <a:defRPr>
                <a:solidFill>
                  <a:schemeClr val="tx1"/>
                </a:solidFill>
                <a:latin typeface="Arial"/>
              </a:defRPr>
            </a:lvl6pPr>
            <a:lvl7pPr>
              <a:spcBef>
                <a:spcPts val="0"/>
              </a:spcBef>
              <a:spcAft>
                <a:spcPts val="0"/>
              </a:spcAft>
              <a:defRPr>
                <a:solidFill>
                  <a:schemeClr val="tx1"/>
                </a:solidFill>
                <a:latin typeface="Arial"/>
              </a:defRPr>
            </a:lvl7pPr>
            <a:lvl8pPr>
              <a:spcBef>
                <a:spcPts val="0"/>
              </a:spcBef>
              <a:spcAft>
                <a:spcPts val="0"/>
              </a:spcAft>
              <a:defRPr>
                <a:solidFill>
                  <a:schemeClr val="tx1"/>
                </a:solidFill>
                <a:latin typeface="Arial"/>
              </a:defRPr>
            </a:lvl8pPr>
            <a:lvl9pPr>
              <a:spcBef>
                <a:spcPts val="0"/>
              </a:spcBef>
              <a:spcAft>
                <a:spcPts val="0"/>
              </a:spcAft>
              <a:defRPr>
                <a:solidFill>
                  <a:schemeClr val="tx1"/>
                </a:solidFill>
                <a:latin typeface="Arial"/>
              </a:defRPr>
            </a:lvl9pPr>
          </a:lstStyle>
          <a:p>
            <a:pPr marL="0" marR="0" lvl="0" indent="0" algn="l" defTabSz="914400" rtl="0">
              <a:lnSpc>
                <a:spcPct val="100000"/>
              </a:lnSpc>
              <a:spcBef>
                <a:spcPts val="0"/>
              </a:spcBef>
              <a:spcAft>
                <a:spcPts val="0"/>
              </a:spcAft>
              <a:buClrTx/>
              <a:buSzTx/>
              <a:buFontTx/>
              <a:buNone/>
              <a:defRPr/>
            </a:pPr>
            <a:r>
              <a:rPr lang="fr-FR" sz="1000" b="0" i="0" u="none" strike="noStrike" cap="none">
                <a:ln>
                  <a:noFill/>
                </a:ln>
                <a:solidFill>
                  <a:srgbClr val="1A1A1A"/>
                </a:solidFill>
                <a:latin typeface="Montserrat"/>
              </a:rPr>
              <a:t>Les bilans de transition sont obligatoires à la sortie de chaque phase. Ils sont précédés d’une phase de préparation (du jeune, de son fil rouge et des acteurs) et d’une phase post bilan (pour les mêmes acteurs).</a:t>
            </a:r>
            <a:endParaRPr lang="fr-FR" sz="1000" b="0" i="0" u="none" strike="noStrike" cap="none">
              <a:ln>
                <a:noFill/>
              </a:ln>
              <a:solidFill>
                <a:schemeClr val="tx1"/>
              </a:solidFill>
              <a:latin typeface="Montserrat"/>
            </a:endParaRPr>
          </a:p>
          <a:p>
            <a:pPr marL="0" marR="0" lvl="0" indent="0" algn="l" defTabSz="914400" rtl="0">
              <a:lnSpc>
                <a:spcPct val="100000"/>
              </a:lnSpc>
              <a:spcBef>
                <a:spcPts val="0"/>
              </a:spcBef>
              <a:spcAft>
                <a:spcPts val="0"/>
              </a:spcAft>
              <a:buClrTx/>
              <a:buSzTx/>
              <a:buFontTx/>
              <a:buNone/>
              <a:defRPr/>
            </a:pPr>
            <a:r>
              <a:rPr lang="fr-FR" sz="1000" b="1" i="0" u="none" strike="noStrike" cap="none">
                <a:ln>
                  <a:noFill/>
                </a:ln>
                <a:solidFill>
                  <a:srgbClr val="1A1A1A"/>
                </a:solidFill>
                <a:latin typeface="Montserrat"/>
              </a:rPr>
              <a:t>&gt; fréquence :</a:t>
            </a:r>
            <a:r>
              <a:rPr lang="fr-FR" sz="1000" b="0" i="0" u="none" strike="noStrike" cap="none">
                <a:ln>
                  <a:noFill/>
                </a:ln>
                <a:solidFill>
                  <a:srgbClr val="1A1A1A"/>
                </a:solidFill>
                <a:latin typeface="Montserrat"/>
              </a:rPr>
              <a:t> lors d'un changement de phase</a:t>
            </a:r>
            <a:endParaRPr lang="fr-FR" sz="1000" b="0" i="0" u="none" strike="noStrike" cap="none">
              <a:ln>
                <a:noFill/>
              </a:ln>
              <a:solidFill>
                <a:schemeClr val="tx1"/>
              </a:solidFill>
              <a:latin typeface="Montserrat"/>
            </a:endParaRPr>
          </a:p>
          <a:p>
            <a:pPr marL="0" marR="0" lvl="0" indent="0" algn="l" defTabSz="914400" rtl="0">
              <a:lnSpc>
                <a:spcPct val="100000"/>
              </a:lnSpc>
              <a:spcBef>
                <a:spcPts val="0"/>
              </a:spcBef>
              <a:spcAft>
                <a:spcPts val="0"/>
              </a:spcAft>
              <a:buClrTx/>
              <a:buSzTx/>
              <a:buFontTx/>
              <a:buNone/>
              <a:defRPr/>
            </a:pPr>
            <a:r>
              <a:rPr lang="fr-FR" sz="1000" b="1" i="0" u="none" strike="noStrike" cap="none">
                <a:ln>
                  <a:noFill/>
                </a:ln>
                <a:solidFill>
                  <a:srgbClr val="000000"/>
                </a:solidFill>
                <a:latin typeface="Montserrat"/>
              </a:rPr>
              <a:t>&gt; objectifs :</a:t>
            </a:r>
            <a:r>
              <a:rPr lang="fr-FR" sz="1000">
                <a:latin typeface="Montserrat"/>
              </a:rPr>
              <a:t> </a:t>
            </a:r>
            <a:endParaRPr/>
          </a:p>
          <a:p>
            <a:pPr marL="171450" marR="0" lvl="0" indent="-171450" algn="l" defTabSz="914400" rtl="0">
              <a:lnSpc>
                <a:spcPct val="100000"/>
              </a:lnSpc>
              <a:spcBef>
                <a:spcPts val="0"/>
              </a:spcBef>
              <a:spcAft>
                <a:spcPts val="0"/>
              </a:spcAft>
              <a:buClrTx/>
              <a:buSzTx/>
              <a:buFont typeface="Arial"/>
              <a:buChar char="•"/>
              <a:defRPr/>
            </a:pPr>
            <a:r>
              <a:rPr lang="fr-FR" sz="800" b="0" i="0" u="none" strike="noStrike" cap="none">
                <a:ln>
                  <a:noFill/>
                </a:ln>
                <a:solidFill>
                  <a:srgbClr val="000000"/>
                </a:solidFill>
                <a:latin typeface="Montserrat"/>
              </a:rPr>
              <a:t>Mettre à jour le plan d'action </a:t>
            </a:r>
            <a:endParaRPr/>
          </a:p>
          <a:p>
            <a:pPr marL="171450" marR="0" lvl="0" indent="-171450" algn="l" defTabSz="914400" rtl="0">
              <a:lnSpc>
                <a:spcPct val="100000"/>
              </a:lnSpc>
              <a:spcBef>
                <a:spcPts val="0"/>
              </a:spcBef>
              <a:spcAft>
                <a:spcPts val="0"/>
              </a:spcAft>
              <a:buClrTx/>
              <a:buSzTx/>
              <a:buFont typeface="Arial"/>
              <a:buChar char="•"/>
              <a:defRPr/>
            </a:pPr>
            <a:r>
              <a:rPr lang="fr-FR" sz="800" b="0" i="0" u="none" strike="noStrike" cap="none">
                <a:ln>
                  <a:noFill/>
                </a:ln>
                <a:solidFill>
                  <a:srgbClr val="000000"/>
                </a:solidFill>
                <a:latin typeface="Montserrat"/>
              </a:rPr>
              <a:t>Assurer la transition dans le parcours (tant sur le plan du projet du jeune que sur la coordination et la passation d'information entre les différents CM </a:t>
            </a:r>
            <a:endParaRPr/>
          </a:p>
          <a:p>
            <a:pPr marL="171450" marR="0" lvl="0" indent="-171450" algn="l" defTabSz="914400" rtl="0">
              <a:lnSpc>
                <a:spcPct val="100000"/>
              </a:lnSpc>
              <a:spcBef>
                <a:spcPts val="0"/>
              </a:spcBef>
              <a:spcAft>
                <a:spcPts val="0"/>
              </a:spcAft>
              <a:buClrTx/>
              <a:buSzTx/>
              <a:buFont typeface="Arial"/>
              <a:buChar char="•"/>
              <a:defRPr/>
            </a:pPr>
            <a:r>
              <a:rPr lang="fr-FR" sz="800" b="0" i="0" u="none" strike="noStrike" cap="none">
                <a:ln>
                  <a:noFill/>
                </a:ln>
                <a:solidFill>
                  <a:srgbClr val="000000"/>
                </a:solidFill>
                <a:latin typeface="Montserrat"/>
              </a:rPr>
              <a:t>Co-construire, valider et planifier le plan de prise en charge pour la suite du jeune </a:t>
            </a:r>
            <a:endParaRPr/>
          </a:p>
          <a:p>
            <a:pPr marL="171450" marR="0" lvl="0" indent="-171450" algn="l" defTabSz="914400" rtl="0">
              <a:lnSpc>
                <a:spcPct val="100000"/>
              </a:lnSpc>
              <a:spcBef>
                <a:spcPts val="0"/>
              </a:spcBef>
              <a:spcAft>
                <a:spcPts val="0"/>
              </a:spcAft>
              <a:buClrTx/>
              <a:buSzTx/>
              <a:buFont typeface="Arial"/>
              <a:buChar char="•"/>
              <a:defRPr/>
            </a:pPr>
            <a:r>
              <a:rPr lang="fr-FR" sz="800" b="0" i="0" u="none" strike="noStrike" cap="none">
                <a:ln>
                  <a:noFill/>
                </a:ln>
                <a:solidFill>
                  <a:srgbClr val="000000"/>
                </a:solidFill>
                <a:latin typeface="Montserrat"/>
              </a:rPr>
              <a:t>Coordonner l’activation du plan de prise en charge avec les acteurs internes et externes</a:t>
            </a:r>
            <a:endParaRPr/>
          </a:p>
          <a:p>
            <a:pPr marL="0" marR="0" lvl="0" indent="0" algn="l" defTabSz="914400" rtl="0">
              <a:lnSpc>
                <a:spcPct val="100000"/>
              </a:lnSpc>
              <a:spcBef>
                <a:spcPts val="0"/>
              </a:spcBef>
              <a:spcAft>
                <a:spcPts val="0"/>
              </a:spcAft>
              <a:buClrTx/>
              <a:buSzTx/>
              <a:buFontTx/>
              <a:buNone/>
              <a:defRPr/>
            </a:pPr>
            <a:r>
              <a:rPr lang="fr-FR" sz="1000" b="1" i="0" u="none" strike="noStrike" cap="none">
                <a:ln>
                  <a:noFill/>
                </a:ln>
                <a:solidFill>
                  <a:srgbClr val="000000"/>
                </a:solidFill>
                <a:latin typeface="Montserrat"/>
              </a:rPr>
              <a:t>&gt; personnes présentes : </a:t>
            </a:r>
            <a:r>
              <a:rPr lang="fr-FR" sz="1000" b="0" i="0" u="none" strike="noStrike" cap="none">
                <a:ln>
                  <a:noFill/>
                </a:ln>
                <a:solidFill>
                  <a:srgbClr val="000000"/>
                </a:solidFill>
                <a:latin typeface="Montserrat"/>
              </a:rPr>
              <a:t>jeune + TS (fil rouge) + CM (en cours) et CM (à venir)</a:t>
            </a:r>
            <a:endParaRPr lang="fr-FR" sz="1000" b="0" i="0" u="none" strike="noStrike" cap="none">
              <a:ln>
                <a:noFill/>
              </a:ln>
              <a:solidFill>
                <a:schemeClr val="tx1"/>
              </a:solidFill>
              <a:latin typeface="Montserrat"/>
            </a:endParaRPr>
          </a:p>
          <a:p>
            <a:pPr marL="0" marR="0" lvl="0" indent="0" algn="l" defTabSz="914400" rtl="0">
              <a:lnSpc>
                <a:spcPct val="100000"/>
              </a:lnSpc>
              <a:spcBef>
                <a:spcPts val="0"/>
              </a:spcBef>
              <a:spcAft>
                <a:spcPts val="0"/>
              </a:spcAft>
              <a:buClrTx/>
              <a:buSzTx/>
              <a:buFontTx/>
              <a:buNone/>
              <a:defRPr/>
            </a:pPr>
            <a:r>
              <a:rPr lang="fr-FR" sz="1000" b="1" i="0" u="none" strike="noStrike" cap="none">
                <a:ln>
                  <a:noFill/>
                </a:ln>
                <a:solidFill>
                  <a:srgbClr val="000000"/>
                </a:solidFill>
                <a:latin typeface="Montserrat"/>
              </a:rPr>
              <a:t>&gt; outils / document produit : </a:t>
            </a:r>
            <a:r>
              <a:rPr lang="fr-FR" sz="1000">
                <a:solidFill>
                  <a:srgbClr val="1A1A1A"/>
                </a:solidFill>
                <a:latin typeface="Montserrat"/>
              </a:rPr>
              <a:t>document de suivi du parcours</a:t>
            </a:r>
            <a:endParaRPr/>
          </a:p>
        </p:txBody>
      </p:sp>
      <p:sp>
        <p:nvSpPr>
          <p:cNvPr id="206750101" name="Bouton d'action : Personnalisé 34">
            <a:hlinkClick r:id="rId3" action="ppaction://hlinksldjump" tooltip="Slide 34"/>
          </p:cNvPr>
          <p:cNvSpPr/>
          <p:nvPr/>
        </p:nvSpPr>
        <p:spPr bwMode="auto">
          <a:xfrm>
            <a:off x="10239543" y="177636"/>
            <a:ext cx="1725444" cy="706826"/>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7"/>
              </a:lnSpc>
              <a:defRPr/>
            </a:pPr>
            <a:r>
              <a:rPr lang="fr-FR" sz="1050">
                <a:latin typeface="Montserrat"/>
              </a:rPr>
              <a:t>Retour vers toutes les fiches</a:t>
            </a:r>
            <a:endParaRPr/>
          </a:p>
          <a:p>
            <a:pPr algn="ctr">
              <a:lnSpc>
                <a:spcPts val="1757"/>
              </a:lnSpc>
              <a:defRPr/>
            </a:pPr>
            <a:r>
              <a:rPr lang="fr-FR" sz="1600">
                <a:latin typeface="Montserrat"/>
              </a:rPr>
              <a:t>▶︎</a:t>
            </a:r>
            <a:endParaRPr lang="fr-FR" sz="1050">
              <a:latin typeface="Montserrat"/>
            </a:endParaRPr>
          </a:p>
        </p:txBody>
      </p:sp>
      <p:sp>
        <p:nvSpPr>
          <p:cNvPr id="1780977964" name="Bouton d'action : Suivant ou Précédent 1780977963">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127505755" name="Bouton d'action : Précédent 1127505754">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521527859" name="Bouton d'action : Accueil 1521527858">
            <a:hlinkClick r:id="rId4"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147439057" name="Sous-titre 2"/>
          <p:cNvSpPr>
            <a:spLocks noGrp="1"/>
          </p:cNvSpPr>
          <p:nvPr>
            <p:ph type="subTitle" idx="1"/>
          </p:nvPr>
        </p:nvSpPr>
        <p:spPr bwMode="auto">
          <a:xfrm>
            <a:off x="422313" y="396129"/>
            <a:ext cx="9144000" cy="1655762"/>
          </a:xfrm>
        </p:spPr>
        <p:txBody>
          <a:bodyPr/>
          <a:lstStyle/>
          <a:p>
            <a:pPr marL="0" marR="0" indent="0" algn="l">
              <a:lnSpc>
                <a:spcPct val="90000"/>
              </a:lnSpc>
              <a:spcBef>
                <a:spcPts val="1199"/>
              </a:spcBef>
              <a:spcAft>
                <a:spcPts val="0"/>
              </a:spcAft>
              <a:buClr>
                <a:schemeClr val="tx2"/>
              </a:buClr>
              <a:buFontTx/>
              <a:buNone/>
              <a:defRPr/>
            </a:pPr>
            <a:r>
              <a:rPr lang="fr-CH" sz="2400" b="1" i="0" u="none" strike="noStrike" cap="none" spc="0">
                <a:solidFill>
                  <a:schemeClr val="tx1"/>
                </a:solidFill>
                <a:latin typeface="Montserrat"/>
                <a:ea typeface="Montserrat"/>
                <a:cs typeface="Montserrat"/>
              </a:rPr>
              <a:t>Rôles et responsabilités (RACI) </a:t>
            </a:r>
            <a:r>
              <a:rPr lang="fr-CH" sz="1800" b="1" i="0" u="none" strike="noStrike" cap="none" spc="0">
                <a:solidFill>
                  <a:schemeClr val="tx1"/>
                </a:solidFill>
                <a:latin typeface="Montserrat"/>
                <a:ea typeface="Montserrat"/>
                <a:cs typeface="Montserrat"/>
              </a:rPr>
              <a:t>- Point de coordination</a:t>
            </a:r>
            <a:endParaRPr lang="fr-CH" sz="1800" b="1" i="0" u="none" strike="noStrike" cap="none" spc="0">
              <a:solidFill>
                <a:schemeClr val="tx1"/>
              </a:solidFill>
              <a:latin typeface="Montserrat"/>
              <a:cs typeface="Montserrat"/>
            </a:endParaRPr>
          </a:p>
          <a:p>
            <a:pPr algn="l">
              <a:defRPr/>
            </a:pPr>
            <a:endParaRPr lang="fr-FR"/>
          </a:p>
        </p:txBody>
      </p:sp>
      <p:sp>
        <p:nvSpPr>
          <p:cNvPr id="942439536" name="Rectangle 1"/>
          <p:cNvSpPr>
            <a:spLocks noChangeArrowheads="1"/>
          </p:cNvSpPr>
          <p:nvPr/>
        </p:nvSpPr>
        <p:spPr bwMode="auto">
          <a:xfrm>
            <a:off x="474991" y="753439"/>
            <a:ext cx="11245975" cy="3200759"/>
          </a:xfrm>
          <a:prstGeom prst="rect">
            <a:avLst/>
          </a:prstGeom>
          <a:noFill/>
          <a:ln>
            <a:noFill/>
          </a:ln>
          <a:effectLst/>
        </p:spPr>
        <p:txBody>
          <a:bodyPr vert="horz" wrap="square" lIns="91440" tIns="45720" rIns="91440" bIns="45720" numCol="1" anchor="ctr" anchorCtr="0" compatLnSpc="1">
            <a:prstTxWarp prst="textNoShape">
              <a:avLst/>
            </a:prstTxWarp>
            <a:spAutoFit/>
          </a:bodyPr>
          <a:lstStyle>
            <a:lvl1pPr>
              <a:spcBef>
                <a:spcPts val="0"/>
              </a:spcBef>
              <a:spcAft>
                <a:spcPts val="0"/>
              </a:spcAft>
              <a:defRPr>
                <a:solidFill>
                  <a:schemeClr val="tx1"/>
                </a:solidFill>
                <a:latin typeface="Arial"/>
              </a:defRPr>
            </a:lvl1pPr>
            <a:lvl2pPr>
              <a:spcBef>
                <a:spcPts val="0"/>
              </a:spcBef>
              <a:spcAft>
                <a:spcPts val="0"/>
              </a:spcAft>
              <a:defRPr>
                <a:solidFill>
                  <a:schemeClr val="tx1"/>
                </a:solidFill>
                <a:latin typeface="Arial"/>
              </a:defRPr>
            </a:lvl2pPr>
            <a:lvl3pPr>
              <a:spcBef>
                <a:spcPts val="0"/>
              </a:spcBef>
              <a:spcAft>
                <a:spcPts val="0"/>
              </a:spcAft>
              <a:defRPr>
                <a:solidFill>
                  <a:schemeClr val="tx1"/>
                </a:solidFill>
                <a:latin typeface="Arial"/>
              </a:defRPr>
            </a:lvl3pPr>
            <a:lvl4pPr>
              <a:spcBef>
                <a:spcPts val="0"/>
              </a:spcBef>
              <a:spcAft>
                <a:spcPts val="0"/>
              </a:spcAft>
              <a:defRPr>
                <a:solidFill>
                  <a:schemeClr val="tx1"/>
                </a:solidFill>
                <a:latin typeface="Arial"/>
              </a:defRPr>
            </a:lvl4pPr>
            <a:lvl5pPr>
              <a:spcBef>
                <a:spcPts val="0"/>
              </a:spcBef>
              <a:spcAft>
                <a:spcPts val="0"/>
              </a:spcAft>
              <a:defRPr>
                <a:solidFill>
                  <a:schemeClr val="tx1"/>
                </a:solidFill>
                <a:latin typeface="Arial"/>
              </a:defRPr>
            </a:lvl5pPr>
            <a:lvl6pPr>
              <a:spcBef>
                <a:spcPts val="0"/>
              </a:spcBef>
              <a:spcAft>
                <a:spcPts val="0"/>
              </a:spcAft>
              <a:defRPr>
                <a:solidFill>
                  <a:schemeClr val="tx1"/>
                </a:solidFill>
                <a:latin typeface="Arial"/>
              </a:defRPr>
            </a:lvl6pPr>
            <a:lvl7pPr>
              <a:spcBef>
                <a:spcPts val="0"/>
              </a:spcBef>
              <a:spcAft>
                <a:spcPts val="0"/>
              </a:spcAft>
              <a:defRPr>
                <a:solidFill>
                  <a:schemeClr val="tx1"/>
                </a:solidFill>
                <a:latin typeface="Arial"/>
              </a:defRPr>
            </a:lvl7pPr>
            <a:lvl8pPr>
              <a:spcBef>
                <a:spcPts val="0"/>
              </a:spcBef>
              <a:spcAft>
                <a:spcPts val="0"/>
              </a:spcAft>
              <a:defRPr>
                <a:solidFill>
                  <a:schemeClr val="tx1"/>
                </a:solidFill>
                <a:latin typeface="Arial"/>
              </a:defRPr>
            </a:lvl8pPr>
            <a:lvl9pPr>
              <a:spcBef>
                <a:spcPts val="0"/>
              </a:spcBef>
              <a:spcAft>
                <a:spcPts val="0"/>
              </a:spcAft>
              <a:defRPr>
                <a:solidFill>
                  <a:schemeClr val="tx1"/>
                </a:solidFill>
                <a:latin typeface="Arial"/>
              </a:defRPr>
            </a:lvl9pPr>
          </a:lstStyle>
          <a:p>
            <a:pPr marL="0" marR="0" lvl="0" indent="0" algn="l" defTabSz="914400" rtl="0">
              <a:lnSpc>
                <a:spcPct val="100000"/>
              </a:lnSpc>
              <a:spcBef>
                <a:spcPts val="0"/>
              </a:spcBef>
              <a:spcAft>
                <a:spcPts val="0"/>
              </a:spcAft>
              <a:buClrTx/>
              <a:buSzTx/>
              <a:buFontTx/>
              <a:buNone/>
              <a:defRPr/>
            </a:pPr>
            <a:r>
              <a:rPr lang="fr-FR" sz="1200" b="1" i="0" u="none" strike="noStrike" cap="none">
                <a:ln>
                  <a:noFill/>
                </a:ln>
                <a:solidFill>
                  <a:srgbClr val="1A1A1A"/>
                </a:solidFill>
                <a:latin typeface="Montserrat"/>
              </a:rPr>
              <a:t>&gt; activation: </a:t>
            </a:r>
            <a:r>
              <a:rPr lang="fr-FR" sz="1200" b="0" i="0" u="none" strike="noStrike" cap="none">
                <a:ln>
                  <a:noFill/>
                </a:ln>
                <a:solidFill>
                  <a:srgbClr val="1A1A1A"/>
                </a:solidFill>
                <a:latin typeface="Montserrat"/>
              </a:rPr>
              <a:t>par la personne qui a les informations</a:t>
            </a:r>
            <a:endParaRPr lang="fr-FR" sz="1200" b="0" i="0" u="none" strike="noStrike" cap="none">
              <a:ln>
                <a:noFill/>
              </a:ln>
              <a:solidFill>
                <a:schemeClr val="tx1"/>
              </a:solidFill>
              <a:latin typeface="Montserrat"/>
            </a:endParaRPr>
          </a:p>
          <a:p>
            <a:pPr marL="0" marR="0" lvl="0" indent="0" algn="l" defTabSz="914400" rtl="0">
              <a:lnSpc>
                <a:spcPct val="100000"/>
              </a:lnSpc>
              <a:spcBef>
                <a:spcPts val="0"/>
              </a:spcBef>
              <a:spcAft>
                <a:spcPts val="0"/>
              </a:spcAft>
              <a:buClrTx/>
              <a:buSzTx/>
              <a:buFontTx/>
              <a:buNone/>
              <a:defRPr/>
            </a:pPr>
            <a:r>
              <a:rPr lang="fr-FR" sz="1200" b="1" i="0" u="none" strike="noStrike" cap="none">
                <a:ln>
                  <a:noFill/>
                </a:ln>
                <a:solidFill>
                  <a:srgbClr val="000000"/>
                </a:solidFill>
                <a:latin typeface="Montserrat"/>
              </a:rPr>
              <a:t>&gt; personnes qui peuvent activer :</a:t>
            </a:r>
            <a:r>
              <a:rPr lang="fr-FR" sz="1200" b="0" i="0" u="none" strike="noStrike" cap="none">
                <a:ln>
                  <a:noFill/>
                </a:ln>
                <a:solidFill>
                  <a:srgbClr val="000000"/>
                </a:solidFill>
                <a:latin typeface="Montserrat"/>
              </a:rPr>
              <a:t> jeune + personne fil rouge + les acteurs jugés nécessaires par le fil rouge</a:t>
            </a:r>
            <a:endParaRPr lang="fr-FR" sz="1200" b="0" i="0" u="none" strike="noStrike" cap="none">
              <a:ln>
                <a:noFill/>
              </a:ln>
              <a:solidFill>
                <a:schemeClr val="tx1"/>
              </a:solidFill>
              <a:latin typeface="Montserrat"/>
            </a:endParaRPr>
          </a:p>
          <a:p>
            <a:pPr marL="0" marR="0" lvl="0" indent="0" algn="l" defTabSz="914400" rtl="0">
              <a:lnSpc>
                <a:spcPct val="100000"/>
              </a:lnSpc>
              <a:spcBef>
                <a:spcPts val="0"/>
              </a:spcBef>
              <a:spcAft>
                <a:spcPts val="0"/>
              </a:spcAft>
              <a:buClrTx/>
              <a:buSzTx/>
              <a:buFontTx/>
              <a:buNone/>
              <a:defRPr/>
            </a:pPr>
            <a:r>
              <a:rPr lang="fr-FR" sz="1200" b="1" i="0" u="none" strike="noStrike" cap="none">
                <a:ln>
                  <a:noFill/>
                </a:ln>
                <a:solidFill>
                  <a:srgbClr val="1A1A1A"/>
                </a:solidFill>
                <a:latin typeface="Montserrat"/>
              </a:rPr>
              <a:t>&gt; fréquence : </a:t>
            </a:r>
            <a:r>
              <a:rPr lang="fr-FR" sz="1200" b="0" i="0" u="none" strike="noStrike" cap="none">
                <a:ln>
                  <a:noFill/>
                </a:ln>
                <a:solidFill>
                  <a:srgbClr val="1A1A1A"/>
                </a:solidFill>
                <a:latin typeface="Montserrat"/>
              </a:rPr>
              <a:t>2 fois par an minimum (peut aller jusqu’à 1 fois par mois suivant le besoin) </a:t>
            </a:r>
            <a:endParaRPr lang="fr-FR" sz="1200" b="0" i="0" u="none" strike="noStrike" cap="none">
              <a:ln>
                <a:noFill/>
              </a:ln>
              <a:solidFill>
                <a:schemeClr val="tx1"/>
              </a:solidFill>
              <a:latin typeface="Montserrat"/>
            </a:endParaRPr>
          </a:p>
          <a:p>
            <a:pPr marL="0" marR="0" lvl="0" indent="0" algn="l" defTabSz="914400" rtl="0">
              <a:lnSpc>
                <a:spcPct val="100000"/>
              </a:lnSpc>
              <a:spcBef>
                <a:spcPts val="0"/>
              </a:spcBef>
              <a:spcAft>
                <a:spcPts val="0"/>
              </a:spcAft>
              <a:buClrTx/>
              <a:buSzTx/>
              <a:buFontTx/>
              <a:buNone/>
              <a:defRPr/>
            </a:pPr>
            <a:r>
              <a:rPr lang="fr-FR" sz="1200" b="1" i="0" u="none" strike="noStrike" cap="none">
                <a:ln>
                  <a:noFill/>
                </a:ln>
                <a:solidFill>
                  <a:srgbClr val="000000"/>
                </a:solidFill>
                <a:latin typeface="Montserrat"/>
              </a:rPr>
              <a:t>&gt; objectifs :</a:t>
            </a:r>
            <a:r>
              <a:rPr lang="fr-FR" sz="1200" b="0" i="0" u="none" strike="noStrike" cap="none">
                <a:ln>
                  <a:noFill/>
                </a:ln>
                <a:solidFill>
                  <a:srgbClr val="000000"/>
                </a:solidFill>
                <a:latin typeface="Montserrat"/>
              </a:rPr>
              <a:t> </a:t>
            </a:r>
          </a:p>
          <a:p>
            <a:pPr marL="217793" marR="0" lvl="0" indent="-217793" algn="l" defTabSz="914400" rtl="0">
              <a:lnSpc>
                <a:spcPct val="100000"/>
              </a:lnSpc>
              <a:spcBef>
                <a:spcPts val="0"/>
              </a:spcBef>
              <a:spcAft>
                <a:spcPts val="0"/>
              </a:spcAft>
              <a:buClrTx/>
              <a:buSzTx/>
              <a:buFont typeface="Arial"/>
              <a:buChar char="•"/>
              <a:defRPr/>
            </a:pPr>
            <a:r>
              <a:rPr lang="fr-FR" sz="1200" b="0" i="0" u="none" strike="noStrike" cap="none">
                <a:ln>
                  <a:noFill/>
                </a:ln>
                <a:solidFill>
                  <a:srgbClr val="000000"/>
                </a:solidFill>
                <a:latin typeface="Montserrat"/>
              </a:rPr>
              <a:t>assurer le suivi du jeune</a:t>
            </a:r>
          </a:p>
          <a:p>
            <a:pPr marL="217793" marR="0" lvl="0" indent="-217793" algn="l" defTabSz="914400" rtl="0">
              <a:lnSpc>
                <a:spcPct val="100000"/>
              </a:lnSpc>
              <a:spcBef>
                <a:spcPts val="0"/>
              </a:spcBef>
              <a:spcAft>
                <a:spcPts val="0"/>
              </a:spcAft>
              <a:buClrTx/>
              <a:buSzTx/>
              <a:buFont typeface="Arial"/>
              <a:buChar char="•"/>
              <a:defRPr/>
            </a:pPr>
            <a:r>
              <a:rPr lang="fr-FR" sz="1200" b="0" i="0" u="none" strike="noStrike" cap="none">
                <a:ln>
                  <a:noFill/>
                </a:ln>
                <a:solidFill>
                  <a:srgbClr val="000000"/>
                </a:solidFill>
                <a:latin typeface="Montserrat"/>
              </a:rPr>
              <a:t>coordonner les différents acteurs impliqués et anticiper les points de rupture potentiels </a:t>
            </a:r>
          </a:p>
          <a:p>
            <a:pPr marL="217793" marR="0" lvl="0" indent="-217793" algn="l" defTabSz="914400" rtl="0">
              <a:lnSpc>
                <a:spcPct val="100000"/>
              </a:lnSpc>
              <a:spcBef>
                <a:spcPts val="0"/>
              </a:spcBef>
              <a:spcAft>
                <a:spcPts val="0"/>
              </a:spcAft>
              <a:buClrTx/>
              <a:buSzTx/>
              <a:buFont typeface="Arial"/>
              <a:buChar char="•"/>
              <a:defRPr/>
            </a:pPr>
            <a:r>
              <a:rPr lang="fr-FR" sz="1200" b="0" i="0" u="none" strike="noStrike" cap="none">
                <a:ln>
                  <a:noFill/>
                </a:ln>
                <a:solidFill>
                  <a:srgbClr val="000000"/>
                </a:solidFill>
                <a:latin typeface="Montserrat"/>
              </a:rPr>
              <a:t>capturer les éléments changeants ou nouveaux</a:t>
            </a:r>
          </a:p>
          <a:p>
            <a:pPr marL="217793" marR="0" lvl="0" indent="-217793" algn="l" defTabSz="914400" rtl="0">
              <a:lnSpc>
                <a:spcPct val="100000"/>
              </a:lnSpc>
              <a:spcBef>
                <a:spcPts val="0"/>
              </a:spcBef>
              <a:spcAft>
                <a:spcPts val="0"/>
              </a:spcAft>
              <a:buClrTx/>
              <a:buSzTx/>
              <a:buFont typeface="Arial"/>
              <a:buChar char="•"/>
              <a:defRPr/>
            </a:pPr>
            <a:r>
              <a:rPr lang="fr-FR" sz="1200" b="0" i="0" u="none" strike="noStrike" cap="none">
                <a:ln>
                  <a:noFill/>
                </a:ln>
                <a:solidFill>
                  <a:srgbClr val="000000"/>
                </a:solidFill>
                <a:latin typeface="Montserrat"/>
              </a:rPr>
              <a:t>transmettre les informations aux différents acteurs</a:t>
            </a:r>
            <a:endParaRPr lang="fr-FR" sz="1200" b="0" i="0" u="none" strike="noStrike" cap="none">
              <a:ln>
                <a:noFill/>
              </a:ln>
              <a:solidFill>
                <a:schemeClr val="tx1"/>
              </a:solidFill>
              <a:latin typeface="Montserrat"/>
            </a:endParaRPr>
          </a:p>
          <a:p>
            <a:pPr marL="0" marR="0" lvl="0" indent="0" algn="l" defTabSz="914400" rtl="0">
              <a:lnSpc>
                <a:spcPct val="100000"/>
              </a:lnSpc>
              <a:spcBef>
                <a:spcPts val="0"/>
              </a:spcBef>
              <a:spcAft>
                <a:spcPts val="0"/>
              </a:spcAft>
              <a:buClrTx/>
              <a:buSzTx/>
              <a:buFontTx/>
              <a:buNone/>
              <a:defRPr/>
            </a:pPr>
            <a:r>
              <a:rPr lang="fr-FR" sz="1200" b="1" i="0" u="none" strike="noStrike" cap="none">
                <a:ln>
                  <a:noFill/>
                </a:ln>
                <a:solidFill>
                  <a:srgbClr val="000000"/>
                </a:solidFill>
                <a:latin typeface="Montserrat"/>
              </a:rPr>
              <a:t>&gt; outils / document produit : </a:t>
            </a:r>
            <a:r>
              <a:rPr lang="fr-FR" sz="1200" b="0" i="0" u="none" strike="noStrike" cap="none">
                <a:ln>
                  <a:noFill/>
                </a:ln>
                <a:solidFill>
                  <a:srgbClr val="000000"/>
                </a:solidFill>
                <a:latin typeface="Montserrat"/>
              </a:rPr>
              <a:t>fiche de coordination</a:t>
            </a:r>
            <a:endParaRPr lang="fr-FR" sz="1200" b="0" i="0" u="none" strike="noStrike" cap="none">
              <a:ln>
                <a:noFill/>
              </a:ln>
              <a:solidFill>
                <a:schemeClr val="tx1"/>
              </a:solidFill>
              <a:latin typeface="Montserrat"/>
            </a:endParaRPr>
          </a:p>
          <a:p>
            <a:pPr marL="0" marR="0" lvl="0" indent="0" algn="l" defTabSz="914400" rtl="0">
              <a:lnSpc>
                <a:spcPct val="100000"/>
              </a:lnSpc>
              <a:spcBef>
                <a:spcPts val="0"/>
              </a:spcBef>
              <a:spcAft>
                <a:spcPts val="0"/>
              </a:spcAft>
              <a:buClrTx/>
              <a:buSzTx/>
              <a:buFontTx/>
              <a:buNone/>
              <a:defRPr/>
            </a:pPr>
            <a:r>
              <a:rPr lang="fr-FR" sz="1200" b="1" i="0" u="none" strike="noStrike" cap="none">
                <a:ln>
                  <a:noFill/>
                </a:ln>
                <a:solidFill>
                  <a:srgbClr val="000000"/>
                </a:solidFill>
                <a:latin typeface="Montserrat"/>
              </a:rPr>
              <a:t>&gt; format : </a:t>
            </a:r>
            <a:r>
              <a:rPr lang="fr-FR" sz="1200" b="0" i="0" u="none" strike="noStrike" cap="none">
                <a:ln>
                  <a:noFill/>
                </a:ln>
                <a:solidFill>
                  <a:srgbClr val="000000"/>
                </a:solidFill>
                <a:latin typeface="Montserrat"/>
              </a:rPr>
              <a:t>e-mail, téléphone, visio, présentiel</a:t>
            </a:r>
            <a:endParaRPr lang="fr-FR" sz="1200" b="0" i="0" u="none" strike="noStrike" cap="none">
              <a:ln>
                <a:noFill/>
              </a:ln>
              <a:solidFill>
                <a:schemeClr val="tx1"/>
              </a:solidFill>
              <a:latin typeface="Montserrat"/>
            </a:endParaRPr>
          </a:p>
          <a:p>
            <a:pPr marL="0" marR="0" lvl="0" indent="0" algn="l" defTabSz="914400" rtl="0">
              <a:lnSpc>
                <a:spcPct val="100000"/>
              </a:lnSpc>
              <a:spcBef>
                <a:spcPts val="0"/>
              </a:spcBef>
              <a:spcAft>
                <a:spcPts val="0"/>
              </a:spcAft>
              <a:buClrTx/>
              <a:buSzTx/>
              <a:buFontTx/>
              <a:buNone/>
              <a:defRPr/>
            </a:pPr>
            <a:endParaRPr lang="fr-FR" sz="1200" b="0" i="0" u="none" strike="noStrike" cap="none">
              <a:ln>
                <a:noFill/>
              </a:ln>
              <a:solidFill>
                <a:srgbClr val="000000"/>
              </a:solidFill>
              <a:latin typeface="Montserrat"/>
            </a:endParaRPr>
          </a:p>
          <a:p>
            <a:pPr marL="0" marR="0" lvl="0" indent="0" algn="l" defTabSz="914400" rtl="0">
              <a:lnSpc>
                <a:spcPct val="100000"/>
              </a:lnSpc>
              <a:spcBef>
                <a:spcPts val="0"/>
              </a:spcBef>
              <a:spcAft>
                <a:spcPts val="0"/>
              </a:spcAft>
              <a:buClrTx/>
              <a:buSzTx/>
              <a:buFontTx/>
              <a:buNone/>
              <a:defRPr/>
            </a:pPr>
            <a:endParaRPr lang="fr-FR" sz="1200">
              <a:solidFill>
                <a:srgbClr val="000000"/>
              </a:solidFill>
              <a:latin typeface="Montserrat"/>
            </a:endParaRPr>
          </a:p>
          <a:p>
            <a:pPr marL="0" marR="0" lvl="0" indent="0" algn="l" defTabSz="914400" rtl="0">
              <a:lnSpc>
                <a:spcPct val="100000"/>
              </a:lnSpc>
              <a:spcBef>
                <a:spcPts val="0"/>
              </a:spcBef>
              <a:spcAft>
                <a:spcPts val="0"/>
              </a:spcAft>
              <a:buClrTx/>
              <a:buSzTx/>
              <a:buFontTx/>
              <a:buNone/>
              <a:defRPr/>
            </a:pPr>
            <a:r>
              <a:rPr lang="fr-FR" sz="1200" b="1" i="0" u="none" strike="noStrike" cap="none">
                <a:ln>
                  <a:noFill/>
                </a:ln>
                <a:solidFill>
                  <a:srgbClr val="000000"/>
                </a:solidFill>
                <a:latin typeface="Montserrat"/>
              </a:rPr>
              <a:t>Rôle du fil rouge :</a:t>
            </a:r>
            <a:endParaRPr lang="fr-FR" sz="1200" b="1" i="0" u="none" strike="noStrike" cap="none">
              <a:ln>
                <a:noFill/>
              </a:ln>
              <a:solidFill>
                <a:schemeClr val="tx1"/>
              </a:solidFill>
              <a:latin typeface="Montserrat"/>
            </a:endParaRPr>
          </a:p>
          <a:p>
            <a:pPr marL="171450" marR="0" lvl="0" indent="-171450" algn="l" defTabSz="914400" rtl="0">
              <a:lnSpc>
                <a:spcPct val="100000"/>
              </a:lnSpc>
              <a:spcBef>
                <a:spcPts val="0"/>
              </a:spcBef>
              <a:spcAft>
                <a:spcPts val="0"/>
              </a:spcAft>
              <a:buClrTx/>
              <a:buSzTx/>
              <a:buFont typeface="Arial"/>
              <a:buChar char="•"/>
              <a:defRPr/>
            </a:pPr>
            <a:r>
              <a:rPr lang="fr-FR" sz="1200" b="0" i="0" u="none" strike="noStrike" cap="none">
                <a:ln>
                  <a:noFill/>
                </a:ln>
                <a:solidFill>
                  <a:srgbClr val="000000"/>
                </a:solidFill>
                <a:latin typeface="Montserrat"/>
              </a:rPr>
              <a:t>ouvrir la discussion auprès des autres acteurs au moins deux fois par an</a:t>
            </a:r>
            <a:endParaRPr/>
          </a:p>
          <a:p>
            <a:pPr marL="171450" marR="0" lvl="0" indent="-171450" algn="l" defTabSz="914400" rtl="0">
              <a:lnSpc>
                <a:spcPct val="100000"/>
              </a:lnSpc>
              <a:spcBef>
                <a:spcPts val="0"/>
              </a:spcBef>
              <a:spcAft>
                <a:spcPts val="0"/>
              </a:spcAft>
              <a:buClrTx/>
              <a:buSzTx/>
              <a:buFont typeface="Arial"/>
              <a:buChar char="•"/>
              <a:defRPr/>
            </a:pPr>
            <a:r>
              <a:rPr lang="fr-FR" sz="1200" b="0" i="0" u="none" strike="noStrike" cap="none">
                <a:ln>
                  <a:noFill/>
                </a:ln>
                <a:solidFill>
                  <a:srgbClr val="000000"/>
                </a:solidFill>
                <a:latin typeface="Montserrat"/>
              </a:rPr>
              <a:t>inviter ou informer les acteurs</a:t>
            </a:r>
            <a:endParaRPr/>
          </a:p>
          <a:p>
            <a:pPr marL="171450" marR="0" lvl="0" indent="-171450" algn="l" defTabSz="914400" rtl="0">
              <a:lnSpc>
                <a:spcPct val="100000"/>
              </a:lnSpc>
              <a:spcBef>
                <a:spcPts val="0"/>
              </a:spcBef>
              <a:spcAft>
                <a:spcPts val="0"/>
              </a:spcAft>
              <a:buClrTx/>
              <a:buSzTx/>
              <a:buFont typeface="Arial"/>
              <a:buChar char="•"/>
              <a:defRPr/>
            </a:pPr>
            <a:r>
              <a:rPr lang="fr-FR" sz="1200" b="0" i="0" u="none" strike="noStrike" cap="none">
                <a:ln>
                  <a:noFill/>
                </a:ln>
                <a:solidFill>
                  <a:srgbClr val="000000"/>
                </a:solidFill>
                <a:latin typeface="Montserrat"/>
              </a:rPr>
              <a:t>documenter le point de coordination et remonter l'information aux autres acteurs (RESPONSABLE)</a:t>
            </a:r>
            <a:endParaRPr/>
          </a:p>
          <a:p>
            <a:pPr marL="0" marR="0" lvl="0" indent="0" algn="l" defTabSz="914400" rtl="0">
              <a:lnSpc>
                <a:spcPct val="100000"/>
              </a:lnSpc>
              <a:spcBef>
                <a:spcPts val="0"/>
              </a:spcBef>
              <a:spcAft>
                <a:spcPts val="0"/>
              </a:spcAft>
              <a:buClrTx/>
              <a:buSzTx/>
              <a:buFontTx/>
              <a:buNone/>
              <a:defRPr/>
            </a:pPr>
            <a:endParaRPr lang="fr-FR" sz="1200" b="0" i="0" u="none" strike="noStrike" cap="none">
              <a:ln>
                <a:noFill/>
              </a:ln>
              <a:solidFill>
                <a:schemeClr val="tx1"/>
              </a:solidFill>
              <a:latin typeface="Montserrat"/>
            </a:endParaRPr>
          </a:p>
        </p:txBody>
      </p:sp>
      <p:sp>
        <p:nvSpPr>
          <p:cNvPr id="477961847" name="Rectangle 1"/>
          <p:cNvSpPr>
            <a:spLocks noChangeArrowheads="1"/>
          </p:cNvSpPr>
          <p:nvPr/>
        </p:nvSpPr>
        <p:spPr bwMode="auto">
          <a:xfrm>
            <a:off x="432832" y="6375422"/>
            <a:ext cx="10002925" cy="366119"/>
          </a:xfrm>
          <a:prstGeom prst="rect">
            <a:avLst/>
          </a:prstGeom>
          <a:noFill/>
          <a:ln w="3175">
            <a:solidFill>
              <a:schemeClr val="tx1"/>
            </a:solidFill>
            <a:prstDash val="sysDot"/>
            <a:miter lim="800000"/>
            <a:headEnd/>
            <a:tailEnd/>
          </a:ln>
          <a:effectLst/>
        </p:spPr>
        <p:txBody>
          <a:bodyPr vert="horz" wrap="square" lIns="91440" tIns="45720" rIns="91440" bIns="45720" numCol="1" anchor="ctr" anchorCtr="0" compatLnSpc="1">
            <a:prstTxWarp prst="textNoShape">
              <a:avLst/>
            </a:prstTxWarp>
            <a:spAutoFit/>
          </a:bodyPr>
          <a:lstStyle>
            <a:lvl1pPr>
              <a:spcBef>
                <a:spcPts val="0"/>
              </a:spcBef>
              <a:spcAft>
                <a:spcPts val="0"/>
              </a:spcAft>
              <a:defRPr>
                <a:solidFill>
                  <a:schemeClr val="tx1"/>
                </a:solidFill>
                <a:latin typeface="Arial"/>
              </a:defRPr>
            </a:lvl1pPr>
            <a:lvl2pPr>
              <a:spcBef>
                <a:spcPts val="0"/>
              </a:spcBef>
              <a:spcAft>
                <a:spcPts val="0"/>
              </a:spcAft>
              <a:defRPr>
                <a:solidFill>
                  <a:schemeClr val="tx1"/>
                </a:solidFill>
                <a:latin typeface="Arial"/>
              </a:defRPr>
            </a:lvl2pPr>
            <a:lvl3pPr>
              <a:spcBef>
                <a:spcPts val="0"/>
              </a:spcBef>
              <a:spcAft>
                <a:spcPts val="0"/>
              </a:spcAft>
              <a:defRPr>
                <a:solidFill>
                  <a:schemeClr val="tx1"/>
                </a:solidFill>
                <a:latin typeface="Arial"/>
              </a:defRPr>
            </a:lvl3pPr>
            <a:lvl4pPr>
              <a:spcBef>
                <a:spcPts val="0"/>
              </a:spcBef>
              <a:spcAft>
                <a:spcPts val="0"/>
              </a:spcAft>
              <a:defRPr>
                <a:solidFill>
                  <a:schemeClr val="tx1"/>
                </a:solidFill>
                <a:latin typeface="Arial"/>
              </a:defRPr>
            </a:lvl4pPr>
            <a:lvl5pPr>
              <a:spcBef>
                <a:spcPts val="0"/>
              </a:spcBef>
              <a:spcAft>
                <a:spcPts val="0"/>
              </a:spcAft>
              <a:defRPr>
                <a:solidFill>
                  <a:schemeClr val="tx1"/>
                </a:solidFill>
                <a:latin typeface="Arial"/>
              </a:defRPr>
            </a:lvl5pPr>
            <a:lvl6pPr>
              <a:spcBef>
                <a:spcPts val="0"/>
              </a:spcBef>
              <a:spcAft>
                <a:spcPts val="0"/>
              </a:spcAft>
              <a:defRPr>
                <a:solidFill>
                  <a:schemeClr val="tx1"/>
                </a:solidFill>
                <a:latin typeface="Arial"/>
              </a:defRPr>
            </a:lvl6pPr>
            <a:lvl7pPr>
              <a:spcBef>
                <a:spcPts val="0"/>
              </a:spcBef>
              <a:spcAft>
                <a:spcPts val="0"/>
              </a:spcAft>
              <a:defRPr>
                <a:solidFill>
                  <a:schemeClr val="tx1"/>
                </a:solidFill>
                <a:latin typeface="Arial"/>
              </a:defRPr>
            </a:lvl7pPr>
            <a:lvl8pPr>
              <a:spcBef>
                <a:spcPts val="0"/>
              </a:spcBef>
              <a:spcAft>
                <a:spcPts val="0"/>
              </a:spcAft>
              <a:defRPr>
                <a:solidFill>
                  <a:schemeClr val="tx1"/>
                </a:solidFill>
                <a:latin typeface="Arial"/>
              </a:defRPr>
            </a:lvl8pPr>
            <a:lvl9pPr>
              <a:spcBef>
                <a:spcPts val="0"/>
              </a:spcBef>
              <a:spcAft>
                <a:spcPts val="0"/>
              </a:spcAft>
              <a:defRPr>
                <a:solidFill>
                  <a:schemeClr val="tx1"/>
                </a:solidFill>
                <a:latin typeface="Arial"/>
              </a:defRPr>
            </a:lvl9pPr>
          </a:lstStyle>
          <a:p>
            <a:pPr marL="0" marR="0" lvl="0" indent="0" algn="l" defTabSz="914400" rtl="0">
              <a:lnSpc>
                <a:spcPct val="100000"/>
              </a:lnSpc>
              <a:spcBef>
                <a:spcPts val="0"/>
              </a:spcBef>
              <a:spcAft>
                <a:spcPts val="0"/>
              </a:spcAft>
              <a:buClrTx/>
              <a:buSzTx/>
              <a:buFontTx/>
              <a:buNone/>
              <a:defRPr/>
            </a:pPr>
            <a:r>
              <a:rPr lang="fr-FR" sz="900" b="1" i="0" u="none" strike="noStrike" cap="none">
                <a:ln>
                  <a:noFill/>
                </a:ln>
                <a:solidFill>
                  <a:srgbClr val="000000"/>
                </a:solidFill>
                <a:latin typeface="Montserrat"/>
              </a:rPr>
              <a:t>R = responsable</a:t>
            </a:r>
            <a:r>
              <a:rPr lang="fr-FR" sz="900" b="0" i="0" u="none" strike="noStrike" cap="none">
                <a:ln>
                  <a:noFill/>
                </a:ln>
                <a:solidFill>
                  <a:srgbClr val="000000"/>
                </a:solidFill>
                <a:latin typeface="Montserrat"/>
              </a:rPr>
              <a:t> — celui qui exécute directement la tâche / </a:t>
            </a:r>
            <a:r>
              <a:rPr lang="fr-FR" sz="900" b="1" i="0" u="none" strike="noStrike" cap="none">
                <a:ln>
                  <a:noFill/>
                </a:ln>
                <a:solidFill>
                  <a:srgbClr val="000000"/>
                </a:solidFill>
                <a:latin typeface="Montserrat"/>
              </a:rPr>
              <a:t>A =</a:t>
            </a:r>
            <a:r>
              <a:rPr lang="fr-FR" sz="900" b="0" i="0" u="none" strike="noStrike" cap="none">
                <a:ln>
                  <a:noFill/>
                </a:ln>
                <a:solidFill>
                  <a:srgbClr val="000000"/>
                </a:solidFill>
                <a:latin typeface="Montserrat"/>
              </a:rPr>
              <a:t> </a:t>
            </a:r>
            <a:r>
              <a:rPr lang="fr-FR" sz="900" b="1" i="0" u="none" strike="noStrike" cap="none">
                <a:ln>
                  <a:noFill/>
                </a:ln>
                <a:solidFill>
                  <a:srgbClr val="000000"/>
                </a:solidFill>
                <a:latin typeface="Montserrat"/>
              </a:rPr>
              <a:t>redevable</a:t>
            </a:r>
            <a:r>
              <a:rPr lang="fr-FR" sz="900" b="0" i="0" u="none" strike="noStrike" cap="none">
                <a:ln>
                  <a:noFill/>
                </a:ln>
                <a:solidFill>
                  <a:srgbClr val="000000"/>
                </a:solidFill>
                <a:latin typeface="Montserrat"/>
              </a:rPr>
              <a:t> </a:t>
            </a:r>
            <a:r>
              <a:rPr lang="fr-FR" sz="900" b="1" i="0" u="none" strike="noStrike" cap="none">
                <a:ln>
                  <a:noFill/>
                </a:ln>
                <a:solidFill>
                  <a:srgbClr val="000000"/>
                </a:solidFill>
                <a:latin typeface="Montserrat"/>
              </a:rPr>
              <a:t>/ accountable</a:t>
            </a:r>
            <a:r>
              <a:rPr lang="fr-FR" sz="900" b="0" i="0" u="none" strike="noStrike" cap="none">
                <a:ln>
                  <a:noFill/>
                </a:ln>
                <a:solidFill>
                  <a:srgbClr val="000000"/>
                </a:solidFill>
                <a:latin typeface="Montserrat"/>
              </a:rPr>
              <a:t> — celui qui accepte la tâche et qui est responsable du résultat / </a:t>
            </a:r>
            <a:r>
              <a:rPr lang="fr-FR" sz="900" b="1" i="0" u="none" strike="noStrike" cap="none">
                <a:ln>
                  <a:noFill/>
                </a:ln>
                <a:solidFill>
                  <a:srgbClr val="000000"/>
                </a:solidFill>
                <a:latin typeface="Montserrat"/>
              </a:rPr>
              <a:t>C =</a:t>
            </a:r>
            <a:r>
              <a:rPr lang="fr-FR" sz="900" b="0" i="0" u="none" strike="noStrike" cap="none">
                <a:ln>
                  <a:noFill/>
                </a:ln>
                <a:solidFill>
                  <a:srgbClr val="000000"/>
                </a:solidFill>
                <a:latin typeface="Montserrat"/>
              </a:rPr>
              <a:t> </a:t>
            </a:r>
            <a:r>
              <a:rPr lang="fr-FR" sz="900" b="1" i="0" u="none" strike="noStrike" cap="none">
                <a:ln>
                  <a:noFill/>
                </a:ln>
                <a:solidFill>
                  <a:srgbClr val="000000"/>
                </a:solidFill>
                <a:latin typeface="Montserrat"/>
              </a:rPr>
              <a:t>consulté</a:t>
            </a:r>
            <a:r>
              <a:rPr lang="fr-FR" sz="900" b="0" i="0" u="none" strike="noStrike" cap="none">
                <a:ln>
                  <a:noFill/>
                </a:ln>
                <a:solidFill>
                  <a:srgbClr val="000000"/>
                </a:solidFill>
                <a:latin typeface="Montserrat"/>
              </a:rPr>
              <a:t> — celui qui donne des conseils / </a:t>
            </a:r>
            <a:r>
              <a:rPr lang="fr-FR" sz="900" b="1" i="0" u="none" strike="noStrike" cap="none">
                <a:ln>
                  <a:noFill/>
                </a:ln>
                <a:solidFill>
                  <a:srgbClr val="000000"/>
                </a:solidFill>
                <a:latin typeface="Montserrat"/>
              </a:rPr>
              <a:t>I =</a:t>
            </a:r>
            <a:r>
              <a:rPr lang="fr-FR" sz="900" b="0" i="0" u="none" strike="noStrike" cap="none">
                <a:ln>
                  <a:noFill/>
                </a:ln>
                <a:solidFill>
                  <a:srgbClr val="000000"/>
                </a:solidFill>
                <a:latin typeface="Montserrat"/>
              </a:rPr>
              <a:t> </a:t>
            </a:r>
            <a:r>
              <a:rPr lang="fr-FR" sz="900" b="1" i="0" u="none" strike="noStrike" cap="none">
                <a:ln>
                  <a:noFill/>
                </a:ln>
                <a:solidFill>
                  <a:srgbClr val="000000"/>
                </a:solidFill>
                <a:latin typeface="Montserrat"/>
              </a:rPr>
              <a:t>informé</a:t>
            </a:r>
            <a:r>
              <a:rPr lang="fr-FR" sz="900" b="0" i="0" u="none" strike="noStrike" cap="none">
                <a:ln>
                  <a:noFill/>
                </a:ln>
                <a:solidFill>
                  <a:srgbClr val="000000"/>
                </a:solidFill>
                <a:latin typeface="Montserrat"/>
              </a:rPr>
              <a:t> — celui qui est au courant des décisions prises et de l'avancement de la tâche.</a:t>
            </a:r>
            <a:endParaRPr lang="fr-FR" sz="900" b="0" i="0" u="none" strike="noStrike" cap="none">
              <a:ln>
                <a:noFill/>
              </a:ln>
              <a:solidFill>
                <a:schemeClr val="tx1"/>
              </a:solidFill>
              <a:latin typeface="Montserrat"/>
            </a:endParaRPr>
          </a:p>
        </p:txBody>
      </p:sp>
      <p:sp>
        <p:nvSpPr>
          <p:cNvPr id="86766430" name="Bouton d'action : Personnalisé 34">
            <a:hlinkClick r:id="rId3" action="ppaction://hlinksldjump" tooltip="Slide 34"/>
          </p:cNvPr>
          <p:cNvSpPr/>
          <p:nvPr/>
        </p:nvSpPr>
        <p:spPr bwMode="auto">
          <a:xfrm>
            <a:off x="10239543" y="177636"/>
            <a:ext cx="1725444" cy="706826"/>
          </a:xfrm>
          <a:prstGeom prst="actionButtonBlank">
            <a:avLst/>
          </a:prstGeom>
          <a:solidFill>
            <a:schemeClr val="tx1"/>
          </a:solidFill>
          <a:ln w="158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72000" tIns="36000" rIns="72000" bIns="0" rtlCol="0" anchor="ctr"/>
          <a:lstStyle/>
          <a:p>
            <a:pPr algn="ctr">
              <a:lnSpc>
                <a:spcPts val="1757"/>
              </a:lnSpc>
              <a:defRPr/>
            </a:pPr>
            <a:r>
              <a:rPr lang="fr-FR" sz="1050">
                <a:latin typeface="Montserrat"/>
              </a:rPr>
              <a:t>Retour vers toutes les fiches</a:t>
            </a:r>
            <a:endParaRPr/>
          </a:p>
          <a:p>
            <a:pPr algn="ctr">
              <a:lnSpc>
                <a:spcPts val="1757"/>
              </a:lnSpc>
              <a:defRPr/>
            </a:pPr>
            <a:r>
              <a:rPr lang="fr-FR" sz="1600">
                <a:latin typeface="Montserrat"/>
              </a:rPr>
              <a:t>▶︎</a:t>
            </a:r>
            <a:endParaRPr lang="fr-FR" sz="1050">
              <a:latin typeface="Montserrat"/>
            </a:endParaRPr>
          </a:p>
        </p:txBody>
      </p:sp>
      <p:sp>
        <p:nvSpPr>
          <p:cNvPr id="1035814046" name="Bouton d'action : Suivant ou Précédent 1035814045">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6042182" name="Bouton d'action : Précédent 16042181">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255190488" name="Bouton d'action : Accueil 1255190487">
            <a:hlinkClick r:id="rId4"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bwMode="auto">
        <a:xfrm>
          <a:off x="0" y="0"/>
          <a:ext cx="0" cy="0"/>
          <a:chOff x="0" y="0"/>
          <a:chExt cx="0" cy="0"/>
        </a:xfrm>
      </p:grpSpPr>
      <p:pic>
        <p:nvPicPr>
          <p:cNvPr id="2115898472" name="Image 5"/>
          <p:cNvPicPr>
            <a:picLocks noChangeAspect="1"/>
          </p:cNvPicPr>
          <p:nvPr/>
        </p:nvPicPr>
        <p:blipFill>
          <a:blip r:embed="rId3">
            <a:alphaModFix amt="20000"/>
          </a:blip>
          <a:srcRect l="455" t="455" r="40262" b="453"/>
          <a:stretch/>
        </p:blipFill>
        <p:spPr bwMode="auto">
          <a:xfrm>
            <a:off x="0" y="-5922"/>
            <a:ext cx="7301346" cy="6877776"/>
          </a:xfrm>
          <a:prstGeom prst="rect">
            <a:avLst/>
          </a:prstGeom>
        </p:spPr>
      </p:pic>
      <p:sp>
        <p:nvSpPr>
          <p:cNvPr id="1484036242" name="Rectangle : coins arrondis 16"/>
          <p:cNvSpPr/>
          <p:nvPr/>
        </p:nvSpPr>
        <p:spPr bwMode="auto">
          <a:xfrm>
            <a:off x="552771" y="605371"/>
            <a:ext cx="10891847" cy="2873639"/>
          </a:xfrm>
          <a:prstGeom prst="roundRect">
            <a:avLst>
              <a:gd name="adj" fmla="val 5015"/>
            </a:avLst>
          </a:prstGeom>
          <a:solidFill>
            <a:schemeClr val="bg1"/>
          </a:solidFill>
          <a:ln>
            <a:noFill/>
          </a:ln>
          <a:effectLst>
            <a:outerShdw blurRad="167736" dist="99656" dir="7800000" sx="104000" sy="104000" algn="tl" rotWithShape="0">
              <a:prstClr val="black">
                <a:alpha val="1394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1943359500" name="ZoneTexte 12"/>
          <p:cNvSpPr txBox="1"/>
          <p:nvPr/>
        </p:nvSpPr>
        <p:spPr bwMode="auto">
          <a:xfrm>
            <a:off x="552771" y="148140"/>
            <a:ext cx="6969393" cy="366119"/>
          </a:xfrm>
          <a:prstGeom prst="rect">
            <a:avLst/>
          </a:prstGeom>
          <a:noFill/>
        </p:spPr>
        <p:txBody>
          <a:bodyPr wrap="square" rtlCol="0">
            <a:spAutoFit/>
          </a:bodyPr>
          <a:lstStyle/>
          <a:p>
            <a:pPr>
              <a:defRPr/>
            </a:pPr>
            <a:r>
              <a:rPr lang="fr-FR" b="1">
                <a:latin typeface="Montserrat"/>
              </a:rPr>
              <a:t>Cartographie des mesures</a:t>
            </a:r>
            <a:endParaRPr/>
          </a:p>
        </p:txBody>
      </p:sp>
      <p:sp>
        <p:nvSpPr>
          <p:cNvPr id="940161492" name="Rectangle : coins arrondis 13"/>
          <p:cNvSpPr/>
          <p:nvPr/>
        </p:nvSpPr>
        <p:spPr bwMode="auto">
          <a:xfrm>
            <a:off x="552771" y="3645195"/>
            <a:ext cx="10891847" cy="2927052"/>
          </a:xfrm>
          <a:prstGeom prst="roundRect">
            <a:avLst>
              <a:gd name="adj" fmla="val 5015"/>
            </a:avLst>
          </a:prstGeom>
          <a:solidFill>
            <a:schemeClr val="bg1"/>
          </a:solidFill>
          <a:ln>
            <a:noFill/>
          </a:ln>
          <a:effectLst>
            <a:outerShdw blurRad="167736" dist="99656" dir="7800000" sx="104000" sy="104000" algn="tl" rotWithShape="0">
              <a:prstClr val="black">
                <a:alpha val="13949"/>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1788937364" name="Rectangle : coins arrondis 26"/>
          <p:cNvSpPr/>
          <p:nvPr/>
        </p:nvSpPr>
        <p:spPr bwMode="auto">
          <a:xfrm>
            <a:off x="668151" y="768270"/>
            <a:ext cx="4452616" cy="2547839"/>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indent="0" algn="ctr">
              <a:lnSpc>
                <a:spcPct val="100000"/>
              </a:lnSpc>
              <a:spcBef>
                <a:spcPts val="597"/>
              </a:spcBef>
              <a:spcAft>
                <a:spcPts val="0"/>
              </a:spcAft>
              <a:defRPr/>
            </a:pPr>
            <a:r>
              <a:rPr lang="fr-FR" sz="1400" b="1">
                <a:solidFill>
                  <a:schemeClr val="tx1"/>
                </a:solidFill>
                <a:latin typeface="Montserrat"/>
              </a:rPr>
              <a:t>La cartographie des mesures en bref</a:t>
            </a:r>
            <a:endParaRPr lang="fr-FR" sz="1400" b="1" i="0" u="none" strike="noStrike" cap="none" spc="0">
              <a:solidFill>
                <a:schemeClr val="tx1"/>
              </a:solidFill>
              <a:latin typeface="Montserrat"/>
              <a:cs typeface="Montserrat"/>
            </a:endParaRPr>
          </a:p>
          <a:p>
            <a:pPr marL="0" marR="0" indent="0" algn="ctr">
              <a:lnSpc>
                <a:spcPct val="100000"/>
              </a:lnSpc>
              <a:spcBef>
                <a:spcPts val="597"/>
              </a:spcBef>
              <a:spcAft>
                <a:spcPts val="0"/>
              </a:spcAft>
              <a:defRPr/>
            </a:pPr>
            <a:endParaRPr lang="fr-FR" sz="1400" b="1" i="0" u="none" strike="noStrike" cap="none" spc="0">
              <a:solidFill>
                <a:schemeClr val="tx1"/>
              </a:solidFill>
              <a:latin typeface="Montserrat"/>
              <a:cs typeface="Montserrat"/>
            </a:endParaRPr>
          </a:p>
          <a:p>
            <a:pPr marL="0" marR="0" indent="0" algn="ctr">
              <a:lnSpc>
                <a:spcPct val="100000"/>
              </a:lnSpc>
              <a:spcBef>
                <a:spcPts val="597"/>
              </a:spcBef>
              <a:spcAft>
                <a:spcPts val="0"/>
              </a:spcAft>
              <a:defRPr/>
            </a:pPr>
            <a:r>
              <a:rPr lang="fr-FR" sz="1400" b="0" i="0" u="none" strike="noStrike" cap="none" spc="0">
                <a:solidFill>
                  <a:schemeClr val="tx1"/>
                </a:solidFill>
                <a:latin typeface="Montserrat"/>
                <a:ea typeface="Montserrat"/>
                <a:cs typeface="Montserrat"/>
              </a:rPr>
              <a:t>Ci-après, vous trouverez le recensement des mesures existantes et accessible aux jeunes AIS. Les mesures sont organisées selon si ce sont des mesures de préqualification ou des mesures vers l’emploi, mais aussi selon leur dégrée de lien avec le scolaire et ou le professionnel.</a:t>
            </a:r>
            <a:r>
              <a:rPr lang="fr-FR" sz="1400" b="1" i="0" u="none" strike="noStrike" cap="none" spc="0">
                <a:solidFill>
                  <a:schemeClr val="tx1"/>
                </a:solidFill>
                <a:latin typeface="Montserrat"/>
                <a:ea typeface="Montserrat"/>
                <a:cs typeface="Montserrat"/>
              </a:rPr>
              <a:t> </a:t>
            </a:r>
            <a:endParaRPr lang="fr-FR" sz="1400" b="1" i="0" u="none" strike="noStrike" cap="none" spc="0">
              <a:solidFill>
                <a:schemeClr val="tx1"/>
              </a:solidFill>
              <a:latin typeface="Montserrat"/>
              <a:cs typeface="Montserrat"/>
            </a:endParaRPr>
          </a:p>
        </p:txBody>
      </p:sp>
      <p:sp>
        <p:nvSpPr>
          <p:cNvPr id="1956007637" name="Rectangle : coins arrondis 18"/>
          <p:cNvSpPr/>
          <p:nvPr/>
        </p:nvSpPr>
        <p:spPr bwMode="auto">
          <a:xfrm>
            <a:off x="668151" y="3798660"/>
            <a:ext cx="10623674" cy="2522516"/>
          </a:xfrm>
          <a:prstGeom prst="roundRect">
            <a:avLst>
              <a:gd name="adj" fmla="val 321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ctr">
              <a:lnSpc>
                <a:spcPct val="100000"/>
              </a:lnSpc>
              <a:spcBef>
                <a:spcPts val="597"/>
              </a:spcBef>
              <a:spcAft>
                <a:spcPts val="0"/>
              </a:spcAft>
              <a:defRPr/>
            </a:pPr>
            <a:r>
              <a:rPr lang="fr-FR" sz="1400" b="1" i="0" u="none" strike="noStrike" cap="none" spc="0">
                <a:solidFill>
                  <a:schemeClr val="tx1"/>
                </a:solidFill>
                <a:latin typeface="Montserrat"/>
                <a:ea typeface="Montserrat"/>
                <a:cs typeface="Montserrat"/>
              </a:rPr>
              <a:t>Pour aller plus loin</a:t>
            </a:r>
            <a:endParaRPr lang="fr-FR" sz="1400" b="0" i="0" u="none" strike="noStrike" cap="none" spc="0">
              <a:solidFill>
                <a:schemeClr val="tx1"/>
              </a:solidFill>
              <a:latin typeface="Montserrat"/>
              <a:cs typeface="Montserrat"/>
            </a:endParaRPr>
          </a:p>
          <a:p>
            <a:pPr marL="0" marR="0" indent="0" algn="ctr">
              <a:lnSpc>
                <a:spcPct val="100000"/>
              </a:lnSpc>
              <a:spcBef>
                <a:spcPts val="597"/>
              </a:spcBef>
              <a:spcAft>
                <a:spcPts val="0"/>
              </a:spcAft>
              <a:defRPr/>
            </a:pPr>
            <a:r>
              <a:rPr lang="fr-FR" sz="1400" b="0" i="0" u="none" strike="noStrike" cap="none" spc="0">
                <a:solidFill>
                  <a:schemeClr val="tx1"/>
                </a:solidFill>
                <a:latin typeface="Montserrat"/>
                <a:ea typeface="Montserrat"/>
                <a:cs typeface="Montserrat"/>
              </a:rPr>
              <a:t>Les informations sur les mesures sont régulièrement mises à jour sur le </a:t>
            </a:r>
            <a:r>
              <a:rPr lang="fr-FR" sz="1400" b="0" i="0" u="sng" strike="noStrike" cap="none" spc="0">
                <a:solidFill>
                  <a:schemeClr val="tx1"/>
                </a:solidFill>
                <a:latin typeface="Montserrat"/>
                <a:ea typeface="Montserrat"/>
                <a:cs typeface="Montserrat"/>
                <a:hlinkClick r:id="rId4"/>
              </a:rPr>
              <a:t>site de l’Hospice Général</a:t>
            </a:r>
            <a:r>
              <a:rPr lang="fr-FR" sz="1400" b="0" i="0" u="none" strike="noStrike" cap="none" spc="0">
                <a:solidFill>
                  <a:schemeClr val="tx1"/>
                </a:solidFill>
                <a:latin typeface="Montserrat"/>
                <a:ea typeface="Montserrat"/>
                <a:cs typeface="Montserrat"/>
              </a:rPr>
              <a:t>.</a:t>
            </a:r>
            <a:endParaRPr sz="1400" b="0" i="0" u="none" strike="noStrike" cap="none" spc="0">
              <a:solidFill>
                <a:schemeClr val="tx1"/>
              </a:solidFill>
              <a:highlight>
                <a:srgbClr val="FFFF00"/>
              </a:highlight>
              <a:latin typeface="Montserrat"/>
              <a:ea typeface="Montserrat"/>
              <a:cs typeface="Montserrat"/>
            </a:endParaRPr>
          </a:p>
          <a:p>
            <a:pPr marL="0" marR="0" indent="0" algn="ctr">
              <a:lnSpc>
                <a:spcPct val="100000"/>
              </a:lnSpc>
              <a:spcBef>
                <a:spcPts val="597"/>
              </a:spcBef>
              <a:spcAft>
                <a:spcPts val="0"/>
              </a:spcAft>
              <a:defRPr/>
            </a:pPr>
            <a:endParaRPr lang="fr-FR" sz="1400" b="0" i="0" u="none" strike="noStrike" cap="none" spc="0">
              <a:solidFill>
                <a:schemeClr val="tx1"/>
              </a:solidFill>
              <a:latin typeface="Montserrat"/>
              <a:cs typeface="Montserrat"/>
            </a:endParaRPr>
          </a:p>
          <a:p>
            <a:pPr marL="0" marR="0" indent="0" algn="ctr">
              <a:lnSpc>
                <a:spcPct val="100000"/>
              </a:lnSpc>
              <a:spcBef>
                <a:spcPts val="597"/>
              </a:spcBef>
              <a:spcAft>
                <a:spcPts val="0"/>
              </a:spcAft>
              <a:defRPr/>
            </a:pPr>
            <a:r>
              <a:rPr lang="fr-FR" sz="1400" b="1" i="0" u="none" strike="noStrike" cap="none" spc="0">
                <a:solidFill>
                  <a:schemeClr val="tx1"/>
                </a:solidFill>
                <a:latin typeface="Montserrat"/>
                <a:ea typeface="Montserrat"/>
                <a:cs typeface="Montserrat"/>
              </a:rPr>
              <a:t>Ressources complémentaires</a:t>
            </a:r>
            <a:endParaRPr sz="1400" b="1" i="0" u="none" strike="noStrike" cap="none" spc="0">
              <a:solidFill>
                <a:schemeClr val="tx1"/>
              </a:solidFill>
              <a:latin typeface="Montserrat"/>
              <a:cs typeface="Montserrat"/>
            </a:endParaRPr>
          </a:p>
          <a:p>
            <a:pPr marL="0" marR="0" indent="0" algn="ctr">
              <a:lnSpc>
                <a:spcPct val="100000"/>
              </a:lnSpc>
              <a:spcBef>
                <a:spcPts val="597"/>
              </a:spcBef>
              <a:spcAft>
                <a:spcPts val="0"/>
              </a:spcAft>
              <a:defRPr/>
            </a:pPr>
            <a:r>
              <a:rPr lang="fr-FR" sz="1400" b="0" i="0" u="none" strike="noStrike" cap="none" spc="0">
                <a:solidFill>
                  <a:schemeClr val="tx1"/>
                </a:solidFill>
                <a:latin typeface="Montserrat"/>
                <a:ea typeface="Montserrat"/>
                <a:cs typeface="Montserrat"/>
              </a:rPr>
              <a:t>Plus d’information sur les mesures de marché du travail (MMT) : </a:t>
            </a:r>
            <a:r>
              <a:rPr lang="fr-FR" sz="1400" b="0" i="0" u="sng" strike="noStrike" cap="none" spc="0">
                <a:solidFill>
                  <a:schemeClr val="tx1"/>
                </a:solidFill>
                <a:latin typeface="Montserrat"/>
                <a:ea typeface="Montserrat"/>
                <a:cs typeface="Montserrat"/>
                <a:hlinkClick r:id="rId5"/>
              </a:rPr>
              <a:t>https://zeteo.app.ge.ch/</a:t>
            </a:r>
            <a:r>
              <a:rPr lang="fr-FR" sz="1400" b="0" i="0" u="none" strike="noStrike" cap="none" spc="0">
                <a:solidFill>
                  <a:schemeClr val="tx1"/>
                </a:solidFill>
                <a:latin typeface="Montserrat"/>
                <a:ea typeface="Montserrat"/>
                <a:cs typeface="Montserrat"/>
              </a:rPr>
              <a:t> </a:t>
            </a:r>
            <a:endParaRPr lang="fr-FR" sz="1400" b="0" i="0" u="none" strike="noStrike" cap="none" spc="0">
              <a:solidFill>
                <a:schemeClr val="tx1"/>
              </a:solidFill>
              <a:latin typeface="Montserrat"/>
              <a:cs typeface="Montserrat"/>
            </a:endParaRPr>
          </a:p>
          <a:p>
            <a:pPr marL="0" marR="0" indent="0" algn="ctr">
              <a:lnSpc>
                <a:spcPct val="100000"/>
              </a:lnSpc>
              <a:spcBef>
                <a:spcPts val="597"/>
              </a:spcBef>
              <a:spcAft>
                <a:spcPts val="0"/>
              </a:spcAft>
              <a:defRPr/>
            </a:pPr>
            <a:r>
              <a:rPr lang="fr-FR" sz="1400" b="0" i="0" u="none" strike="noStrike" cap="none" spc="0">
                <a:solidFill>
                  <a:schemeClr val="tx1"/>
                </a:solidFill>
                <a:latin typeface="Montserrat"/>
                <a:ea typeface="Montserrat"/>
                <a:cs typeface="Montserrat"/>
              </a:rPr>
              <a:t>Pour toute information supplémentaire, contactez l’AIS : </a:t>
            </a:r>
            <a:r>
              <a:rPr lang="fr-CH" sz="1400" b="0" i="0" u="sng" strike="noStrike" cap="none" spc="0">
                <a:solidFill>
                  <a:schemeClr val="lt1"/>
                </a:solidFill>
                <a:latin typeface="+mn-lt"/>
                <a:ea typeface="+mn-ea"/>
                <a:cs typeface="+mn-cs"/>
                <a:hlinkClick r:id="rId6"/>
              </a:rPr>
              <a:t>info.ais@hospicegeneral.ch</a:t>
            </a:r>
            <a:endParaRPr sz="1400" b="0" i="0" u="none" strike="noStrike" cap="none" spc="0">
              <a:solidFill>
                <a:schemeClr val="tx1"/>
              </a:solidFill>
              <a:highlight>
                <a:srgbClr val="FFFF00"/>
              </a:highlight>
              <a:latin typeface="Montserrat"/>
              <a:cs typeface="Montserrat"/>
            </a:endParaRPr>
          </a:p>
          <a:p>
            <a:pPr marL="0" marR="0" indent="0" algn="ctr">
              <a:lnSpc>
                <a:spcPct val="100000"/>
              </a:lnSpc>
              <a:spcBef>
                <a:spcPts val="597"/>
              </a:spcBef>
              <a:spcAft>
                <a:spcPts val="0"/>
              </a:spcAft>
              <a:defRPr/>
            </a:pPr>
            <a:endParaRPr lang="fr-FR" sz="1400" b="0" i="0" u="none" strike="noStrike" cap="none" spc="0">
              <a:solidFill>
                <a:schemeClr val="tx1"/>
              </a:solidFill>
              <a:latin typeface="Montserrat"/>
              <a:cs typeface="Montserrat"/>
            </a:endParaRPr>
          </a:p>
        </p:txBody>
      </p:sp>
      <p:sp>
        <p:nvSpPr>
          <p:cNvPr id="183048068" name="Rectangle : coins arrondis 84"/>
          <p:cNvSpPr/>
          <p:nvPr/>
        </p:nvSpPr>
        <p:spPr bwMode="auto">
          <a:xfrm>
            <a:off x="8302515" y="1154803"/>
            <a:ext cx="1442739" cy="540347"/>
          </a:xfrm>
          <a:prstGeom prst="roundRect">
            <a:avLst>
              <a:gd name="adj" fmla="val 16667"/>
            </a:avLst>
          </a:prstGeom>
          <a:solidFill>
            <a:srgbClr val="FCE93C"/>
          </a:solidFill>
          <a:ln w="12700" cap="flat" cmpd="sng" algn="ctr">
            <a:solidFill>
              <a:schemeClr val="bg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a:solidFill>
                  <a:schemeClr val="tx1"/>
                </a:solidFill>
                <a:latin typeface="Inter Medium"/>
                <a:ea typeface="Inter Medium"/>
                <a:cs typeface="Inter Medium"/>
              </a:rPr>
              <a:t>Mesures vers l’emploi ou formation</a:t>
            </a:r>
            <a:r>
              <a:rPr sz="1000"/>
              <a:t> </a:t>
            </a:r>
            <a:endParaRPr/>
          </a:p>
        </p:txBody>
      </p:sp>
      <p:sp>
        <p:nvSpPr>
          <p:cNvPr id="116530692" name="Rectangle : coins arrondis 85"/>
          <p:cNvSpPr/>
          <p:nvPr/>
        </p:nvSpPr>
        <p:spPr bwMode="auto">
          <a:xfrm>
            <a:off x="6800793" y="1161468"/>
            <a:ext cx="1442739" cy="540347"/>
          </a:xfrm>
          <a:prstGeom prst="roundRect">
            <a:avLst>
              <a:gd name="adj" fmla="val 16667"/>
            </a:avLst>
          </a:prstGeom>
          <a:solidFill>
            <a:schemeClr val="accent5">
              <a:lumMod val="40000"/>
              <a:lumOff val="60000"/>
            </a:schemeClr>
          </a:solidFill>
          <a:ln w="12700" cap="flat" cmpd="sng" algn="ctr">
            <a:solidFill>
              <a:schemeClr val="bg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a:solidFill>
                  <a:schemeClr val="tx1"/>
                </a:solidFill>
                <a:latin typeface="Inter Medium"/>
                <a:ea typeface="Inter Medium"/>
                <a:cs typeface="Inter Medium"/>
              </a:rPr>
              <a:t>(Pré) Formation et compétences métiers</a:t>
            </a:r>
            <a:endParaRPr sz="1000">
              <a:solidFill>
                <a:schemeClr val="tx1"/>
              </a:solidFill>
              <a:latin typeface="Inter Medium"/>
              <a:ea typeface="Inter Medium"/>
              <a:cs typeface="Inter Medium"/>
            </a:endParaRPr>
          </a:p>
        </p:txBody>
      </p:sp>
      <p:sp>
        <p:nvSpPr>
          <p:cNvPr id="813847115" name="Rectangle : coins arrondis 85"/>
          <p:cNvSpPr/>
          <p:nvPr/>
        </p:nvSpPr>
        <p:spPr bwMode="auto">
          <a:xfrm>
            <a:off x="6800790" y="1744049"/>
            <a:ext cx="1442738" cy="540346"/>
          </a:xfrm>
          <a:prstGeom prst="roundRect">
            <a:avLst>
              <a:gd name="adj" fmla="val 16667"/>
            </a:avLst>
          </a:prstGeom>
          <a:solidFill>
            <a:schemeClr val="accent2">
              <a:lumMod val="40000"/>
              <a:lumOff val="60000"/>
            </a:schemeClr>
          </a:solidFill>
          <a:ln w="6349" cap="flat" cmpd="sng" algn="ctr">
            <a:solidFill>
              <a:schemeClr val="bg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indent="0" algn="ctr">
              <a:lnSpc>
                <a:spcPct val="100000"/>
              </a:lnSpc>
              <a:spcBef>
                <a:spcPts val="0"/>
              </a:spcBef>
              <a:spcAft>
                <a:spcPts val="0"/>
              </a:spcAft>
              <a:defRPr/>
            </a:pPr>
            <a:r>
              <a:rPr lang="fr-FR" sz="1000">
                <a:solidFill>
                  <a:schemeClr val="tx1"/>
                </a:solidFill>
                <a:latin typeface="Inter Medium"/>
                <a:ea typeface="Inter Medium"/>
                <a:cs typeface="Inter Medium"/>
              </a:rPr>
              <a:t>Bilan et définition de projets</a:t>
            </a:r>
            <a:endParaRPr sz="1000">
              <a:solidFill>
                <a:schemeClr val="tx1"/>
              </a:solidFill>
              <a:latin typeface="Inter Medium"/>
              <a:ea typeface="Inter Medium"/>
              <a:cs typeface="Inter Medium"/>
            </a:endParaRPr>
          </a:p>
        </p:txBody>
      </p:sp>
      <p:sp>
        <p:nvSpPr>
          <p:cNvPr id="1457441079" name="Rectangle : coins arrondis 84"/>
          <p:cNvSpPr/>
          <p:nvPr/>
        </p:nvSpPr>
        <p:spPr bwMode="auto">
          <a:xfrm>
            <a:off x="8302515" y="1744049"/>
            <a:ext cx="1442738" cy="540346"/>
          </a:xfrm>
          <a:prstGeom prst="roundRect">
            <a:avLst>
              <a:gd name="adj" fmla="val 16667"/>
            </a:avLst>
          </a:prstGeom>
          <a:solidFill>
            <a:srgbClr val="F2AC5C"/>
          </a:solidFill>
          <a:ln w="6349" cap="flat" cmpd="sng" algn="ctr">
            <a:solidFill>
              <a:schemeClr val="bg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a:solidFill>
                  <a:schemeClr val="tx1"/>
                </a:solidFill>
                <a:latin typeface="Inter Medium"/>
                <a:ea typeface="Inter Medium"/>
                <a:cs typeface="Inter Medium"/>
              </a:rPr>
              <a:t>Mise en situation pratique</a:t>
            </a:r>
            <a:endParaRPr sz="1000"/>
          </a:p>
        </p:txBody>
      </p:sp>
      <p:sp>
        <p:nvSpPr>
          <p:cNvPr id="1168301664" name="Rectangle : coins arrondis 85"/>
          <p:cNvSpPr/>
          <p:nvPr/>
        </p:nvSpPr>
        <p:spPr bwMode="auto">
          <a:xfrm>
            <a:off x="6800790" y="2343864"/>
            <a:ext cx="1442738" cy="540346"/>
          </a:xfrm>
          <a:prstGeom prst="roundRect">
            <a:avLst>
              <a:gd name="adj" fmla="val 16667"/>
            </a:avLst>
          </a:prstGeom>
          <a:solidFill>
            <a:schemeClr val="accent6">
              <a:lumMod val="60000"/>
              <a:lumOff val="40000"/>
            </a:schemeClr>
          </a:solidFill>
          <a:ln w="6349" cap="flat" cmpd="sng" algn="ctr">
            <a:solidFill>
              <a:schemeClr val="bg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indent="0" algn="ctr">
              <a:lnSpc>
                <a:spcPct val="100000"/>
              </a:lnSpc>
              <a:spcBef>
                <a:spcPts val="0"/>
              </a:spcBef>
              <a:spcAft>
                <a:spcPts val="0"/>
              </a:spcAft>
              <a:defRPr/>
            </a:pPr>
            <a:r>
              <a:rPr lang="fr-FR" sz="1000">
                <a:solidFill>
                  <a:schemeClr val="tx1"/>
                </a:solidFill>
                <a:latin typeface="Inter Medium"/>
                <a:ea typeface="Inter Medium"/>
                <a:cs typeface="Inter Medium"/>
              </a:rPr>
              <a:t>Compétences de base</a:t>
            </a:r>
            <a:endParaRPr sz="1000">
              <a:solidFill>
                <a:schemeClr val="tx1"/>
              </a:solidFill>
              <a:latin typeface="Inter Medium"/>
              <a:ea typeface="Inter Medium"/>
              <a:cs typeface="Inter Medium"/>
            </a:endParaRPr>
          </a:p>
        </p:txBody>
      </p:sp>
      <p:sp>
        <p:nvSpPr>
          <p:cNvPr id="151415374" name="Rectangle : coins arrondis 84"/>
          <p:cNvSpPr/>
          <p:nvPr/>
        </p:nvSpPr>
        <p:spPr bwMode="auto">
          <a:xfrm>
            <a:off x="8302515" y="2343864"/>
            <a:ext cx="1442738" cy="540346"/>
          </a:xfrm>
          <a:prstGeom prst="roundRect">
            <a:avLst>
              <a:gd name="adj" fmla="val 16667"/>
            </a:avLst>
          </a:prstGeom>
          <a:solidFill>
            <a:srgbClr val="92D050"/>
          </a:solidFill>
          <a:ln w="12700" cap="flat" cmpd="sng" algn="ctr">
            <a:solidFill>
              <a:schemeClr val="bg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a:solidFill>
                  <a:schemeClr val="tx1"/>
                </a:solidFill>
                <a:latin typeface="Inter Medium"/>
                <a:ea typeface="Inter Medium"/>
                <a:cs typeface="Inter Medium"/>
              </a:rPr>
              <a:t>Mesures de remobilisation</a:t>
            </a:r>
            <a:endParaRPr sz="1000"/>
          </a:p>
        </p:txBody>
      </p:sp>
      <p:sp>
        <p:nvSpPr>
          <p:cNvPr id="1918902408" name="Bouton d'action : Suivant ou Précédent 1918902407">
            <a:hlinkClick r:id="" action="ppaction://hlinkshowjump?jump=nextslide" tooltip="Next slide"/>
          </p:cNvPr>
          <p:cNvSpPr/>
          <p:nvPr/>
        </p:nvSpPr>
        <p:spPr bwMode="auto">
          <a:xfrm>
            <a:off x="11660548" y="6280482"/>
            <a:ext cx="400047" cy="378992"/>
          </a:xfrm>
          <a:prstGeom prst="actionButtonForwardNext">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392582121" name="Bouton d'action : Précédent 392582120">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1441666171" name="Bouton d'action : Accueil 1441666170">
            <a:hlinkClick r:id="rId7"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bwMode="auto">
        <a:xfrm>
          <a:off x="0" y="0"/>
          <a:ext cx="0" cy="0"/>
          <a:chOff x="0" y="0"/>
          <a:chExt cx="0" cy="0"/>
        </a:xfrm>
      </p:grpSpPr>
      <p:cxnSp>
        <p:nvCxnSpPr>
          <p:cNvPr id="314486260" name="Connecteur droit avec flèche 8"/>
          <p:cNvCxnSpPr>
            <a:endCxn id="380787559" idx="1"/>
          </p:cNvCxnSpPr>
          <p:nvPr/>
        </p:nvCxnSpPr>
        <p:spPr bwMode="auto">
          <a:xfrm flipV="1">
            <a:off x="763391" y="4253940"/>
            <a:ext cx="10693505" cy="22860"/>
          </a:xfrm>
          <a:prstGeom prst="straightConnector1">
            <a:avLst/>
          </a:prstGeom>
          <a:ln w="19050" cap="flat" cmpd="sng" algn="ctr">
            <a:solidFill>
              <a:schemeClr val="tx1"/>
            </a:solidFill>
            <a:prstDash val="solid"/>
            <a:miter lim="800000"/>
            <a:headEnd type="oval"/>
            <a:tailEnd type="oval"/>
          </a:ln>
        </p:spPr>
        <p:style>
          <a:lnRef idx="2">
            <a:schemeClr val="accent1"/>
          </a:lnRef>
          <a:fillRef idx="0">
            <a:schemeClr val="accent1"/>
          </a:fillRef>
          <a:effectRef idx="1">
            <a:schemeClr val="accent1"/>
          </a:effectRef>
          <a:fontRef idx="minor">
            <a:schemeClr val="tx1"/>
          </a:fontRef>
        </p:style>
      </p:cxnSp>
      <p:cxnSp>
        <p:nvCxnSpPr>
          <p:cNvPr id="2025022427" name="Connecteur droit avec flèche 9"/>
          <p:cNvCxnSpPr>
            <a:stCxn id="354197917" idx="0"/>
          </p:cNvCxnSpPr>
          <p:nvPr/>
        </p:nvCxnSpPr>
        <p:spPr bwMode="auto">
          <a:xfrm rot="16199932" flipV="1">
            <a:off x="3463912" y="3875391"/>
            <a:ext cx="5193235" cy="22860"/>
          </a:xfrm>
          <a:prstGeom prst="straightConnector1">
            <a:avLst/>
          </a:prstGeom>
          <a:ln w="19050" cap="flat" cmpd="sng" algn="ctr">
            <a:solidFill>
              <a:schemeClr val="tx1"/>
            </a:solidFill>
            <a:prstDash val="solid"/>
            <a:miter lim="800000"/>
            <a:headEnd type="oval"/>
            <a:tailEnd type="oval"/>
          </a:ln>
        </p:spPr>
        <p:style>
          <a:lnRef idx="2">
            <a:schemeClr val="accent1"/>
          </a:lnRef>
          <a:fillRef idx="0">
            <a:schemeClr val="accent1"/>
          </a:fillRef>
          <a:effectRef idx="1">
            <a:schemeClr val="accent1"/>
          </a:effectRef>
          <a:fontRef idx="minor">
            <a:schemeClr val="tx1"/>
          </a:fontRef>
        </p:style>
      </p:cxnSp>
      <p:sp>
        <p:nvSpPr>
          <p:cNvPr id="1752928499" name="Rectangle : coins arrondis 14"/>
          <p:cNvSpPr/>
          <p:nvPr/>
        </p:nvSpPr>
        <p:spPr bwMode="auto">
          <a:xfrm>
            <a:off x="1944507" y="2956758"/>
            <a:ext cx="1265271" cy="297711"/>
          </a:xfrm>
          <a:prstGeom prst="roundRect">
            <a:avLst>
              <a:gd name="adj" fmla="val 16667"/>
            </a:avLst>
          </a:prstGeom>
          <a:solidFill>
            <a:srgbClr val="FCE93C"/>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ADN Projet</a:t>
            </a:r>
            <a:endParaRPr/>
          </a:p>
        </p:txBody>
      </p:sp>
      <p:sp>
        <p:nvSpPr>
          <p:cNvPr id="1305723691" name="Rectangle : coins arrondis 15"/>
          <p:cNvSpPr/>
          <p:nvPr/>
        </p:nvSpPr>
        <p:spPr bwMode="auto">
          <a:xfrm>
            <a:off x="3125133" y="5030317"/>
            <a:ext cx="1265271" cy="297711"/>
          </a:xfrm>
          <a:prstGeom prst="roundRect">
            <a:avLst>
              <a:gd name="adj" fmla="val 16667"/>
            </a:avLst>
          </a:prstGeom>
          <a:solidFill>
            <a:srgbClr val="92D050"/>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800" b="1">
                <a:solidFill>
                  <a:schemeClr val="tx1"/>
                </a:solidFill>
                <a:latin typeface="Inter Medium"/>
                <a:ea typeface="Inter Medium"/>
                <a:cs typeface="Inter Medium"/>
              </a:rPr>
              <a:t>Nature Impact </a:t>
            </a:r>
            <a:r>
              <a:rPr lang="fr-FR" sz="800">
                <a:solidFill>
                  <a:schemeClr val="tx1"/>
                </a:solidFill>
                <a:latin typeface="Inter Medium"/>
                <a:ea typeface="Inter Medium"/>
                <a:cs typeface="Inter Medium"/>
              </a:rPr>
              <a:t>(IMPACT D) </a:t>
            </a:r>
            <a:endParaRPr/>
          </a:p>
        </p:txBody>
      </p:sp>
      <p:sp>
        <p:nvSpPr>
          <p:cNvPr id="641029371" name="Rectangle : coins arrondis 16"/>
          <p:cNvSpPr/>
          <p:nvPr/>
        </p:nvSpPr>
        <p:spPr bwMode="auto">
          <a:xfrm>
            <a:off x="1779570" y="5436067"/>
            <a:ext cx="1265271" cy="297711"/>
          </a:xfrm>
          <a:prstGeom prst="roundRect">
            <a:avLst>
              <a:gd name="adj" fmla="val 16667"/>
            </a:avLst>
          </a:prstGeom>
          <a:solidFill>
            <a:srgbClr val="92D050"/>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800" b="1">
                <a:solidFill>
                  <a:schemeClr val="tx1"/>
                </a:solidFill>
                <a:latin typeface="Inter Medium"/>
                <a:ea typeface="Inter Medium"/>
                <a:cs typeface="Inter Medium"/>
              </a:rPr>
              <a:t>Move on  (</a:t>
            </a:r>
            <a:r>
              <a:rPr lang="fr-FR" sz="800">
                <a:solidFill>
                  <a:schemeClr val="tx1"/>
                </a:solidFill>
                <a:latin typeface="Inter Medium"/>
                <a:ea typeface="Inter Medium"/>
                <a:cs typeface="Inter Medium"/>
              </a:rPr>
              <a:t>TRAJETS)</a:t>
            </a:r>
            <a:endParaRPr/>
          </a:p>
        </p:txBody>
      </p:sp>
      <p:sp>
        <p:nvSpPr>
          <p:cNvPr id="849961030" name="Rectangle : coins arrondis 17"/>
          <p:cNvSpPr/>
          <p:nvPr/>
        </p:nvSpPr>
        <p:spPr bwMode="auto">
          <a:xfrm>
            <a:off x="1764588" y="4654440"/>
            <a:ext cx="1265271" cy="297711"/>
          </a:xfrm>
          <a:prstGeom prst="roundRect">
            <a:avLst>
              <a:gd name="adj" fmla="val 16667"/>
            </a:avLst>
          </a:prstGeom>
          <a:solidFill>
            <a:srgbClr val="92D050"/>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PACO</a:t>
            </a:r>
            <a:endParaRPr/>
          </a:p>
        </p:txBody>
      </p:sp>
      <p:sp>
        <p:nvSpPr>
          <p:cNvPr id="1159718908" name="Rectangle : coins arrondis 18"/>
          <p:cNvSpPr/>
          <p:nvPr/>
        </p:nvSpPr>
        <p:spPr bwMode="auto">
          <a:xfrm>
            <a:off x="3125133" y="5447494"/>
            <a:ext cx="1265271" cy="297711"/>
          </a:xfrm>
          <a:prstGeom prst="roundRect">
            <a:avLst>
              <a:gd name="adj" fmla="val 16667"/>
            </a:avLst>
          </a:prstGeom>
          <a:solidFill>
            <a:srgbClr val="92D050"/>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L’audace</a:t>
            </a:r>
            <a:endParaRPr/>
          </a:p>
        </p:txBody>
      </p:sp>
      <p:sp>
        <p:nvSpPr>
          <p:cNvPr id="1510819494" name="Rectangle : coins arrondis 19"/>
          <p:cNvSpPr/>
          <p:nvPr/>
        </p:nvSpPr>
        <p:spPr bwMode="auto">
          <a:xfrm>
            <a:off x="4447521" y="4640069"/>
            <a:ext cx="1265271" cy="297711"/>
          </a:xfrm>
          <a:prstGeom prst="roundRect">
            <a:avLst>
              <a:gd name="adj" fmla="val 16667"/>
            </a:avLst>
          </a:prstGeom>
          <a:solidFill>
            <a:srgbClr val="92D050"/>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800" b="1">
                <a:solidFill>
                  <a:schemeClr val="tx1"/>
                </a:solidFill>
                <a:latin typeface="Inter Medium"/>
                <a:ea typeface="Inter Medium"/>
                <a:cs typeface="Inter Medium"/>
              </a:rPr>
              <a:t>Europe Charmilles</a:t>
            </a:r>
            <a:endParaRPr/>
          </a:p>
        </p:txBody>
      </p:sp>
      <p:sp>
        <p:nvSpPr>
          <p:cNvPr id="1621275109" name="Rectangle : coins arrondis 20"/>
          <p:cNvSpPr/>
          <p:nvPr/>
        </p:nvSpPr>
        <p:spPr bwMode="auto">
          <a:xfrm>
            <a:off x="3266289" y="3372592"/>
            <a:ext cx="1265271" cy="297711"/>
          </a:xfrm>
          <a:prstGeom prst="roundRect">
            <a:avLst>
              <a:gd name="adj" fmla="val 16667"/>
            </a:avLst>
          </a:prstGeom>
          <a:solidFill>
            <a:schemeClr val="accent2">
              <a:lumMod val="40000"/>
              <a:lumOff val="60000"/>
            </a:schemeClr>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Evascol</a:t>
            </a:r>
            <a:r>
              <a:rPr lang="fr-FR" sz="1000">
                <a:solidFill>
                  <a:schemeClr val="tx1"/>
                </a:solidFill>
                <a:latin typeface="Inter Medium"/>
                <a:ea typeface="Inter Medium"/>
                <a:cs typeface="Inter Medium"/>
              </a:rPr>
              <a:t> (DIP)</a:t>
            </a:r>
            <a:endParaRPr/>
          </a:p>
        </p:txBody>
      </p:sp>
      <p:sp>
        <p:nvSpPr>
          <p:cNvPr id="21211118" name="Rectangle : coins arrondis 22"/>
          <p:cNvSpPr/>
          <p:nvPr/>
        </p:nvSpPr>
        <p:spPr bwMode="auto">
          <a:xfrm>
            <a:off x="1844877" y="6034180"/>
            <a:ext cx="1265271" cy="297711"/>
          </a:xfrm>
          <a:prstGeom prst="roundRect">
            <a:avLst>
              <a:gd name="adj" fmla="val 16667"/>
            </a:avLst>
          </a:prstGeom>
          <a:solidFill>
            <a:schemeClr val="accent6">
              <a:lumMod val="60000"/>
              <a:lumOff val="4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UFB</a:t>
            </a:r>
            <a:r>
              <a:rPr lang="fr-FR" sz="1000">
                <a:solidFill>
                  <a:schemeClr val="tx1"/>
                </a:solidFill>
                <a:latin typeface="Inter Medium"/>
                <a:ea typeface="Inter Medium"/>
                <a:cs typeface="Inter Medium"/>
              </a:rPr>
              <a:t> (HG)</a:t>
            </a:r>
            <a:endParaRPr/>
          </a:p>
        </p:txBody>
      </p:sp>
      <p:sp>
        <p:nvSpPr>
          <p:cNvPr id="1660366738" name="Rectangle : coins arrondis 23"/>
          <p:cNvSpPr/>
          <p:nvPr/>
        </p:nvSpPr>
        <p:spPr bwMode="auto">
          <a:xfrm>
            <a:off x="1944506" y="3372592"/>
            <a:ext cx="1265271" cy="297711"/>
          </a:xfrm>
          <a:prstGeom prst="roundRect">
            <a:avLst>
              <a:gd name="adj" fmla="val 16667"/>
            </a:avLst>
          </a:prstGeom>
          <a:solidFill>
            <a:schemeClr val="accent2">
              <a:lumMod val="40000"/>
              <a:lumOff val="60000"/>
            </a:schemeClr>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Certis Jovens</a:t>
            </a:r>
            <a:endParaRPr/>
          </a:p>
        </p:txBody>
      </p:sp>
      <p:sp>
        <p:nvSpPr>
          <p:cNvPr id="692529795" name="Rectangle : coins arrondis 24"/>
          <p:cNvSpPr/>
          <p:nvPr/>
        </p:nvSpPr>
        <p:spPr bwMode="auto">
          <a:xfrm>
            <a:off x="602313" y="2956759"/>
            <a:ext cx="1265271" cy="297711"/>
          </a:xfrm>
          <a:prstGeom prst="roundRect">
            <a:avLst>
              <a:gd name="adj" fmla="val 16667"/>
            </a:avLst>
          </a:prstGeom>
          <a:solidFill>
            <a:srgbClr val="FCE93C"/>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Oseo Horizons</a:t>
            </a:r>
            <a:endParaRPr/>
          </a:p>
        </p:txBody>
      </p:sp>
      <p:sp>
        <p:nvSpPr>
          <p:cNvPr id="972014097" name="Rectangle : coins arrondis 25"/>
          <p:cNvSpPr/>
          <p:nvPr/>
        </p:nvSpPr>
        <p:spPr bwMode="auto">
          <a:xfrm>
            <a:off x="4447521" y="5449216"/>
            <a:ext cx="1265271" cy="297711"/>
          </a:xfrm>
          <a:prstGeom prst="roundRect">
            <a:avLst>
              <a:gd name="adj" fmla="val 16667"/>
            </a:avLst>
          </a:prstGeom>
          <a:solidFill>
            <a:srgbClr val="92D050"/>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EVASE</a:t>
            </a:r>
            <a:endParaRPr/>
          </a:p>
        </p:txBody>
      </p:sp>
      <p:sp>
        <p:nvSpPr>
          <p:cNvPr id="2096048825" name="Rectangle : coins arrondis 26"/>
          <p:cNvSpPr/>
          <p:nvPr/>
        </p:nvSpPr>
        <p:spPr bwMode="auto">
          <a:xfrm>
            <a:off x="435575" y="4681534"/>
            <a:ext cx="1265271" cy="297711"/>
          </a:xfrm>
          <a:prstGeom prst="roundRect">
            <a:avLst>
              <a:gd name="adj" fmla="val 16667"/>
            </a:avLst>
          </a:prstGeom>
          <a:solidFill>
            <a:srgbClr val="92D050"/>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Argonautes</a:t>
            </a:r>
            <a:endParaRPr/>
          </a:p>
        </p:txBody>
      </p:sp>
      <p:sp>
        <p:nvSpPr>
          <p:cNvPr id="796592962" name="Rectangle : coins arrondis 35"/>
          <p:cNvSpPr/>
          <p:nvPr/>
        </p:nvSpPr>
        <p:spPr bwMode="auto">
          <a:xfrm>
            <a:off x="5463362" y="3891361"/>
            <a:ext cx="1265271" cy="297711"/>
          </a:xfrm>
          <a:prstGeom prst="roundRect">
            <a:avLst>
              <a:gd name="adj" fmla="val 16667"/>
            </a:avLst>
          </a:prstGeom>
          <a:solidFill>
            <a:srgbClr val="FCE93C"/>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Yojoa Coaching</a:t>
            </a:r>
            <a:endParaRPr/>
          </a:p>
        </p:txBody>
      </p:sp>
      <p:sp>
        <p:nvSpPr>
          <p:cNvPr id="953473146" name="Rectangle : coins arrondis 36"/>
          <p:cNvSpPr/>
          <p:nvPr/>
        </p:nvSpPr>
        <p:spPr bwMode="auto">
          <a:xfrm>
            <a:off x="455912" y="5016279"/>
            <a:ext cx="1265271" cy="297711"/>
          </a:xfrm>
          <a:prstGeom prst="roundRect">
            <a:avLst>
              <a:gd name="adj" fmla="val 16667"/>
            </a:avLst>
          </a:prstGeom>
          <a:solidFill>
            <a:srgbClr val="92D050"/>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800" b="1">
                <a:solidFill>
                  <a:schemeClr val="tx1"/>
                </a:solidFill>
                <a:latin typeface="Inter Medium"/>
                <a:ea typeface="Inter Medium"/>
                <a:cs typeface="Inter Medium"/>
              </a:rPr>
              <a:t>Propulse</a:t>
            </a:r>
            <a:r>
              <a:rPr lang="fr-FR" sz="800">
                <a:solidFill>
                  <a:schemeClr val="tx1"/>
                </a:solidFill>
                <a:latin typeface="Inter Medium"/>
                <a:ea typeface="Inter Medium"/>
                <a:cs typeface="Inter Medium"/>
              </a:rPr>
              <a:t> (CROIX-ROUGE)</a:t>
            </a:r>
            <a:endParaRPr/>
          </a:p>
        </p:txBody>
      </p:sp>
      <p:sp>
        <p:nvSpPr>
          <p:cNvPr id="973703739" name="Rectangle : coins arrondis 37"/>
          <p:cNvSpPr/>
          <p:nvPr/>
        </p:nvSpPr>
        <p:spPr bwMode="auto">
          <a:xfrm>
            <a:off x="1779570" y="5030316"/>
            <a:ext cx="1265271" cy="297711"/>
          </a:xfrm>
          <a:prstGeom prst="roundRect">
            <a:avLst>
              <a:gd name="adj" fmla="val 16667"/>
            </a:avLst>
          </a:prstGeom>
          <a:solidFill>
            <a:srgbClr val="92D050"/>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800" b="1">
                <a:solidFill>
                  <a:schemeClr val="tx1"/>
                </a:solidFill>
                <a:latin typeface="Inter Medium"/>
                <a:ea typeface="Inter Medium"/>
                <a:cs typeface="Inter Medium"/>
              </a:rPr>
              <a:t>Sport Impact </a:t>
            </a:r>
            <a:r>
              <a:rPr lang="fr-FR" sz="800">
                <a:solidFill>
                  <a:schemeClr val="tx1"/>
                </a:solidFill>
                <a:latin typeface="Inter Medium"/>
                <a:ea typeface="Inter Medium"/>
                <a:cs typeface="Inter Medium"/>
              </a:rPr>
              <a:t>(IMPACT D) </a:t>
            </a:r>
            <a:endParaRPr/>
          </a:p>
        </p:txBody>
      </p:sp>
      <p:sp>
        <p:nvSpPr>
          <p:cNvPr id="1331167586" name="Rectangle : coins arrondis 38"/>
          <p:cNvSpPr/>
          <p:nvPr/>
        </p:nvSpPr>
        <p:spPr bwMode="auto">
          <a:xfrm>
            <a:off x="4455118" y="5042448"/>
            <a:ext cx="1265271" cy="297711"/>
          </a:xfrm>
          <a:prstGeom prst="roundRect">
            <a:avLst>
              <a:gd name="adj" fmla="val 16667"/>
            </a:avLst>
          </a:prstGeom>
          <a:solidFill>
            <a:srgbClr val="92D050"/>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800" b="1">
                <a:solidFill>
                  <a:schemeClr val="tx1"/>
                </a:solidFill>
                <a:latin typeface="Inter Medium"/>
                <a:ea typeface="Inter Medium"/>
                <a:cs typeface="Inter Medium"/>
              </a:rPr>
              <a:t>SCENE ACTIVE + REVA</a:t>
            </a:r>
            <a:endParaRPr/>
          </a:p>
        </p:txBody>
      </p:sp>
      <p:sp>
        <p:nvSpPr>
          <p:cNvPr id="990164232" name="Rectangle : coins arrondis 39"/>
          <p:cNvSpPr/>
          <p:nvPr/>
        </p:nvSpPr>
        <p:spPr bwMode="auto">
          <a:xfrm>
            <a:off x="602313" y="3780243"/>
            <a:ext cx="1265271" cy="297711"/>
          </a:xfrm>
          <a:prstGeom prst="roundRect">
            <a:avLst>
              <a:gd name="adj" fmla="val 16667"/>
            </a:avLst>
          </a:prstGeom>
          <a:solidFill>
            <a:schemeClr val="accent5">
              <a:lumMod val="40000"/>
              <a:lumOff val="60000"/>
            </a:schemeClr>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Ulysse</a:t>
            </a:r>
            <a:r>
              <a:rPr lang="fr-FR" sz="1000">
                <a:solidFill>
                  <a:schemeClr val="tx1"/>
                </a:solidFill>
                <a:latin typeface="Inter Medium"/>
                <a:ea typeface="Inter Medium"/>
                <a:cs typeface="Inter Medium"/>
              </a:rPr>
              <a:t> (PRO)</a:t>
            </a:r>
            <a:endParaRPr/>
          </a:p>
        </p:txBody>
      </p:sp>
      <p:sp>
        <p:nvSpPr>
          <p:cNvPr id="993398546" name="Rectangle : coins arrondis 40"/>
          <p:cNvSpPr/>
          <p:nvPr/>
        </p:nvSpPr>
        <p:spPr bwMode="auto">
          <a:xfrm>
            <a:off x="1944508" y="3771969"/>
            <a:ext cx="1265271" cy="297711"/>
          </a:xfrm>
          <a:prstGeom prst="roundRect">
            <a:avLst>
              <a:gd name="adj" fmla="val 16667"/>
            </a:avLst>
          </a:prstGeom>
          <a:solidFill>
            <a:schemeClr val="accent5">
              <a:lumMod val="40000"/>
              <a:lumOff val="60000"/>
            </a:schemeClr>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800" b="1">
                <a:solidFill>
                  <a:schemeClr val="tx1"/>
                </a:solidFill>
                <a:latin typeface="Inter Medium"/>
                <a:ea typeface="Inter Medium"/>
                <a:cs typeface="Inter Medium"/>
              </a:rPr>
              <a:t>PIPA</a:t>
            </a:r>
            <a:r>
              <a:rPr lang="fr-FR" sz="800">
                <a:solidFill>
                  <a:schemeClr val="tx1"/>
                </a:solidFill>
                <a:latin typeface="Inter Medium"/>
                <a:ea typeface="Inter Medium"/>
                <a:cs typeface="Inter Medium"/>
              </a:rPr>
              <a:t> (HG – ACCES II)</a:t>
            </a:r>
            <a:endParaRPr/>
          </a:p>
        </p:txBody>
      </p:sp>
      <p:sp>
        <p:nvSpPr>
          <p:cNvPr id="1284683895" name="Rectangle : coins arrondis 44"/>
          <p:cNvSpPr/>
          <p:nvPr/>
        </p:nvSpPr>
        <p:spPr bwMode="auto">
          <a:xfrm>
            <a:off x="6888894" y="2212394"/>
            <a:ext cx="1265271" cy="297711"/>
          </a:xfrm>
          <a:prstGeom prst="roundRect">
            <a:avLst>
              <a:gd name="adj" fmla="val 16667"/>
            </a:avLst>
          </a:prstGeom>
          <a:solidFill>
            <a:schemeClr val="accent5">
              <a:lumMod val="40000"/>
              <a:lumOff val="60000"/>
            </a:schemeClr>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Manœuvre ta relève </a:t>
            </a:r>
            <a:r>
              <a:rPr lang="fr-FR" sz="1000">
                <a:solidFill>
                  <a:schemeClr val="tx1"/>
                </a:solidFill>
                <a:latin typeface="Inter Medium"/>
                <a:ea typeface="Inter Medium"/>
                <a:cs typeface="Inter Medium"/>
              </a:rPr>
              <a:t>(Realise)</a:t>
            </a:r>
            <a:endParaRPr/>
          </a:p>
        </p:txBody>
      </p:sp>
      <p:sp>
        <p:nvSpPr>
          <p:cNvPr id="1746921411" name="Rectangle : coins arrondis 45"/>
          <p:cNvSpPr/>
          <p:nvPr/>
        </p:nvSpPr>
        <p:spPr bwMode="auto">
          <a:xfrm>
            <a:off x="602312" y="3385741"/>
            <a:ext cx="1265271" cy="297711"/>
          </a:xfrm>
          <a:prstGeom prst="roundRect">
            <a:avLst>
              <a:gd name="adj" fmla="val 16667"/>
            </a:avLst>
          </a:prstGeom>
          <a:solidFill>
            <a:srgbClr val="F2AC5C"/>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Tremploi</a:t>
            </a:r>
            <a:endParaRPr/>
          </a:p>
        </p:txBody>
      </p:sp>
      <p:sp>
        <p:nvSpPr>
          <p:cNvPr id="441376021" name="Rectangle : coins arrondis 62"/>
          <p:cNvSpPr/>
          <p:nvPr/>
        </p:nvSpPr>
        <p:spPr bwMode="auto">
          <a:xfrm>
            <a:off x="8236991" y="2212394"/>
            <a:ext cx="1265271" cy="297711"/>
          </a:xfrm>
          <a:prstGeom prst="roundRect">
            <a:avLst>
              <a:gd name="adj" fmla="val 16667"/>
            </a:avLst>
          </a:prstGeom>
          <a:solidFill>
            <a:schemeClr val="accent5">
              <a:lumMod val="40000"/>
              <a:lumOff val="60000"/>
            </a:schemeClr>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800" b="1">
                <a:solidFill>
                  <a:schemeClr val="tx1"/>
                </a:solidFill>
                <a:latin typeface="Inter Medium"/>
                <a:ea typeface="Inter Medium"/>
                <a:cs typeface="Inter Medium"/>
              </a:rPr>
              <a:t>Agent régulation traffic </a:t>
            </a:r>
            <a:r>
              <a:rPr lang="fr-FR" sz="800">
                <a:solidFill>
                  <a:schemeClr val="tx1"/>
                </a:solidFill>
                <a:latin typeface="Inter Medium"/>
                <a:ea typeface="Inter Medium"/>
                <a:cs typeface="Inter Medium"/>
              </a:rPr>
              <a:t>(Protectas)</a:t>
            </a:r>
            <a:endParaRPr/>
          </a:p>
        </p:txBody>
      </p:sp>
      <p:sp>
        <p:nvSpPr>
          <p:cNvPr id="1216973868" name="Rectangle : coins arrondis 66"/>
          <p:cNvSpPr/>
          <p:nvPr/>
        </p:nvSpPr>
        <p:spPr bwMode="auto">
          <a:xfrm>
            <a:off x="5463362" y="3223737"/>
            <a:ext cx="1265271" cy="297711"/>
          </a:xfrm>
          <a:prstGeom prst="roundRect">
            <a:avLst>
              <a:gd name="adj" fmla="val 16667"/>
            </a:avLst>
          </a:prstGeom>
          <a:solidFill>
            <a:srgbClr val="FCE93C"/>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I Emploi </a:t>
            </a:r>
            <a:r>
              <a:rPr lang="fr-FR" sz="1000">
                <a:solidFill>
                  <a:schemeClr val="tx1"/>
                </a:solidFill>
                <a:latin typeface="Inter Medium"/>
                <a:ea typeface="Inter Medium"/>
                <a:cs typeface="Inter Medium"/>
              </a:rPr>
              <a:t>(swiss nova)</a:t>
            </a:r>
            <a:endParaRPr/>
          </a:p>
        </p:txBody>
      </p:sp>
      <p:sp>
        <p:nvSpPr>
          <p:cNvPr id="451497356" name="Rectangle : coins arrondis 67"/>
          <p:cNvSpPr/>
          <p:nvPr/>
        </p:nvSpPr>
        <p:spPr bwMode="auto">
          <a:xfrm>
            <a:off x="5463362" y="2880982"/>
            <a:ext cx="1265271" cy="297711"/>
          </a:xfrm>
          <a:prstGeom prst="roundRect">
            <a:avLst>
              <a:gd name="adj" fmla="val 16667"/>
            </a:avLst>
          </a:prstGeom>
          <a:solidFill>
            <a:srgbClr val="FCE93C"/>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I Emploi </a:t>
            </a:r>
            <a:r>
              <a:rPr lang="fr-FR" sz="1000">
                <a:solidFill>
                  <a:schemeClr val="tx1"/>
                </a:solidFill>
                <a:latin typeface="Inter Medium"/>
                <a:ea typeface="Inter Medium"/>
                <a:cs typeface="Inter Medium"/>
              </a:rPr>
              <a:t>(OSEO)</a:t>
            </a:r>
            <a:endParaRPr/>
          </a:p>
        </p:txBody>
      </p:sp>
      <p:sp>
        <p:nvSpPr>
          <p:cNvPr id="2103678628" name="Rectangle : coins arrondis 68"/>
          <p:cNvSpPr/>
          <p:nvPr/>
        </p:nvSpPr>
        <p:spPr bwMode="auto">
          <a:xfrm>
            <a:off x="5463362" y="2212394"/>
            <a:ext cx="1265271" cy="297711"/>
          </a:xfrm>
          <a:prstGeom prst="roundRect">
            <a:avLst>
              <a:gd name="adj" fmla="val 16667"/>
            </a:avLst>
          </a:prstGeom>
          <a:solidFill>
            <a:srgbClr val="FCE93C"/>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RessourCEs </a:t>
            </a:r>
            <a:r>
              <a:rPr lang="fr-FR" sz="1000">
                <a:solidFill>
                  <a:schemeClr val="tx1"/>
                </a:solidFill>
                <a:latin typeface="Inter Medium"/>
                <a:ea typeface="Inter Medium"/>
                <a:cs typeface="Inter Medium"/>
              </a:rPr>
              <a:t>(Thrive)</a:t>
            </a:r>
            <a:endParaRPr/>
          </a:p>
        </p:txBody>
      </p:sp>
      <p:sp>
        <p:nvSpPr>
          <p:cNvPr id="256916966" name="Rectangle : coins arrondis 71"/>
          <p:cNvSpPr/>
          <p:nvPr/>
        </p:nvSpPr>
        <p:spPr bwMode="auto">
          <a:xfrm>
            <a:off x="5463362" y="1885332"/>
            <a:ext cx="1265271" cy="297711"/>
          </a:xfrm>
          <a:prstGeom prst="roundRect">
            <a:avLst>
              <a:gd name="adj" fmla="val 16667"/>
            </a:avLst>
          </a:prstGeom>
          <a:solidFill>
            <a:srgbClr val="FCE93C"/>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OSEO Integra</a:t>
            </a:r>
            <a:endParaRPr/>
          </a:p>
        </p:txBody>
      </p:sp>
      <p:sp>
        <p:nvSpPr>
          <p:cNvPr id="257256103" name="Sous-titre 2"/>
          <p:cNvSpPr>
            <a:spLocks noGrp="1"/>
          </p:cNvSpPr>
          <p:nvPr>
            <p:ph type="subTitle" idx="1"/>
          </p:nvPr>
        </p:nvSpPr>
        <p:spPr bwMode="auto">
          <a:xfrm>
            <a:off x="5047131" y="1017002"/>
            <a:ext cx="2186772" cy="411465"/>
          </a:xfrm>
        </p:spPr>
        <p:txBody>
          <a:bodyPr>
            <a:normAutofit/>
          </a:bodyPr>
          <a:lstStyle/>
          <a:p>
            <a:pPr>
              <a:defRPr/>
            </a:pPr>
            <a:r>
              <a:rPr lang="fr-FR" sz="1200" b="1">
                <a:latin typeface="Inter Medium"/>
                <a:ea typeface="Inter Medium"/>
                <a:cs typeface="Inter Medium"/>
              </a:rPr>
              <a:t>Professionnelles</a:t>
            </a:r>
            <a:endParaRPr/>
          </a:p>
        </p:txBody>
      </p:sp>
      <p:sp>
        <p:nvSpPr>
          <p:cNvPr id="380787559" name="Sous-titre 2"/>
          <p:cNvSpPr txBox="1"/>
          <p:nvPr/>
        </p:nvSpPr>
        <p:spPr bwMode="auto">
          <a:xfrm>
            <a:off x="11456898" y="4048205"/>
            <a:ext cx="736493" cy="411464"/>
          </a:xfrm>
          <a:prstGeom prst="rect">
            <a:avLst/>
          </a:prstGeom>
        </p:spPr>
        <p:txBody>
          <a:bodyPr vertOverflow="overflow" horzOverflow="overflow" vert="horz" wrap="square" lIns="91440" tIns="45720" rIns="91440" bIns="45720" numCol="1" spcCol="0" rtlCol="0" fromWordArt="0" anchor="t" anchorCtr="0" forceAA="0" compatLnSpc="0">
            <a:normAutofit fontScale="95000"/>
          </a:bodyPr>
          <a:lstStyle>
            <a:lvl1pPr marL="0" indent="0" algn="ctr" defTabSz="914400" rtl="0">
              <a:lnSpc>
                <a:spcPct val="90000"/>
              </a:lnSpc>
              <a:spcBef>
                <a:spcPts val="999"/>
              </a:spcBef>
              <a:buFont typeface="Arial"/>
              <a:buNone/>
              <a:defRPr sz="2400">
                <a:solidFill>
                  <a:schemeClr val="tx1"/>
                </a:solidFill>
                <a:latin typeface="+mn-lt"/>
                <a:ea typeface="+mn-ea"/>
                <a:cs typeface="+mn-cs"/>
              </a:defRPr>
            </a:lvl1pPr>
            <a:lvl2pPr marL="457200" indent="0" algn="ctr" defTabSz="914400" rtl="0">
              <a:lnSpc>
                <a:spcPct val="90000"/>
              </a:lnSpc>
              <a:spcBef>
                <a:spcPts val="499"/>
              </a:spcBef>
              <a:buFont typeface="Arial"/>
              <a:buNone/>
              <a:defRPr sz="2000">
                <a:solidFill>
                  <a:schemeClr val="tx1"/>
                </a:solidFill>
                <a:latin typeface="+mn-lt"/>
                <a:ea typeface="+mn-ea"/>
                <a:cs typeface="+mn-cs"/>
              </a:defRPr>
            </a:lvl2pPr>
            <a:lvl3pPr marL="914400" indent="0" algn="ctr" defTabSz="914400" rtl="0">
              <a:lnSpc>
                <a:spcPct val="90000"/>
              </a:lnSpc>
              <a:spcBef>
                <a:spcPts val="499"/>
              </a:spcBef>
              <a:buFont typeface="Arial"/>
              <a:buNone/>
              <a:defRPr sz="1800">
                <a:solidFill>
                  <a:schemeClr val="tx1"/>
                </a:solidFill>
                <a:latin typeface="+mn-lt"/>
                <a:ea typeface="+mn-ea"/>
                <a:cs typeface="+mn-cs"/>
              </a:defRPr>
            </a:lvl3pPr>
            <a:lvl4pPr marL="1371600" indent="0" algn="ctr" defTabSz="914400" rtl="0">
              <a:lnSpc>
                <a:spcPct val="90000"/>
              </a:lnSpc>
              <a:spcBef>
                <a:spcPts val="499"/>
              </a:spcBef>
              <a:buFont typeface="Arial"/>
              <a:buNone/>
              <a:defRPr sz="1600">
                <a:solidFill>
                  <a:schemeClr val="tx1"/>
                </a:solidFill>
                <a:latin typeface="+mn-lt"/>
                <a:ea typeface="+mn-ea"/>
                <a:cs typeface="+mn-cs"/>
              </a:defRPr>
            </a:lvl4pPr>
            <a:lvl5pPr marL="1828800" indent="0" algn="ctr" defTabSz="914400" rtl="0">
              <a:lnSpc>
                <a:spcPct val="90000"/>
              </a:lnSpc>
              <a:spcBef>
                <a:spcPts val="499"/>
              </a:spcBef>
              <a:buFont typeface="Arial"/>
              <a:buNone/>
              <a:defRPr sz="1600">
                <a:solidFill>
                  <a:schemeClr val="tx1"/>
                </a:solidFill>
                <a:latin typeface="+mn-lt"/>
                <a:ea typeface="+mn-ea"/>
                <a:cs typeface="+mn-cs"/>
              </a:defRPr>
            </a:lvl5pPr>
            <a:lvl6pPr marL="2286000" indent="0" algn="ctr" defTabSz="914400" rtl="0">
              <a:lnSpc>
                <a:spcPct val="90000"/>
              </a:lnSpc>
              <a:spcBef>
                <a:spcPts val="499"/>
              </a:spcBef>
              <a:buFont typeface="Arial"/>
              <a:buNone/>
              <a:defRPr sz="1600">
                <a:solidFill>
                  <a:schemeClr val="tx1"/>
                </a:solidFill>
                <a:latin typeface="+mn-lt"/>
                <a:ea typeface="+mn-ea"/>
                <a:cs typeface="+mn-cs"/>
              </a:defRPr>
            </a:lvl6pPr>
            <a:lvl7pPr marL="2743200" indent="0" algn="ctr" defTabSz="914400" rtl="0">
              <a:lnSpc>
                <a:spcPct val="90000"/>
              </a:lnSpc>
              <a:spcBef>
                <a:spcPts val="499"/>
              </a:spcBef>
              <a:buFont typeface="Arial"/>
              <a:buNone/>
              <a:defRPr sz="1600">
                <a:solidFill>
                  <a:schemeClr val="tx1"/>
                </a:solidFill>
                <a:latin typeface="+mn-lt"/>
                <a:ea typeface="+mn-ea"/>
                <a:cs typeface="+mn-cs"/>
              </a:defRPr>
            </a:lvl7pPr>
            <a:lvl8pPr marL="3200400" indent="0" algn="ctr" defTabSz="914400" rtl="0">
              <a:lnSpc>
                <a:spcPct val="90000"/>
              </a:lnSpc>
              <a:spcBef>
                <a:spcPts val="499"/>
              </a:spcBef>
              <a:buFont typeface="Arial"/>
              <a:buNone/>
              <a:defRPr sz="1600">
                <a:solidFill>
                  <a:schemeClr val="tx1"/>
                </a:solidFill>
                <a:latin typeface="+mn-lt"/>
                <a:ea typeface="+mn-ea"/>
                <a:cs typeface="+mn-cs"/>
              </a:defRPr>
            </a:lvl8pPr>
            <a:lvl9pPr marL="3657600" indent="0" algn="ctr" defTabSz="914400" rtl="0">
              <a:lnSpc>
                <a:spcPct val="90000"/>
              </a:lnSpc>
              <a:spcBef>
                <a:spcPts val="499"/>
              </a:spcBef>
              <a:buFont typeface="Arial"/>
              <a:buNone/>
              <a:defRPr sz="1600">
                <a:solidFill>
                  <a:schemeClr val="tx1"/>
                </a:solidFill>
                <a:latin typeface="+mn-lt"/>
                <a:ea typeface="+mn-ea"/>
                <a:cs typeface="+mn-cs"/>
              </a:defRPr>
            </a:lvl9pPr>
          </a:lstStyle>
          <a:p>
            <a:pPr algn="l">
              <a:defRPr/>
            </a:pPr>
            <a:r>
              <a:rPr lang="fr-FR" sz="1200" b="1">
                <a:latin typeface="Inter Medium"/>
                <a:ea typeface="Inter Medium"/>
                <a:cs typeface="Inter Medium"/>
              </a:rPr>
              <a:t>Vers l’emploi</a:t>
            </a:r>
            <a:endParaRPr/>
          </a:p>
        </p:txBody>
      </p:sp>
      <p:sp>
        <p:nvSpPr>
          <p:cNvPr id="1121179253" name="Titre 1"/>
          <p:cNvSpPr txBox="1"/>
          <p:nvPr/>
        </p:nvSpPr>
        <p:spPr bwMode="auto">
          <a:xfrm>
            <a:off x="129041" y="22248"/>
            <a:ext cx="9826126" cy="966279"/>
          </a:xfrm>
          <a:prstGeom prst="rect">
            <a:avLst/>
          </a:prstGeom>
        </p:spPr>
        <p:txBody>
          <a:bodyPr vertOverflow="overflow" horzOverflow="overflow" vert="horz" wrap="square" lIns="91440" tIns="45720" rIns="91440" bIns="45720" numCol="1" spcCol="0" rtlCol="0" fromWordArt="0" anchor="ctr" anchorCtr="0" forceAA="0" compatLnSpc="0">
            <a:normAutofit/>
          </a:bodyPr>
          <a:lstStyle>
            <a:lvl1pPr algn="ctr" defTabSz="914400" rtl="0">
              <a:lnSpc>
                <a:spcPct val="90000"/>
              </a:lnSpc>
              <a:spcBef>
                <a:spcPts val="0"/>
              </a:spcBef>
              <a:buNone/>
              <a:defRPr sz="6000">
                <a:solidFill>
                  <a:schemeClr val="tx1"/>
                </a:solidFill>
                <a:latin typeface="+mj-lt"/>
                <a:ea typeface="+mj-ea"/>
                <a:cs typeface="+mj-cs"/>
              </a:defRPr>
            </a:lvl1pPr>
          </a:lstStyle>
          <a:p>
            <a:pPr algn="l">
              <a:defRPr/>
            </a:pPr>
            <a:r>
              <a:rPr lang="fr-FR" sz="2400" b="1" i="0" u="none" strike="noStrike" cap="none" spc="0">
                <a:solidFill>
                  <a:schemeClr val="tx1"/>
                </a:solidFill>
                <a:latin typeface="Montserrat"/>
                <a:ea typeface="Montserrat"/>
                <a:cs typeface="Montserrat"/>
              </a:rPr>
              <a:t>Cartographie des mesures</a:t>
            </a:r>
            <a:endParaRPr sz="2600">
              <a:latin typeface="Montserrat"/>
              <a:cs typeface="Montserrat"/>
            </a:endParaRPr>
          </a:p>
        </p:txBody>
      </p:sp>
      <p:sp>
        <p:nvSpPr>
          <p:cNvPr id="1170943187" name="Rectangle : coins arrondis 84"/>
          <p:cNvSpPr/>
          <p:nvPr/>
        </p:nvSpPr>
        <p:spPr bwMode="auto">
          <a:xfrm>
            <a:off x="10014156" y="101143"/>
            <a:ext cx="1442740" cy="540348"/>
          </a:xfrm>
          <a:prstGeom prst="roundRect">
            <a:avLst>
              <a:gd name="adj" fmla="val 16667"/>
            </a:avLst>
          </a:prstGeom>
          <a:solidFill>
            <a:srgbClr val="FCE93C"/>
          </a:solidFill>
          <a:ln w="12700" cap="flat" cmpd="sng" algn="ctr">
            <a:solidFill>
              <a:schemeClr val="bg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a:solidFill>
                  <a:schemeClr val="tx1"/>
                </a:solidFill>
                <a:latin typeface="Inter Medium"/>
                <a:ea typeface="Inter Medium"/>
                <a:cs typeface="Inter Medium"/>
              </a:rPr>
              <a:t>Mesures vers l’emploi ou formation</a:t>
            </a:r>
            <a:r>
              <a:rPr sz="1000"/>
              <a:t> </a:t>
            </a:r>
            <a:endParaRPr/>
          </a:p>
        </p:txBody>
      </p:sp>
      <p:sp>
        <p:nvSpPr>
          <p:cNvPr id="944897404" name="Rectangle : coins arrondis 85"/>
          <p:cNvSpPr/>
          <p:nvPr/>
        </p:nvSpPr>
        <p:spPr bwMode="auto">
          <a:xfrm>
            <a:off x="8512434" y="107808"/>
            <a:ext cx="1442740" cy="540348"/>
          </a:xfrm>
          <a:prstGeom prst="roundRect">
            <a:avLst>
              <a:gd name="adj" fmla="val 16667"/>
            </a:avLst>
          </a:prstGeom>
          <a:solidFill>
            <a:schemeClr val="accent5">
              <a:lumMod val="40000"/>
              <a:lumOff val="60000"/>
            </a:schemeClr>
          </a:solidFill>
          <a:ln w="12700" cap="flat" cmpd="sng" algn="ctr">
            <a:solidFill>
              <a:schemeClr val="bg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a:solidFill>
                  <a:schemeClr val="tx1"/>
                </a:solidFill>
                <a:latin typeface="Inter Medium"/>
                <a:ea typeface="Inter Medium"/>
                <a:cs typeface="Inter Medium"/>
              </a:rPr>
              <a:t>(Pré) Formation et compétences métiers</a:t>
            </a:r>
            <a:endParaRPr sz="1000">
              <a:solidFill>
                <a:schemeClr val="tx1"/>
              </a:solidFill>
              <a:latin typeface="Inter Medium"/>
              <a:ea typeface="Inter Medium"/>
              <a:cs typeface="Inter Medium"/>
            </a:endParaRPr>
          </a:p>
        </p:txBody>
      </p:sp>
      <p:sp>
        <p:nvSpPr>
          <p:cNvPr id="1237978728" name="Rectangle 86"/>
          <p:cNvSpPr/>
          <p:nvPr/>
        </p:nvSpPr>
        <p:spPr bwMode="auto">
          <a:xfrm>
            <a:off x="7235848" y="60813"/>
            <a:ext cx="4646548" cy="1855431"/>
          </a:xfrm>
          <a:prstGeom prst="rect">
            <a:avLst/>
          </a:prstGeom>
          <a:noFill/>
          <a:ln w="6349" cap="flat" cmpd="sng" algn="ctr">
            <a:solidFill>
              <a:schemeClr val="tx1"/>
            </a:solidFill>
            <a:prstDash val="sysDot"/>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2015068329" name="ZoneTexte 87"/>
          <p:cNvSpPr txBox="1"/>
          <p:nvPr/>
        </p:nvSpPr>
        <p:spPr bwMode="auto">
          <a:xfrm>
            <a:off x="7327581" y="184132"/>
            <a:ext cx="1073113" cy="369331"/>
          </a:xfrm>
          <a:prstGeom prst="rect">
            <a:avLst/>
          </a:prstGeom>
          <a:noFill/>
        </p:spPr>
        <p:txBody>
          <a:bodyPr wrap="none" rtlCol="0">
            <a:spAutoFit/>
          </a:bodyPr>
          <a:lstStyle/>
          <a:p>
            <a:pPr>
              <a:defRPr/>
            </a:pPr>
            <a:r>
              <a:rPr lang="fr-FR" b="1"/>
              <a:t>Légende</a:t>
            </a:r>
            <a:endParaRPr/>
          </a:p>
        </p:txBody>
      </p:sp>
      <p:sp>
        <p:nvSpPr>
          <p:cNvPr id="1372964759" name="Rectangle : coins arrondis 85"/>
          <p:cNvSpPr/>
          <p:nvPr/>
        </p:nvSpPr>
        <p:spPr bwMode="auto">
          <a:xfrm>
            <a:off x="8512431" y="690389"/>
            <a:ext cx="1442739" cy="540347"/>
          </a:xfrm>
          <a:prstGeom prst="roundRect">
            <a:avLst>
              <a:gd name="adj" fmla="val 16667"/>
            </a:avLst>
          </a:prstGeom>
          <a:solidFill>
            <a:schemeClr val="accent2">
              <a:lumMod val="40000"/>
              <a:lumOff val="60000"/>
            </a:schemeClr>
          </a:solidFill>
          <a:ln w="6349" cap="flat" cmpd="sng" algn="ctr">
            <a:solidFill>
              <a:schemeClr val="bg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indent="0" algn="ctr">
              <a:lnSpc>
                <a:spcPct val="100000"/>
              </a:lnSpc>
              <a:spcBef>
                <a:spcPts val="0"/>
              </a:spcBef>
              <a:spcAft>
                <a:spcPts val="0"/>
              </a:spcAft>
              <a:defRPr/>
            </a:pPr>
            <a:r>
              <a:rPr lang="fr-FR" sz="1000">
                <a:solidFill>
                  <a:schemeClr val="tx1"/>
                </a:solidFill>
                <a:latin typeface="Inter Medium"/>
                <a:ea typeface="Inter Medium"/>
                <a:cs typeface="Inter Medium"/>
              </a:rPr>
              <a:t>Bilan et définition de projets</a:t>
            </a:r>
            <a:endParaRPr sz="1000">
              <a:solidFill>
                <a:schemeClr val="tx1"/>
              </a:solidFill>
              <a:latin typeface="Inter Medium"/>
              <a:ea typeface="Inter Medium"/>
              <a:cs typeface="Inter Medium"/>
            </a:endParaRPr>
          </a:p>
        </p:txBody>
      </p:sp>
      <p:sp>
        <p:nvSpPr>
          <p:cNvPr id="1190122698" name="Rectangle : coins arrondis 84"/>
          <p:cNvSpPr/>
          <p:nvPr/>
        </p:nvSpPr>
        <p:spPr bwMode="auto">
          <a:xfrm>
            <a:off x="10014156" y="690389"/>
            <a:ext cx="1442739" cy="540347"/>
          </a:xfrm>
          <a:prstGeom prst="roundRect">
            <a:avLst>
              <a:gd name="adj" fmla="val 16667"/>
            </a:avLst>
          </a:prstGeom>
          <a:solidFill>
            <a:srgbClr val="F2AC5C"/>
          </a:solidFill>
          <a:ln w="6349" cap="flat" cmpd="sng" algn="ctr">
            <a:solidFill>
              <a:schemeClr val="bg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a:solidFill>
                  <a:schemeClr val="tx1"/>
                </a:solidFill>
                <a:latin typeface="Inter Medium"/>
                <a:ea typeface="Inter Medium"/>
                <a:cs typeface="Inter Medium"/>
              </a:rPr>
              <a:t>Mise en situation pratique</a:t>
            </a:r>
            <a:endParaRPr sz="1000"/>
          </a:p>
        </p:txBody>
      </p:sp>
      <p:sp>
        <p:nvSpPr>
          <p:cNvPr id="1398200001" name="Rectangle : coins arrondis 85"/>
          <p:cNvSpPr/>
          <p:nvPr/>
        </p:nvSpPr>
        <p:spPr bwMode="auto">
          <a:xfrm>
            <a:off x="8512431" y="1290204"/>
            <a:ext cx="1442739" cy="540347"/>
          </a:xfrm>
          <a:prstGeom prst="roundRect">
            <a:avLst>
              <a:gd name="adj" fmla="val 16667"/>
            </a:avLst>
          </a:prstGeom>
          <a:solidFill>
            <a:schemeClr val="accent6">
              <a:lumMod val="60000"/>
              <a:lumOff val="40000"/>
            </a:schemeClr>
          </a:solidFill>
          <a:ln w="6349" cap="flat" cmpd="sng" algn="ctr">
            <a:solidFill>
              <a:schemeClr val="bg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indent="0" algn="ctr">
              <a:lnSpc>
                <a:spcPct val="100000"/>
              </a:lnSpc>
              <a:spcBef>
                <a:spcPts val="0"/>
              </a:spcBef>
              <a:spcAft>
                <a:spcPts val="0"/>
              </a:spcAft>
              <a:defRPr/>
            </a:pPr>
            <a:r>
              <a:rPr lang="fr-FR" sz="1000">
                <a:solidFill>
                  <a:schemeClr val="tx1"/>
                </a:solidFill>
                <a:latin typeface="Inter Medium"/>
                <a:ea typeface="Inter Medium"/>
                <a:cs typeface="Inter Medium"/>
              </a:rPr>
              <a:t>Compétences de base</a:t>
            </a:r>
            <a:endParaRPr sz="1000">
              <a:solidFill>
                <a:schemeClr val="tx1"/>
              </a:solidFill>
              <a:latin typeface="Inter Medium"/>
              <a:ea typeface="Inter Medium"/>
              <a:cs typeface="Inter Medium"/>
            </a:endParaRPr>
          </a:p>
        </p:txBody>
      </p:sp>
      <p:sp>
        <p:nvSpPr>
          <p:cNvPr id="1052803398" name="Rectangle : coins arrondis 84"/>
          <p:cNvSpPr/>
          <p:nvPr/>
        </p:nvSpPr>
        <p:spPr bwMode="auto">
          <a:xfrm>
            <a:off x="10014156" y="1290204"/>
            <a:ext cx="1442739" cy="540347"/>
          </a:xfrm>
          <a:prstGeom prst="roundRect">
            <a:avLst>
              <a:gd name="adj" fmla="val 16667"/>
            </a:avLst>
          </a:prstGeom>
          <a:solidFill>
            <a:srgbClr val="92D050"/>
          </a:solidFill>
          <a:ln w="12700" cap="flat" cmpd="sng" algn="ctr">
            <a:solidFill>
              <a:schemeClr val="bg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a:solidFill>
                  <a:schemeClr val="tx1"/>
                </a:solidFill>
                <a:latin typeface="Inter Medium"/>
                <a:ea typeface="Inter Medium"/>
                <a:cs typeface="Inter Medium"/>
              </a:rPr>
              <a:t>Mesures de remobilisation</a:t>
            </a:r>
            <a:endParaRPr sz="1000"/>
          </a:p>
        </p:txBody>
      </p:sp>
      <p:sp>
        <p:nvSpPr>
          <p:cNvPr id="791564701" name="Sous-titre 2"/>
          <p:cNvSpPr txBox="1"/>
          <p:nvPr/>
        </p:nvSpPr>
        <p:spPr bwMode="auto">
          <a:xfrm>
            <a:off x="-64832" y="4085167"/>
            <a:ext cx="1041495" cy="411464"/>
          </a:xfrm>
          <a:prstGeom prst="rect">
            <a:avLst/>
          </a:prstGeom>
        </p:spPr>
        <p:txBody>
          <a:bodyPr vert="horz" lIns="91440" tIns="45720" rIns="91440" bIns="45720" rtlCol="0">
            <a:normAutofit lnSpcReduction="10000"/>
          </a:bodyPr>
          <a:lstStyle>
            <a:lvl1pPr marL="0" indent="0" algn="ctr" defTabSz="914400" rtl="0">
              <a:lnSpc>
                <a:spcPct val="90000"/>
              </a:lnSpc>
              <a:spcBef>
                <a:spcPts val="998"/>
              </a:spcBef>
              <a:buFont typeface="Arial"/>
              <a:buNone/>
              <a:defRPr sz="2400">
                <a:solidFill>
                  <a:schemeClr val="tx1"/>
                </a:solidFill>
                <a:latin typeface="+mn-lt"/>
                <a:ea typeface="+mn-ea"/>
                <a:cs typeface="+mn-cs"/>
              </a:defRPr>
            </a:lvl1pPr>
            <a:lvl2pPr marL="457200" indent="0" algn="ctr" defTabSz="914400" rtl="0">
              <a:lnSpc>
                <a:spcPct val="90000"/>
              </a:lnSpc>
              <a:spcBef>
                <a:spcPts val="498"/>
              </a:spcBef>
              <a:buFont typeface="Arial"/>
              <a:buNone/>
              <a:defRPr sz="2000">
                <a:solidFill>
                  <a:schemeClr val="tx1"/>
                </a:solidFill>
                <a:latin typeface="+mn-lt"/>
                <a:ea typeface="+mn-ea"/>
                <a:cs typeface="+mn-cs"/>
              </a:defRPr>
            </a:lvl2pPr>
            <a:lvl3pPr marL="914400" indent="0" algn="ctr" defTabSz="914400" rtl="0">
              <a:lnSpc>
                <a:spcPct val="90000"/>
              </a:lnSpc>
              <a:spcBef>
                <a:spcPts val="498"/>
              </a:spcBef>
              <a:buFont typeface="Arial"/>
              <a:buNone/>
              <a:defRPr sz="1800">
                <a:solidFill>
                  <a:schemeClr val="tx1"/>
                </a:solidFill>
                <a:latin typeface="+mn-lt"/>
                <a:ea typeface="+mn-ea"/>
                <a:cs typeface="+mn-cs"/>
              </a:defRPr>
            </a:lvl3pPr>
            <a:lvl4pPr marL="1371600" indent="0" algn="ctr" defTabSz="914400" rtl="0">
              <a:lnSpc>
                <a:spcPct val="90000"/>
              </a:lnSpc>
              <a:spcBef>
                <a:spcPts val="498"/>
              </a:spcBef>
              <a:buFont typeface="Arial"/>
              <a:buNone/>
              <a:defRPr sz="1600">
                <a:solidFill>
                  <a:schemeClr val="tx1"/>
                </a:solidFill>
                <a:latin typeface="+mn-lt"/>
                <a:ea typeface="+mn-ea"/>
                <a:cs typeface="+mn-cs"/>
              </a:defRPr>
            </a:lvl4pPr>
            <a:lvl5pPr marL="1828800" indent="0" algn="ctr" defTabSz="914400" rtl="0">
              <a:lnSpc>
                <a:spcPct val="90000"/>
              </a:lnSpc>
              <a:spcBef>
                <a:spcPts val="498"/>
              </a:spcBef>
              <a:buFont typeface="Arial"/>
              <a:buNone/>
              <a:defRPr sz="1600">
                <a:solidFill>
                  <a:schemeClr val="tx1"/>
                </a:solidFill>
                <a:latin typeface="+mn-lt"/>
                <a:ea typeface="+mn-ea"/>
                <a:cs typeface="+mn-cs"/>
              </a:defRPr>
            </a:lvl5pPr>
            <a:lvl6pPr marL="2286000" indent="0" algn="ctr" defTabSz="914400" rtl="0">
              <a:lnSpc>
                <a:spcPct val="90000"/>
              </a:lnSpc>
              <a:spcBef>
                <a:spcPts val="498"/>
              </a:spcBef>
              <a:buFont typeface="Arial"/>
              <a:buNone/>
              <a:defRPr sz="1600">
                <a:solidFill>
                  <a:schemeClr val="tx1"/>
                </a:solidFill>
                <a:latin typeface="+mn-lt"/>
                <a:ea typeface="+mn-ea"/>
                <a:cs typeface="+mn-cs"/>
              </a:defRPr>
            </a:lvl6pPr>
            <a:lvl7pPr marL="2743200" indent="0" algn="ctr" defTabSz="914400" rtl="0">
              <a:lnSpc>
                <a:spcPct val="90000"/>
              </a:lnSpc>
              <a:spcBef>
                <a:spcPts val="498"/>
              </a:spcBef>
              <a:buFont typeface="Arial"/>
              <a:buNone/>
              <a:defRPr sz="1600">
                <a:solidFill>
                  <a:schemeClr val="tx1"/>
                </a:solidFill>
                <a:latin typeface="+mn-lt"/>
                <a:ea typeface="+mn-ea"/>
                <a:cs typeface="+mn-cs"/>
              </a:defRPr>
            </a:lvl7pPr>
            <a:lvl8pPr marL="3200400" indent="0" algn="ctr" defTabSz="914400" rtl="0">
              <a:lnSpc>
                <a:spcPct val="90000"/>
              </a:lnSpc>
              <a:spcBef>
                <a:spcPts val="498"/>
              </a:spcBef>
              <a:buFont typeface="Arial"/>
              <a:buNone/>
              <a:defRPr sz="1600">
                <a:solidFill>
                  <a:schemeClr val="tx1"/>
                </a:solidFill>
                <a:latin typeface="+mn-lt"/>
                <a:ea typeface="+mn-ea"/>
                <a:cs typeface="+mn-cs"/>
              </a:defRPr>
            </a:lvl8pPr>
            <a:lvl9pPr marL="3657600" indent="0" algn="ctr" defTabSz="914400" rtl="0">
              <a:lnSpc>
                <a:spcPct val="90000"/>
              </a:lnSpc>
              <a:spcBef>
                <a:spcPts val="498"/>
              </a:spcBef>
              <a:buFont typeface="Arial"/>
              <a:buNone/>
              <a:defRPr sz="1600">
                <a:solidFill>
                  <a:schemeClr val="tx1"/>
                </a:solidFill>
                <a:latin typeface="+mn-lt"/>
                <a:ea typeface="+mn-ea"/>
                <a:cs typeface="+mn-cs"/>
              </a:defRPr>
            </a:lvl9pPr>
          </a:lstStyle>
          <a:p>
            <a:pPr algn="l">
              <a:defRPr/>
            </a:pPr>
            <a:r>
              <a:rPr lang="fr-FR" sz="1200" b="1">
                <a:latin typeface="Inter Medium"/>
                <a:ea typeface="Inter Medium"/>
                <a:cs typeface="Inter Medium"/>
              </a:rPr>
              <a:t>Vers la formation</a:t>
            </a:r>
            <a:endParaRPr/>
          </a:p>
        </p:txBody>
      </p:sp>
      <p:sp>
        <p:nvSpPr>
          <p:cNvPr id="354197917" name="Sous-titre 2"/>
          <p:cNvSpPr>
            <a:spLocks noGrp="1"/>
          </p:cNvSpPr>
          <p:nvPr/>
        </p:nvSpPr>
        <p:spPr bwMode="auto">
          <a:xfrm>
            <a:off x="4978576" y="6483437"/>
            <a:ext cx="2186771" cy="279308"/>
          </a:xfrm>
        </p:spPr>
        <p:txBody>
          <a:bodyPr vert="horz" lIns="91440" tIns="45720" rIns="91440" bIns="45720" rtlCol="0">
            <a:normAutofit/>
          </a:bodyPr>
          <a:lstStyle>
            <a:lvl1pPr marL="0" indent="0" algn="ctr" defTabSz="914400" rtl="0">
              <a:lnSpc>
                <a:spcPct val="90000"/>
              </a:lnSpc>
              <a:spcBef>
                <a:spcPts val="998"/>
              </a:spcBef>
              <a:buFont typeface="Arial"/>
              <a:buNone/>
              <a:defRPr sz="2400">
                <a:solidFill>
                  <a:schemeClr val="tx1"/>
                </a:solidFill>
                <a:latin typeface="+mn-lt"/>
                <a:ea typeface="+mn-ea"/>
                <a:cs typeface="+mn-cs"/>
              </a:defRPr>
            </a:lvl1pPr>
            <a:lvl2pPr marL="457200" indent="0" algn="ctr" defTabSz="914400" rtl="0">
              <a:lnSpc>
                <a:spcPct val="90000"/>
              </a:lnSpc>
              <a:spcBef>
                <a:spcPts val="498"/>
              </a:spcBef>
              <a:buFont typeface="Arial"/>
              <a:buNone/>
              <a:defRPr sz="2000">
                <a:solidFill>
                  <a:schemeClr val="tx1"/>
                </a:solidFill>
                <a:latin typeface="+mn-lt"/>
                <a:ea typeface="+mn-ea"/>
                <a:cs typeface="+mn-cs"/>
              </a:defRPr>
            </a:lvl2pPr>
            <a:lvl3pPr marL="914400" indent="0" algn="ctr" defTabSz="914400" rtl="0">
              <a:lnSpc>
                <a:spcPct val="90000"/>
              </a:lnSpc>
              <a:spcBef>
                <a:spcPts val="498"/>
              </a:spcBef>
              <a:buFont typeface="Arial"/>
              <a:buNone/>
              <a:defRPr sz="1800">
                <a:solidFill>
                  <a:schemeClr val="tx1"/>
                </a:solidFill>
                <a:latin typeface="+mn-lt"/>
                <a:ea typeface="+mn-ea"/>
                <a:cs typeface="+mn-cs"/>
              </a:defRPr>
            </a:lvl3pPr>
            <a:lvl4pPr marL="1371600" indent="0" algn="ctr" defTabSz="914400" rtl="0">
              <a:lnSpc>
                <a:spcPct val="90000"/>
              </a:lnSpc>
              <a:spcBef>
                <a:spcPts val="498"/>
              </a:spcBef>
              <a:buFont typeface="Arial"/>
              <a:buNone/>
              <a:defRPr sz="1600">
                <a:solidFill>
                  <a:schemeClr val="tx1"/>
                </a:solidFill>
                <a:latin typeface="+mn-lt"/>
                <a:ea typeface="+mn-ea"/>
                <a:cs typeface="+mn-cs"/>
              </a:defRPr>
            </a:lvl4pPr>
            <a:lvl5pPr marL="1828800" indent="0" algn="ctr" defTabSz="914400" rtl="0">
              <a:lnSpc>
                <a:spcPct val="90000"/>
              </a:lnSpc>
              <a:spcBef>
                <a:spcPts val="498"/>
              </a:spcBef>
              <a:buFont typeface="Arial"/>
              <a:buNone/>
              <a:defRPr sz="1600">
                <a:solidFill>
                  <a:schemeClr val="tx1"/>
                </a:solidFill>
                <a:latin typeface="+mn-lt"/>
                <a:ea typeface="+mn-ea"/>
                <a:cs typeface="+mn-cs"/>
              </a:defRPr>
            </a:lvl5pPr>
            <a:lvl6pPr marL="2286000" indent="0" algn="ctr" defTabSz="914400" rtl="0">
              <a:lnSpc>
                <a:spcPct val="90000"/>
              </a:lnSpc>
              <a:spcBef>
                <a:spcPts val="498"/>
              </a:spcBef>
              <a:buFont typeface="Arial"/>
              <a:buNone/>
              <a:defRPr sz="1600">
                <a:solidFill>
                  <a:schemeClr val="tx1"/>
                </a:solidFill>
                <a:latin typeface="+mn-lt"/>
                <a:ea typeface="+mn-ea"/>
                <a:cs typeface="+mn-cs"/>
              </a:defRPr>
            </a:lvl6pPr>
            <a:lvl7pPr marL="2743200" indent="0" algn="ctr" defTabSz="914400" rtl="0">
              <a:lnSpc>
                <a:spcPct val="90000"/>
              </a:lnSpc>
              <a:spcBef>
                <a:spcPts val="498"/>
              </a:spcBef>
              <a:buFont typeface="Arial"/>
              <a:buNone/>
              <a:defRPr sz="1600">
                <a:solidFill>
                  <a:schemeClr val="tx1"/>
                </a:solidFill>
                <a:latin typeface="+mn-lt"/>
                <a:ea typeface="+mn-ea"/>
                <a:cs typeface="+mn-cs"/>
              </a:defRPr>
            </a:lvl7pPr>
            <a:lvl8pPr marL="3200400" indent="0" algn="ctr" defTabSz="914400" rtl="0">
              <a:lnSpc>
                <a:spcPct val="90000"/>
              </a:lnSpc>
              <a:spcBef>
                <a:spcPts val="498"/>
              </a:spcBef>
              <a:buFont typeface="Arial"/>
              <a:buNone/>
              <a:defRPr sz="1600">
                <a:solidFill>
                  <a:schemeClr val="tx1"/>
                </a:solidFill>
                <a:latin typeface="+mn-lt"/>
                <a:ea typeface="+mn-ea"/>
                <a:cs typeface="+mn-cs"/>
              </a:defRPr>
            </a:lvl8pPr>
            <a:lvl9pPr marL="3657600" indent="0" algn="ctr" defTabSz="914400" rtl="0">
              <a:lnSpc>
                <a:spcPct val="90000"/>
              </a:lnSpc>
              <a:spcBef>
                <a:spcPts val="498"/>
              </a:spcBef>
              <a:buFont typeface="Arial"/>
              <a:buNone/>
              <a:defRPr sz="1600">
                <a:solidFill>
                  <a:schemeClr val="tx1"/>
                </a:solidFill>
                <a:latin typeface="+mn-lt"/>
                <a:ea typeface="+mn-ea"/>
                <a:cs typeface="+mn-cs"/>
              </a:defRPr>
            </a:lvl9pPr>
          </a:lstStyle>
          <a:p>
            <a:pPr>
              <a:defRPr/>
            </a:pPr>
            <a:r>
              <a:rPr lang="fr-FR" sz="1200" b="1">
                <a:latin typeface="Inter Medium"/>
                <a:ea typeface="Inter Medium"/>
                <a:cs typeface="Inter Medium"/>
              </a:rPr>
              <a:t>Socio-professionnelles</a:t>
            </a:r>
            <a:endParaRPr/>
          </a:p>
        </p:txBody>
      </p:sp>
      <p:sp>
        <p:nvSpPr>
          <p:cNvPr id="1357371155" name="Rectangle : coins arrondis 21"/>
          <p:cNvSpPr/>
          <p:nvPr/>
        </p:nvSpPr>
        <p:spPr bwMode="auto">
          <a:xfrm>
            <a:off x="3110149" y="4640068"/>
            <a:ext cx="1265270" cy="297711"/>
          </a:xfrm>
          <a:prstGeom prst="roundRect">
            <a:avLst>
              <a:gd name="adj" fmla="val 16667"/>
            </a:avLst>
          </a:prstGeom>
          <a:solidFill>
            <a:srgbClr val="92D050"/>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CSP Textile</a:t>
            </a:r>
            <a:endParaRPr/>
          </a:p>
        </p:txBody>
      </p:sp>
      <p:sp>
        <p:nvSpPr>
          <p:cNvPr id="1873527915" name="Rectangle : coins arrondis 29"/>
          <p:cNvSpPr/>
          <p:nvPr/>
        </p:nvSpPr>
        <p:spPr bwMode="auto">
          <a:xfrm>
            <a:off x="5463362" y="3556692"/>
            <a:ext cx="1265270" cy="297711"/>
          </a:xfrm>
          <a:prstGeom prst="roundRect">
            <a:avLst>
              <a:gd name="adj" fmla="val 16667"/>
            </a:avLst>
          </a:prstGeom>
          <a:solidFill>
            <a:srgbClr val="FCE93C"/>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Yojoa SkillsUp</a:t>
            </a:r>
            <a:endParaRPr/>
          </a:p>
        </p:txBody>
      </p:sp>
      <p:sp>
        <p:nvSpPr>
          <p:cNvPr id="948063406" name="Rectangle : coins arrondis 30"/>
          <p:cNvSpPr/>
          <p:nvPr/>
        </p:nvSpPr>
        <p:spPr bwMode="auto">
          <a:xfrm>
            <a:off x="7604354" y="4583191"/>
            <a:ext cx="1265270" cy="297711"/>
          </a:xfrm>
          <a:prstGeom prst="roundRect">
            <a:avLst>
              <a:gd name="adj" fmla="val 16667"/>
            </a:avLst>
          </a:prstGeom>
          <a:solidFill>
            <a:srgbClr val="F2AC5C"/>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CALI</a:t>
            </a:r>
            <a:r>
              <a:rPr lang="fr-FR" sz="1000">
                <a:solidFill>
                  <a:schemeClr val="tx1"/>
                </a:solidFill>
                <a:latin typeface="Inter Medium"/>
                <a:ea typeface="Inter Medium"/>
                <a:cs typeface="Inter Medium"/>
              </a:rPr>
              <a:t> (PRO)</a:t>
            </a:r>
            <a:endParaRPr/>
          </a:p>
        </p:txBody>
      </p:sp>
      <p:sp>
        <p:nvSpPr>
          <p:cNvPr id="63307138" name="Rectangle : coins arrondis 31"/>
          <p:cNvSpPr/>
          <p:nvPr/>
        </p:nvSpPr>
        <p:spPr bwMode="auto">
          <a:xfrm>
            <a:off x="6256260" y="4816446"/>
            <a:ext cx="1265270" cy="297711"/>
          </a:xfrm>
          <a:prstGeom prst="roundRect">
            <a:avLst>
              <a:gd name="adj" fmla="val 16667"/>
            </a:avLst>
          </a:prstGeom>
          <a:solidFill>
            <a:srgbClr val="F2AC5C"/>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APVA HUG </a:t>
            </a:r>
            <a:r>
              <a:rPr lang="fr-FR" sz="1000">
                <a:solidFill>
                  <a:schemeClr val="tx1"/>
                </a:solidFill>
                <a:latin typeface="Inter Medium"/>
                <a:ea typeface="Inter Medium"/>
                <a:cs typeface="Inter Medium"/>
              </a:rPr>
              <a:t>(EPI)</a:t>
            </a:r>
            <a:endParaRPr/>
          </a:p>
        </p:txBody>
      </p:sp>
      <p:sp>
        <p:nvSpPr>
          <p:cNvPr id="2107082862" name="Rectangle : coins arrondis 34"/>
          <p:cNvSpPr/>
          <p:nvPr/>
        </p:nvSpPr>
        <p:spPr bwMode="auto">
          <a:xfrm>
            <a:off x="7604354" y="5313989"/>
            <a:ext cx="1265270" cy="297711"/>
          </a:xfrm>
          <a:prstGeom prst="roundRect">
            <a:avLst>
              <a:gd name="adj" fmla="val 16667"/>
            </a:avLst>
          </a:prstGeom>
          <a:solidFill>
            <a:schemeClr val="accent2">
              <a:lumMod val="40000"/>
              <a:lumOff val="60000"/>
            </a:schemeClr>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ARVA</a:t>
            </a:r>
            <a:r>
              <a:rPr lang="fr-FR" sz="1000">
                <a:solidFill>
                  <a:schemeClr val="tx1"/>
                </a:solidFill>
                <a:latin typeface="Inter Medium"/>
                <a:ea typeface="Inter Medium"/>
                <a:cs typeface="Inter Medium"/>
              </a:rPr>
              <a:t> (EPI)</a:t>
            </a:r>
            <a:endParaRPr/>
          </a:p>
        </p:txBody>
      </p:sp>
      <p:sp>
        <p:nvSpPr>
          <p:cNvPr id="426030789" name="Rectangle : coins arrondis 46"/>
          <p:cNvSpPr/>
          <p:nvPr/>
        </p:nvSpPr>
        <p:spPr bwMode="auto">
          <a:xfrm>
            <a:off x="8236991" y="3707262"/>
            <a:ext cx="1265270" cy="297711"/>
          </a:xfrm>
          <a:prstGeom prst="roundRect">
            <a:avLst>
              <a:gd name="adj" fmla="val 16667"/>
            </a:avLst>
          </a:prstGeom>
          <a:solidFill>
            <a:schemeClr val="accent2">
              <a:lumMod val="40000"/>
              <a:lumOff val="60000"/>
            </a:schemeClr>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CIBLES </a:t>
            </a:r>
            <a:r>
              <a:rPr lang="fr-FR" sz="1000">
                <a:solidFill>
                  <a:schemeClr val="tx1"/>
                </a:solidFill>
                <a:latin typeface="Inter Medium"/>
                <a:ea typeface="Inter Medium"/>
                <a:cs typeface="Inter Medium"/>
              </a:rPr>
              <a:t>(Swissnova)</a:t>
            </a:r>
            <a:endParaRPr/>
          </a:p>
        </p:txBody>
      </p:sp>
      <p:sp>
        <p:nvSpPr>
          <p:cNvPr id="30360191" name="Rectangle : coins arrondis 48"/>
          <p:cNvSpPr/>
          <p:nvPr/>
        </p:nvSpPr>
        <p:spPr bwMode="auto">
          <a:xfrm>
            <a:off x="8236992" y="3340891"/>
            <a:ext cx="1265270" cy="297711"/>
          </a:xfrm>
          <a:prstGeom prst="roundRect">
            <a:avLst>
              <a:gd name="adj" fmla="val 16667"/>
            </a:avLst>
          </a:prstGeom>
          <a:solidFill>
            <a:schemeClr val="accent2">
              <a:lumMod val="40000"/>
              <a:lumOff val="60000"/>
            </a:schemeClr>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ARVA PLUS </a:t>
            </a:r>
            <a:r>
              <a:rPr lang="fr-FR" sz="1000">
                <a:solidFill>
                  <a:schemeClr val="tx1"/>
                </a:solidFill>
                <a:latin typeface="Inter Medium"/>
                <a:ea typeface="Inter Medium"/>
                <a:cs typeface="Inter Medium"/>
              </a:rPr>
              <a:t>(EPI)</a:t>
            </a:r>
            <a:endParaRPr/>
          </a:p>
        </p:txBody>
      </p:sp>
      <p:sp>
        <p:nvSpPr>
          <p:cNvPr id="115447760" name="Rectangle : coins arrondis 49"/>
          <p:cNvSpPr/>
          <p:nvPr/>
        </p:nvSpPr>
        <p:spPr bwMode="auto">
          <a:xfrm>
            <a:off x="9559121" y="3705549"/>
            <a:ext cx="1265270" cy="297711"/>
          </a:xfrm>
          <a:prstGeom prst="roundRect">
            <a:avLst>
              <a:gd name="adj" fmla="val 16667"/>
            </a:avLst>
          </a:prstGeom>
          <a:solidFill>
            <a:schemeClr val="accent2">
              <a:lumMod val="40000"/>
              <a:lumOff val="60000"/>
            </a:schemeClr>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D.E.F.I </a:t>
            </a:r>
            <a:r>
              <a:rPr lang="fr-FR" sz="1000">
                <a:solidFill>
                  <a:schemeClr val="tx1"/>
                </a:solidFill>
                <a:latin typeface="Inter Medium"/>
                <a:ea typeface="Inter Medium"/>
                <a:cs typeface="Inter Medium"/>
              </a:rPr>
              <a:t>(EPI)</a:t>
            </a:r>
            <a:endParaRPr/>
          </a:p>
        </p:txBody>
      </p:sp>
      <p:sp>
        <p:nvSpPr>
          <p:cNvPr id="686621645" name="Rectangle : coins arrondis 50"/>
          <p:cNvSpPr/>
          <p:nvPr/>
        </p:nvSpPr>
        <p:spPr bwMode="auto">
          <a:xfrm>
            <a:off x="6888894" y="3737965"/>
            <a:ext cx="1265270" cy="297711"/>
          </a:xfrm>
          <a:prstGeom prst="roundRect">
            <a:avLst>
              <a:gd name="adj" fmla="val 16667"/>
            </a:avLst>
          </a:prstGeom>
          <a:solidFill>
            <a:schemeClr val="accent2">
              <a:lumMod val="40000"/>
              <a:lumOff val="60000"/>
            </a:schemeClr>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IPT Eve</a:t>
            </a:r>
            <a:endParaRPr/>
          </a:p>
        </p:txBody>
      </p:sp>
      <p:sp>
        <p:nvSpPr>
          <p:cNvPr id="1783838566" name="Rectangle : coins arrondis 51"/>
          <p:cNvSpPr/>
          <p:nvPr/>
        </p:nvSpPr>
        <p:spPr bwMode="auto">
          <a:xfrm>
            <a:off x="6888895" y="3372593"/>
            <a:ext cx="1265270" cy="297711"/>
          </a:xfrm>
          <a:prstGeom prst="roundRect">
            <a:avLst>
              <a:gd name="adj" fmla="val 16667"/>
            </a:avLst>
          </a:prstGeom>
          <a:solidFill>
            <a:schemeClr val="accent2">
              <a:lumMod val="40000"/>
              <a:lumOff val="60000"/>
            </a:schemeClr>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ECP</a:t>
            </a:r>
            <a:r>
              <a:rPr lang="fr-FR" sz="1000">
                <a:solidFill>
                  <a:schemeClr val="tx1"/>
                </a:solidFill>
                <a:latin typeface="Inter Medium"/>
                <a:ea typeface="Inter Medium"/>
                <a:cs typeface="Inter Medium"/>
              </a:rPr>
              <a:t> (EPI)</a:t>
            </a:r>
            <a:endParaRPr/>
          </a:p>
        </p:txBody>
      </p:sp>
      <p:sp>
        <p:nvSpPr>
          <p:cNvPr id="196274195" name="Rectangle : coins arrondis 52"/>
          <p:cNvSpPr/>
          <p:nvPr/>
        </p:nvSpPr>
        <p:spPr bwMode="auto">
          <a:xfrm>
            <a:off x="9559122" y="3340890"/>
            <a:ext cx="1265270" cy="297711"/>
          </a:xfrm>
          <a:prstGeom prst="roundRect">
            <a:avLst>
              <a:gd name="adj" fmla="val 16667"/>
            </a:avLst>
          </a:prstGeom>
          <a:solidFill>
            <a:schemeClr val="accent2">
              <a:lumMod val="40000"/>
              <a:lumOff val="60000"/>
            </a:schemeClr>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PASSEPI</a:t>
            </a:r>
            <a:r>
              <a:rPr lang="fr-FR" sz="1000">
                <a:solidFill>
                  <a:schemeClr val="tx1"/>
                </a:solidFill>
                <a:latin typeface="Inter Medium"/>
                <a:ea typeface="Inter Medium"/>
                <a:cs typeface="Inter Medium"/>
              </a:rPr>
              <a:t> (EPI)</a:t>
            </a:r>
            <a:endParaRPr/>
          </a:p>
        </p:txBody>
      </p:sp>
      <p:sp>
        <p:nvSpPr>
          <p:cNvPr id="1466795206" name="Rectangle : coins arrondis 53"/>
          <p:cNvSpPr/>
          <p:nvPr/>
        </p:nvSpPr>
        <p:spPr bwMode="auto">
          <a:xfrm>
            <a:off x="7604354" y="4952152"/>
            <a:ext cx="1265270" cy="297711"/>
          </a:xfrm>
          <a:prstGeom prst="roundRect">
            <a:avLst>
              <a:gd name="adj" fmla="val 16667"/>
            </a:avLst>
          </a:prstGeom>
          <a:solidFill>
            <a:srgbClr val="F2AC5C"/>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Prefaire</a:t>
            </a:r>
            <a:r>
              <a:rPr lang="fr-FR" sz="1000">
                <a:solidFill>
                  <a:schemeClr val="tx1"/>
                </a:solidFill>
                <a:latin typeface="Inter Medium"/>
                <a:ea typeface="Inter Medium"/>
                <a:cs typeface="Inter Medium"/>
              </a:rPr>
              <a:t> (EPI)</a:t>
            </a:r>
            <a:endParaRPr/>
          </a:p>
        </p:txBody>
      </p:sp>
      <p:sp>
        <p:nvSpPr>
          <p:cNvPr id="22816318" name="Rectangle : coins arrondis 54"/>
          <p:cNvSpPr/>
          <p:nvPr/>
        </p:nvSpPr>
        <p:spPr bwMode="auto">
          <a:xfrm>
            <a:off x="8926485" y="4948484"/>
            <a:ext cx="1265270" cy="297711"/>
          </a:xfrm>
          <a:prstGeom prst="roundRect">
            <a:avLst>
              <a:gd name="adj" fmla="val 16667"/>
            </a:avLst>
          </a:prstGeom>
          <a:solidFill>
            <a:srgbClr val="F2AC5C"/>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Orangerie</a:t>
            </a:r>
            <a:endParaRPr/>
          </a:p>
        </p:txBody>
      </p:sp>
      <p:sp>
        <p:nvSpPr>
          <p:cNvPr id="979327309" name="Rectangle : coins arrondis 55"/>
          <p:cNvSpPr/>
          <p:nvPr/>
        </p:nvSpPr>
        <p:spPr bwMode="auto">
          <a:xfrm>
            <a:off x="6888895" y="3007742"/>
            <a:ext cx="1265270" cy="297711"/>
          </a:xfrm>
          <a:prstGeom prst="roundRect">
            <a:avLst>
              <a:gd name="adj" fmla="val 16667"/>
            </a:avLst>
          </a:prstGeom>
          <a:solidFill>
            <a:srgbClr val="F2AC5C"/>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Realise</a:t>
            </a:r>
            <a:endParaRPr/>
          </a:p>
        </p:txBody>
      </p:sp>
      <p:sp>
        <p:nvSpPr>
          <p:cNvPr id="951976070" name="Rectangle : coins arrondis 56"/>
          <p:cNvSpPr/>
          <p:nvPr/>
        </p:nvSpPr>
        <p:spPr bwMode="auto">
          <a:xfrm>
            <a:off x="6256260" y="4447485"/>
            <a:ext cx="1265270" cy="297711"/>
          </a:xfrm>
          <a:prstGeom prst="roundRect">
            <a:avLst>
              <a:gd name="adj" fmla="val 16667"/>
            </a:avLst>
          </a:prstGeom>
          <a:solidFill>
            <a:srgbClr val="F2AC5C"/>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800" b="1">
                <a:solidFill>
                  <a:schemeClr val="tx1"/>
                </a:solidFill>
                <a:latin typeface="Inter Medium"/>
                <a:ea typeface="Inter Medium"/>
                <a:cs typeface="Inter Medium"/>
              </a:rPr>
              <a:t>Travail Plus </a:t>
            </a:r>
            <a:r>
              <a:rPr lang="fr-FR" sz="800">
                <a:solidFill>
                  <a:schemeClr val="tx1"/>
                </a:solidFill>
                <a:latin typeface="Inter Medium"/>
                <a:ea typeface="Inter Medium"/>
                <a:cs typeface="Inter Medium"/>
              </a:rPr>
              <a:t>(Armée du Salut)</a:t>
            </a:r>
            <a:endParaRPr/>
          </a:p>
        </p:txBody>
      </p:sp>
      <p:sp>
        <p:nvSpPr>
          <p:cNvPr id="777141498" name="Rectangle : coins arrondis 57"/>
          <p:cNvSpPr/>
          <p:nvPr/>
        </p:nvSpPr>
        <p:spPr bwMode="auto">
          <a:xfrm>
            <a:off x="6256260" y="5204451"/>
            <a:ext cx="1265270" cy="297711"/>
          </a:xfrm>
          <a:prstGeom prst="roundRect">
            <a:avLst>
              <a:gd name="adj" fmla="val 16667"/>
            </a:avLst>
          </a:prstGeom>
          <a:solidFill>
            <a:srgbClr val="F2AC5C"/>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ORIF</a:t>
            </a:r>
            <a:endParaRPr/>
          </a:p>
        </p:txBody>
      </p:sp>
      <p:sp>
        <p:nvSpPr>
          <p:cNvPr id="506883751" name="Rectangle : coins arrondis 59"/>
          <p:cNvSpPr/>
          <p:nvPr/>
        </p:nvSpPr>
        <p:spPr bwMode="auto">
          <a:xfrm>
            <a:off x="6256260" y="5598072"/>
            <a:ext cx="1265270" cy="297711"/>
          </a:xfrm>
          <a:prstGeom prst="roundRect">
            <a:avLst>
              <a:gd name="adj" fmla="val 16667"/>
            </a:avLst>
          </a:prstGeom>
          <a:solidFill>
            <a:srgbClr val="F2AC5C"/>
          </a:solidFill>
          <a:ln w="3175"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Integration</a:t>
            </a:r>
            <a:r>
              <a:rPr lang="fr-FR" sz="1000">
                <a:solidFill>
                  <a:schemeClr val="tx1"/>
                </a:solidFill>
                <a:latin typeface="Inter Medium"/>
                <a:ea typeface="Inter Medium"/>
                <a:cs typeface="Inter Medium"/>
              </a:rPr>
              <a:t> (trajets)</a:t>
            </a:r>
            <a:endParaRPr/>
          </a:p>
        </p:txBody>
      </p:sp>
      <p:sp>
        <p:nvSpPr>
          <p:cNvPr id="915543104" name="Rectangle : coins arrondis 69"/>
          <p:cNvSpPr/>
          <p:nvPr/>
        </p:nvSpPr>
        <p:spPr bwMode="auto">
          <a:xfrm>
            <a:off x="9559121" y="2994592"/>
            <a:ext cx="1265270" cy="297711"/>
          </a:xfrm>
          <a:prstGeom prst="roundRect">
            <a:avLst>
              <a:gd name="adj" fmla="val 16667"/>
            </a:avLst>
          </a:prstGeom>
          <a:solidFill>
            <a:srgbClr val="FCE93C"/>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TRT</a:t>
            </a:r>
            <a:endParaRPr/>
          </a:p>
        </p:txBody>
      </p:sp>
      <p:sp>
        <p:nvSpPr>
          <p:cNvPr id="611330249" name="Rectangle : coins arrondis 70"/>
          <p:cNvSpPr/>
          <p:nvPr/>
        </p:nvSpPr>
        <p:spPr bwMode="auto">
          <a:xfrm>
            <a:off x="8236991" y="2994592"/>
            <a:ext cx="1265270" cy="297711"/>
          </a:xfrm>
          <a:prstGeom prst="roundRect">
            <a:avLst>
              <a:gd name="adj" fmla="val 16667"/>
            </a:avLst>
          </a:prstGeom>
          <a:solidFill>
            <a:srgbClr val="FCE93C"/>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IPT Standard</a:t>
            </a:r>
            <a:endParaRPr/>
          </a:p>
        </p:txBody>
      </p:sp>
      <p:sp>
        <p:nvSpPr>
          <p:cNvPr id="1035894575" name="Rectangle : coins arrondis 72"/>
          <p:cNvSpPr/>
          <p:nvPr/>
        </p:nvSpPr>
        <p:spPr bwMode="auto">
          <a:xfrm>
            <a:off x="5463362" y="2545438"/>
            <a:ext cx="1265270" cy="297711"/>
          </a:xfrm>
          <a:prstGeom prst="roundRect">
            <a:avLst>
              <a:gd name="adj" fmla="val 16667"/>
            </a:avLst>
          </a:prstGeom>
          <a:solidFill>
            <a:srgbClr val="FCE93C"/>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Decouvrir</a:t>
            </a:r>
            <a:endParaRPr lang="fr-FR" sz="1000">
              <a:solidFill>
                <a:schemeClr val="tx1"/>
              </a:solidFill>
              <a:latin typeface="Inter Medium"/>
              <a:ea typeface="Inter Medium"/>
              <a:cs typeface="Inter Medium"/>
            </a:endParaRPr>
          </a:p>
        </p:txBody>
      </p:sp>
      <p:sp>
        <p:nvSpPr>
          <p:cNvPr id="56939175" name="Rectangle : coins arrondis 42"/>
          <p:cNvSpPr/>
          <p:nvPr/>
        </p:nvSpPr>
        <p:spPr bwMode="auto">
          <a:xfrm>
            <a:off x="6888894" y="2593069"/>
            <a:ext cx="1265270" cy="297711"/>
          </a:xfrm>
          <a:prstGeom prst="roundRect">
            <a:avLst>
              <a:gd name="adj" fmla="val 16667"/>
            </a:avLst>
          </a:prstGeom>
          <a:solidFill>
            <a:schemeClr val="accent5">
              <a:lumMod val="40000"/>
              <a:lumOff val="60000"/>
            </a:schemeClr>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FEGEMS</a:t>
            </a:r>
            <a:endParaRPr/>
          </a:p>
        </p:txBody>
      </p:sp>
      <p:sp>
        <p:nvSpPr>
          <p:cNvPr id="1838225001" name="Rectangle : coins arrondis 43"/>
          <p:cNvSpPr/>
          <p:nvPr/>
        </p:nvSpPr>
        <p:spPr bwMode="auto">
          <a:xfrm>
            <a:off x="9559122" y="2583271"/>
            <a:ext cx="1265270" cy="297711"/>
          </a:xfrm>
          <a:prstGeom prst="roundRect">
            <a:avLst>
              <a:gd name="adj" fmla="val 16667"/>
            </a:avLst>
          </a:prstGeom>
          <a:solidFill>
            <a:schemeClr val="accent5">
              <a:lumMod val="40000"/>
              <a:lumOff val="60000"/>
            </a:schemeClr>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SAFE ASA</a:t>
            </a:r>
            <a:endParaRPr/>
          </a:p>
        </p:txBody>
      </p:sp>
      <p:sp>
        <p:nvSpPr>
          <p:cNvPr id="858859087" name="Rectangle : coins arrondis 63"/>
          <p:cNvSpPr/>
          <p:nvPr/>
        </p:nvSpPr>
        <p:spPr bwMode="auto">
          <a:xfrm>
            <a:off x="10877013" y="2583271"/>
            <a:ext cx="1265270" cy="297711"/>
          </a:xfrm>
          <a:prstGeom prst="roundRect">
            <a:avLst>
              <a:gd name="adj" fmla="val 16667"/>
            </a:avLst>
          </a:prstGeom>
          <a:solidFill>
            <a:schemeClr val="accent5">
              <a:lumMod val="40000"/>
              <a:lumOff val="60000"/>
            </a:schemeClr>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800" b="1">
                <a:solidFill>
                  <a:schemeClr val="tx1"/>
                </a:solidFill>
                <a:latin typeface="Inter Medium"/>
                <a:ea typeface="Inter Medium"/>
                <a:cs typeface="Inter Medium"/>
              </a:rPr>
              <a:t>Agent sécurité</a:t>
            </a:r>
            <a:r>
              <a:rPr lang="fr-FR" sz="800">
                <a:solidFill>
                  <a:schemeClr val="tx1"/>
                </a:solidFill>
                <a:latin typeface="Inter Medium"/>
                <a:ea typeface="Inter Medium"/>
                <a:cs typeface="Inter Medium"/>
              </a:rPr>
              <a:t>(Protectas)</a:t>
            </a:r>
            <a:endParaRPr/>
          </a:p>
        </p:txBody>
      </p:sp>
      <p:sp>
        <p:nvSpPr>
          <p:cNvPr id="154787183" name="Rectangle : coins arrondis 64"/>
          <p:cNvSpPr/>
          <p:nvPr/>
        </p:nvSpPr>
        <p:spPr bwMode="auto">
          <a:xfrm>
            <a:off x="8236991" y="2593069"/>
            <a:ext cx="1265270" cy="297711"/>
          </a:xfrm>
          <a:prstGeom prst="roundRect">
            <a:avLst>
              <a:gd name="adj" fmla="val 16667"/>
            </a:avLst>
          </a:prstGeom>
          <a:solidFill>
            <a:schemeClr val="accent5">
              <a:lumMod val="40000"/>
              <a:lumOff val="60000"/>
            </a:schemeClr>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SAFE Clean</a:t>
            </a:r>
            <a:endParaRPr/>
          </a:p>
        </p:txBody>
      </p:sp>
      <p:sp>
        <p:nvSpPr>
          <p:cNvPr id="1256096135" name="Rectangle : coins arrondis 65"/>
          <p:cNvSpPr/>
          <p:nvPr/>
        </p:nvSpPr>
        <p:spPr bwMode="auto">
          <a:xfrm>
            <a:off x="9559122" y="2212394"/>
            <a:ext cx="1265270" cy="297711"/>
          </a:xfrm>
          <a:prstGeom prst="roundRect">
            <a:avLst>
              <a:gd name="adj" fmla="val 16667"/>
            </a:avLst>
          </a:prstGeom>
          <a:solidFill>
            <a:schemeClr val="accent5">
              <a:lumMod val="40000"/>
              <a:lumOff val="60000"/>
            </a:schemeClr>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SAFE Intendance</a:t>
            </a:r>
            <a:endParaRPr/>
          </a:p>
        </p:txBody>
      </p:sp>
      <p:sp>
        <p:nvSpPr>
          <p:cNvPr id="1174390304" name="Rectangle : coins arrondis 22"/>
          <p:cNvSpPr/>
          <p:nvPr/>
        </p:nvSpPr>
        <p:spPr bwMode="auto">
          <a:xfrm>
            <a:off x="450555" y="5882634"/>
            <a:ext cx="1265270" cy="600804"/>
          </a:xfrm>
          <a:prstGeom prst="roundRect">
            <a:avLst>
              <a:gd name="adj" fmla="val 16667"/>
            </a:avLst>
          </a:prstGeom>
          <a:solidFill>
            <a:schemeClr val="accent6">
              <a:lumMod val="60000"/>
              <a:lumOff val="4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Cours de compétences base via l’OFPC</a:t>
            </a:r>
            <a:endParaRPr/>
          </a:p>
        </p:txBody>
      </p:sp>
      <p:sp>
        <p:nvSpPr>
          <p:cNvPr id="282523001" name="Rectangle : coins arrondis 69"/>
          <p:cNvSpPr/>
          <p:nvPr/>
        </p:nvSpPr>
        <p:spPr bwMode="auto">
          <a:xfrm>
            <a:off x="5463362" y="1548128"/>
            <a:ext cx="1265269" cy="297711"/>
          </a:xfrm>
          <a:prstGeom prst="roundRect">
            <a:avLst>
              <a:gd name="adj" fmla="val 16667"/>
            </a:avLst>
          </a:prstGeom>
          <a:solidFill>
            <a:srgbClr val="FCE93C"/>
          </a:solidFill>
          <a:ln w="12700" cap="flat" cmpd="sng" algn="ctr">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000" b="1">
                <a:solidFill>
                  <a:schemeClr val="tx1"/>
                </a:solidFill>
                <a:latin typeface="Inter Medium"/>
                <a:ea typeface="Inter Medium"/>
                <a:cs typeface="Inter Medium"/>
              </a:rPr>
              <a:t>MMT OCE</a:t>
            </a:r>
            <a:endParaRPr/>
          </a:p>
        </p:txBody>
      </p:sp>
      <p:sp>
        <p:nvSpPr>
          <p:cNvPr id="927973530" name="Bouton d'action : Précédent 927973529">
            <a:hlinkClick r:id="" action="ppaction://hlinkshowjump?jump=previousslide" tooltip="Previous slide"/>
          </p:cNvPr>
          <p:cNvSpPr/>
          <p:nvPr/>
        </p:nvSpPr>
        <p:spPr bwMode="auto">
          <a:xfrm>
            <a:off x="10658131" y="6267447"/>
            <a:ext cx="412659" cy="392026"/>
          </a:xfrm>
          <a:prstGeom prst="actionButtonBackPrevious">
            <a:avLst/>
          </a:prstGeom>
          <a:solidFill>
            <a:schemeClr val="tx1"/>
          </a:solidFill>
          <a:ln w="19049"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029792274" name="Bouton d'action : Accueil 2029792273">
            <a:hlinkClick r:id="rId3" action="ppaction://hlinksldjump" tooltip="First slide"/>
          </p:cNvPr>
          <p:cNvSpPr/>
          <p:nvPr/>
        </p:nvSpPr>
        <p:spPr bwMode="auto">
          <a:xfrm>
            <a:off x="11180846" y="6280482"/>
            <a:ext cx="380998" cy="380998"/>
          </a:xfrm>
          <a:prstGeom prst="actionButtonHome">
            <a:avLst/>
          </a:prstGeom>
          <a:solidFill>
            <a:schemeClr val="tx1"/>
          </a:solidFill>
          <a:ln w="25400" cap="flat" cmpd="sng" algn="ctr">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Tree>
  </p:cSld>
  <p:clrMapOvr>
    <a:masterClrMapping/>
  </p:clrMapOvr>
</p:sld>
</file>

<file path=ppt/theme/theme1.xml><?xml version="1.0" encoding="utf-8"?>
<a:theme xmlns:a="http://schemas.openxmlformats.org/drawingml/2006/main" name="Présentation">
  <a:themeElements>
    <a:clrScheme name="Personnalisé 1">
      <a:dk1>
        <a:srgbClr val="000000"/>
      </a:dk1>
      <a:lt1>
        <a:srgbClr val="FFFFFF"/>
      </a:lt1>
      <a:dk2>
        <a:srgbClr val="000000"/>
      </a:dk2>
      <a:lt2>
        <a:srgbClr val="808080"/>
      </a:lt2>
      <a:accent1>
        <a:srgbClr val="BBE0E3"/>
      </a:accent1>
      <a:accent2>
        <a:srgbClr val="333399"/>
      </a:accent2>
      <a:accent3>
        <a:srgbClr val="FFFFFF"/>
      </a:accent3>
      <a:accent4>
        <a:srgbClr val="CAB69E"/>
      </a:accent4>
      <a:accent5>
        <a:srgbClr val="058ED9"/>
      </a:accent5>
      <a:accent6>
        <a:srgbClr val="F35B69"/>
      </a:accent6>
      <a:hlink>
        <a:srgbClr val="009999"/>
      </a:hlink>
      <a:folHlink>
        <a:srgbClr val="99CC00"/>
      </a:folHlink>
    </a:clrScheme>
    <a:fontScheme name="MOD_Presentation_AI">
      <a:majorFont>
        <a:latin typeface="Myriad Pro"/>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xDef>
      <a:spPr bwMode="auto">
        <a:prstGeom prst="rect">
          <a:avLst/>
        </a:prstGeom>
        <a:noFill/>
      </a:spPr>
      <a:bodyPr/>
      <a:lstStyle/>
    </a:txDef>
  </a:objectDefaults>
  <a:extraClrSchemeLst>
    <a:extraClrScheme>
      <a:clrScheme name="MOD_Presentation_AI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_Presentation_AI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_Presentation_AI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_Presentation_AI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_Presentation_AI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_Presentation_AI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_Presentation_AI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_Presentation_AI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_Presentation_AI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_Presentation_AI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_Presentation_AI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_Presentation_AI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7027</Words>
  <Application>Microsoft Office PowerPoint</Application>
  <PresentationFormat>Grand écran</PresentationFormat>
  <Paragraphs>835</Paragraphs>
  <Slides>40</Slides>
  <Notes>40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40</vt:i4>
      </vt:variant>
    </vt:vector>
  </HeadingPairs>
  <TitlesOfParts>
    <vt:vector size="49" baseType="lpstr">
      <vt:lpstr>Arial</vt:lpstr>
      <vt:lpstr>Calibri</vt:lpstr>
      <vt:lpstr>gordita</vt:lpstr>
      <vt:lpstr>Inter Medium</vt:lpstr>
      <vt:lpstr>Montserrat</vt:lpstr>
      <vt:lpstr>Myriad Pro</vt:lpstr>
      <vt:lpstr>Times New Roman</vt:lpstr>
      <vt:lpstr>Wingdings</vt:lpstr>
      <vt:lpstr>Présentation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Manager>Guillaume Meiresonne</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BIC AIS</dc:title>
  <dc:subject/>
  <dc:creator>Guillaume Meiresonne</dc:creator>
  <cp:keywords/>
  <dc:description/>
  <cp:lastModifiedBy>Tsingos Anastasios</cp:lastModifiedBy>
  <cp:revision>150</cp:revision>
  <dcterms:created xsi:type="dcterms:W3CDTF">2020-10-23T15:42:30Z</dcterms:created>
  <dcterms:modified xsi:type="dcterms:W3CDTF">2026-10-07T13:05:55Z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0x0101008B70D64957FD544EB5877DD5F7B299E0</vt:lpwstr>
  </property>
  <property fmtid="{D5CDD505-2E9C-101B-9397-08002B2CF9AE}" pid="3" name="MediaServiceImageTags">
    <vt:lpwstr/>
  </property>
  <property fmtid="{D5CDD505-2E9C-101B-9397-08002B2CF9AE}" pid="4" name="_AdHocReviewCycleID">
    <vt:i4>-1626745670</vt:i4>
  </property>
  <property fmtid="{D5CDD505-2E9C-101B-9397-08002B2CF9AE}" pid="5" name="_NewReviewCycle">
    <vt:lpwstr/>
  </property>
  <property fmtid="{D5CDD505-2E9C-101B-9397-08002B2CF9AE}" pid="6" name="_EmailSubject">
    <vt:lpwstr>Parcours jeunes AIS-mode d'emploi-version octobre 2026</vt:lpwstr>
  </property>
  <property fmtid="{D5CDD505-2E9C-101B-9397-08002B2CF9AE}" pid="7" name="_AuthorEmail">
    <vt:lpwstr>sylvain.lehmann@etat.ge.ch</vt:lpwstr>
  </property>
  <property fmtid="{D5CDD505-2E9C-101B-9397-08002B2CF9AE}" pid="8" name="_AuthorEmailDisplayName">
    <vt:lpwstr>Lehmann Sylvain (DCS)</vt:lpwstr>
  </property>
  <property fmtid="{D5CDD505-2E9C-101B-9397-08002B2CF9AE}" pid="9" name="_PreviousAdHocReviewCycleID">
    <vt:i4>1541378032</vt:i4>
  </property>
</Properties>
</file>