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4"/>
  </p:notesMasterIdLst>
  <p:sldIdLst>
    <p:sldId id="256" r:id="rId2"/>
    <p:sldId id="257" r:id="rId3"/>
    <p:sldId id="266" r:id="rId4"/>
    <p:sldId id="267" r:id="rId5"/>
    <p:sldId id="268" r:id="rId6"/>
    <p:sldId id="269" r:id="rId7"/>
    <p:sldId id="270" r:id="rId8"/>
    <p:sldId id="271" r:id="rId9"/>
    <p:sldId id="272" r:id="rId10"/>
    <p:sldId id="265" r:id="rId11"/>
    <p:sldId id="276" r:id="rId12"/>
    <p:sldId id="275" r:id="rId13"/>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F8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37"/>
    <p:restoredTop sz="94669"/>
  </p:normalViewPr>
  <p:slideViewPr>
    <p:cSldViewPr snapToGrid="0">
      <p:cViewPr>
        <p:scale>
          <a:sx n="100" d="100"/>
          <a:sy n="100" d="100"/>
        </p:scale>
        <p:origin x="2676" y="-3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F6F99F-29F2-CD4B-AEC3-C7226DFE3207}" type="datetimeFigureOut">
              <a:rPr lang="fr-FR" smtClean="0"/>
              <a:t>11/12/2025</a:t>
            </a:fld>
            <a:endParaRPr lang="fr-FR"/>
          </a:p>
        </p:txBody>
      </p:sp>
      <p:sp>
        <p:nvSpPr>
          <p:cNvPr id="4" name="Espace réservé de l'image des diapositives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1CB2F8-61A5-BD4A-AAB9-9441730C30C4}" type="slidenum">
              <a:rPr lang="fr-FR" smtClean="0"/>
              <a:t>‹N°›</a:t>
            </a:fld>
            <a:endParaRPr lang="fr-FR"/>
          </a:p>
        </p:txBody>
      </p:sp>
    </p:spTree>
    <p:extLst>
      <p:ext uri="{BB962C8B-B14F-4D97-AF65-F5344CB8AC3E}">
        <p14:creationId xmlns:p14="http://schemas.microsoft.com/office/powerpoint/2010/main" val="3183247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fr-FR"/>
              <a:t>Modifiez le style du titre</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68E49BD6-5B58-2D4E-A48E-6290AC82A8E6}" type="datetimeFigureOut">
              <a:rPr lang="fr-FR" smtClean="0"/>
              <a:t>11/12/2025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2263F7-C260-E74C-95F4-DEB09919AB3F}" type="slidenum">
              <a:rPr lang="fr-FR" smtClean="0"/>
              <a:t>‹N°›</a:t>
            </a:fld>
            <a:endParaRPr lang="fr-FR"/>
          </a:p>
        </p:txBody>
      </p:sp>
    </p:spTree>
    <p:extLst>
      <p:ext uri="{BB962C8B-B14F-4D97-AF65-F5344CB8AC3E}">
        <p14:creationId xmlns:p14="http://schemas.microsoft.com/office/powerpoint/2010/main" val="4237658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8E49BD6-5B58-2D4E-A48E-6290AC82A8E6}" type="datetimeFigureOut">
              <a:rPr lang="fr-FR" smtClean="0"/>
              <a:t>11/12/2025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2263F7-C260-E74C-95F4-DEB09919AB3F}" type="slidenum">
              <a:rPr lang="fr-FR" smtClean="0"/>
              <a:t>‹N°›</a:t>
            </a:fld>
            <a:endParaRPr lang="fr-FR"/>
          </a:p>
        </p:txBody>
      </p:sp>
    </p:spTree>
    <p:extLst>
      <p:ext uri="{BB962C8B-B14F-4D97-AF65-F5344CB8AC3E}">
        <p14:creationId xmlns:p14="http://schemas.microsoft.com/office/powerpoint/2010/main" val="3905893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8E49BD6-5B58-2D4E-A48E-6290AC82A8E6}" type="datetimeFigureOut">
              <a:rPr lang="fr-FR" smtClean="0"/>
              <a:t>11/12/2025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2263F7-C260-E74C-95F4-DEB09919AB3F}" type="slidenum">
              <a:rPr lang="fr-FR" smtClean="0"/>
              <a:t>‹N°›</a:t>
            </a:fld>
            <a:endParaRPr lang="fr-FR"/>
          </a:p>
        </p:txBody>
      </p:sp>
    </p:spTree>
    <p:extLst>
      <p:ext uri="{BB962C8B-B14F-4D97-AF65-F5344CB8AC3E}">
        <p14:creationId xmlns:p14="http://schemas.microsoft.com/office/powerpoint/2010/main" val="2791964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8E49BD6-5B58-2D4E-A48E-6290AC82A8E6}" type="datetimeFigureOut">
              <a:rPr lang="fr-FR" smtClean="0"/>
              <a:t>11/12/2025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2263F7-C260-E74C-95F4-DEB09919AB3F}" type="slidenum">
              <a:rPr lang="fr-FR" smtClean="0"/>
              <a:t>‹N°›</a:t>
            </a:fld>
            <a:endParaRPr lang="fr-FR"/>
          </a:p>
        </p:txBody>
      </p:sp>
    </p:spTree>
    <p:extLst>
      <p:ext uri="{BB962C8B-B14F-4D97-AF65-F5344CB8AC3E}">
        <p14:creationId xmlns:p14="http://schemas.microsoft.com/office/powerpoint/2010/main" val="2224013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fr-FR"/>
              <a:t>Modifiez le style du titre</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8E49BD6-5B58-2D4E-A48E-6290AC82A8E6}" type="datetimeFigureOut">
              <a:rPr lang="fr-FR" smtClean="0"/>
              <a:t>11/12/2025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722263F7-C260-E74C-95F4-DEB09919AB3F}" type="slidenum">
              <a:rPr lang="fr-FR" smtClean="0"/>
              <a:t>‹N°›</a:t>
            </a:fld>
            <a:endParaRPr lang="fr-FR"/>
          </a:p>
        </p:txBody>
      </p:sp>
    </p:spTree>
    <p:extLst>
      <p:ext uri="{BB962C8B-B14F-4D97-AF65-F5344CB8AC3E}">
        <p14:creationId xmlns:p14="http://schemas.microsoft.com/office/powerpoint/2010/main" val="2145457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8E49BD6-5B58-2D4E-A48E-6290AC82A8E6}" type="datetimeFigureOut">
              <a:rPr lang="fr-FR" smtClean="0"/>
              <a:t>11/12/2025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22263F7-C260-E74C-95F4-DEB09919AB3F}" type="slidenum">
              <a:rPr lang="fr-FR" smtClean="0"/>
              <a:t>‹N°›</a:t>
            </a:fld>
            <a:endParaRPr lang="fr-FR"/>
          </a:p>
        </p:txBody>
      </p:sp>
    </p:spTree>
    <p:extLst>
      <p:ext uri="{BB962C8B-B14F-4D97-AF65-F5344CB8AC3E}">
        <p14:creationId xmlns:p14="http://schemas.microsoft.com/office/powerpoint/2010/main" val="2720525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fr-FR"/>
              <a:t>Modifiez le style du titre</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472381" y="3618442"/>
            <a:ext cx="2901255"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3471863" y="3618442"/>
            <a:ext cx="2915543" cy="532218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8E49BD6-5B58-2D4E-A48E-6290AC82A8E6}" type="datetimeFigureOut">
              <a:rPr lang="fr-FR" smtClean="0"/>
              <a:t>11/12/2025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722263F7-C260-E74C-95F4-DEB09919AB3F}" type="slidenum">
              <a:rPr lang="fr-FR" smtClean="0"/>
              <a:t>‹N°›</a:t>
            </a:fld>
            <a:endParaRPr lang="fr-FR"/>
          </a:p>
        </p:txBody>
      </p:sp>
    </p:spTree>
    <p:extLst>
      <p:ext uri="{BB962C8B-B14F-4D97-AF65-F5344CB8AC3E}">
        <p14:creationId xmlns:p14="http://schemas.microsoft.com/office/powerpoint/2010/main" val="3863981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8E49BD6-5B58-2D4E-A48E-6290AC82A8E6}" type="datetimeFigureOut">
              <a:rPr lang="fr-FR" smtClean="0"/>
              <a:t>11/12/2025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722263F7-C260-E74C-95F4-DEB09919AB3F}" type="slidenum">
              <a:rPr lang="fr-FR" smtClean="0"/>
              <a:t>‹N°›</a:t>
            </a:fld>
            <a:endParaRPr lang="fr-FR"/>
          </a:p>
        </p:txBody>
      </p:sp>
    </p:spTree>
    <p:extLst>
      <p:ext uri="{BB962C8B-B14F-4D97-AF65-F5344CB8AC3E}">
        <p14:creationId xmlns:p14="http://schemas.microsoft.com/office/powerpoint/2010/main" val="3223664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E49BD6-5B58-2D4E-A48E-6290AC82A8E6}" type="datetimeFigureOut">
              <a:rPr lang="fr-FR" smtClean="0"/>
              <a:t>11/12/2025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722263F7-C260-E74C-95F4-DEB09919AB3F}" type="slidenum">
              <a:rPr lang="fr-FR" smtClean="0"/>
              <a:t>‹N°›</a:t>
            </a:fld>
            <a:endParaRPr lang="fr-FR"/>
          </a:p>
        </p:txBody>
      </p:sp>
    </p:spTree>
    <p:extLst>
      <p:ext uri="{BB962C8B-B14F-4D97-AF65-F5344CB8AC3E}">
        <p14:creationId xmlns:p14="http://schemas.microsoft.com/office/powerpoint/2010/main" val="4088637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Content Placeholder 2"/>
          <p:cNvSpPr>
            <a:spLocks noGrp="1"/>
          </p:cNvSpPr>
          <p:nvPr>
            <p:ph idx="1"/>
          </p:nvPr>
        </p:nvSpPr>
        <p:spPr>
          <a:xfrm>
            <a:off x="2915543" y="1426282"/>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8E49BD6-5B58-2D4E-A48E-6290AC82A8E6}" type="datetimeFigureOut">
              <a:rPr lang="fr-FR" smtClean="0"/>
              <a:t>11/12/2025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22263F7-C260-E74C-95F4-DEB09919AB3F}" type="slidenum">
              <a:rPr lang="fr-FR" smtClean="0"/>
              <a:t>‹N°›</a:t>
            </a:fld>
            <a:endParaRPr lang="fr-FR"/>
          </a:p>
        </p:txBody>
      </p:sp>
    </p:spTree>
    <p:extLst>
      <p:ext uri="{BB962C8B-B14F-4D97-AF65-F5344CB8AC3E}">
        <p14:creationId xmlns:p14="http://schemas.microsoft.com/office/powerpoint/2010/main" val="3515680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fr-FR"/>
              <a:t>Modifiez le style du titre</a:t>
            </a:r>
            <a:endParaRPr lang="en-US" dirty="0"/>
          </a:p>
        </p:txBody>
      </p:sp>
      <p:sp>
        <p:nvSpPr>
          <p:cNvPr id="3" name="Picture Placeholder 2"/>
          <p:cNvSpPr>
            <a:spLocks noGrp="1" noChangeAspect="1"/>
          </p:cNvSpPr>
          <p:nvPr>
            <p:ph type="pic" idx="1"/>
          </p:nvPr>
        </p:nvSpPr>
        <p:spPr>
          <a:xfrm>
            <a:off x="2915543" y="1426282"/>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8E49BD6-5B58-2D4E-A48E-6290AC82A8E6}" type="datetimeFigureOut">
              <a:rPr lang="fr-FR" smtClean="0"/>
              <a:t>11/12/2025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722263F7-C260-E74C-95F4-DEB09919AB3F}" type="slidenum">
              <a:rPr lang="fr-FR" smtClean="0"/>
              <a:t>‹N°›</a:t>
            </a:fld>
            <a:endParaRPr lang="fr-FR"/>
          </a:p>
        </p:txBody>
      </p:sp>
    </p:spTree>
    <p:extLst>
      <p:ext uri="{BB962C8B-B14F-4D97-AF65-F5344CB8AC3E}">
        <p14:creationId xmlns:p14="http://schemas.microsoft.com/office/powerpoint/2010/main" val="1732028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71487" y="9181397"/>
            <a:ext cx="1543050" cy="527403"/>
          </a:xfrm>
          <a:prstGeom prst="rect">
            <a:avLst/>
          </a:prstGeom>
        </p:spPr>
        <p:txBody>
          <a:bodyPr vert="horz" lIns="91440" tIns="45720" rIns="91440" bIns="45720" rtlCol="0" anchor="ctr"/>
          <a:lstStyle>
            <a:lvl1pPr algn="l">
              <a:defRPr sz="900">
                <a:solidFill>
                  <a:schemeClr val="tx1">
                    <a:tint val="82000"/>
                  </a:schemeClr>
                </a:solidFill>
              </a:defRPr>
            </a:lvl1pPr>
          </a:lstStyle>
          <a:p>
            <a:fld id="{68E49BD6-5B58-2D4E-A48E-6290AC82A8E6}" type="datetimeFigureOut">
              <a:rPr lang="fr-FR" smtClean="0"/>
              <a:t>11/12/2025</a:t>
            </a:fld>
            <a:endParaRPr lang="fr-FR"/>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fr-FR"/>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82000"/>
                  </a:schemeClr>
                </a:solidFill>
              </a:defRPr>
            </a:lvl1pPr>
          </a:lstStyle>
          <a:p>
            <a:fld id="{722263F7-C260-E74C-95F4-DEB09919AB3F}" type="slidenum">
              <a:rPr lang="fr-FR" smtClean="0"/>
              <a:t>‹N°›</a:t>
            </a:fld>
            <a:endParaRPr lang="fr-FR"/>
          </a:p>
        </p:txBody>
      </p:sp>
    </p:spTree>
    <p:extLst>
      <p:ext uri="{BB962C8B-B14F-4D97-AF65-F5344CB8AC3E}">
        <p14:creationId xmlns:p14="http://schemas.microsoft.com/office/powerpoint/2010/main" val="28422727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hyperlink" Target="https://www.ge.ch/dossier/entreprises-numerique/intelligence-artificielle/formation-ligne-intelligen" TargetMode="External"/><Relationship Id="rId13" Type="http://schemas.openxmlformats.org/officeDocument/2006/relationships/hyperlink" Target="https://fr.newsroom.ibm.com/Etude-IBM-pr-s-de-deux-tiers-des-entreprises-interrog-es-en-France-font-tat-de-gains-de-productivit-significatifs-gr-ce-lIA?lnk=hpls3fr" TargetMode="External"/><Relationship Id="rId18" Type="http://schemas.openxmlformats.org/officeDocument/2006/relationships/hyperlink" Target="https://www.francenum.gouv.fr/guides-et-conseils/intelligence-artificielle/generation-de-contenus-texte-image-son-video/comment-0" TargetMode="External"/><Relationship Id="rId3" Type="http://schemas.openxmlformats.org/officeDocument/2006/relationships/image" Target="../media/image2.png"/><Relationship Id="rId7" Type="http://schemas.openxmlformats.org/officeDocument/2006/relationships/hyperlink" Target="https://www.ge.ch/dossier/entreprises-numerique/cyber-risques/qu-est-ce-qu-cyber-risque" TargetMode="External"/><Relationship Id="rId12" Type="http://schemas.openxmlformats.org/officeDocument/2006/relationships/hyperlink" Target="https://www.oprisko.ch/?p=819" TargetMode="External"/><Relationship Id="rId17" Type="http://schemas.openxmlformats.org/officeDocument/2006/relationships/hyperlink" Target="https://www.ccifs.ch/publications/guides.html" TargetMode="External"/><Relationship Id="rId2" Type="http://schemas.openxmlformats.org/officeDocument/2006/relationships/image" Target="../media/image1.png"/><Relationship Id="rId16" Type="http://schemas.openxmlformats.org/officeDocument/2006/relationships/hyperlink" Target="https://www.ccifs.ch/actualites/detail-actualite/news/guide-du-green-it.html" TargetMode="External"/><Relationship Id="rId1" Type="http://schemas.openxmlformats.org/officeDocument/2006/relationships/slideLayout" Target="../slideLayouts/slideLayout1.xml"/><Relationship Id="rId6" Type="http://schemas.openxmlformats.org/officeDocument/2006/relationships/hyperlink" Target="https://www.ge.ch/dossier/entreprises-numerique/responsabilite-numerique-entreprises-rne/qu-est-ce-que-rne" TargetMode="External"/><Relationship Id="rId11" Type="http://schemas.openxmlformats.org/officeDocument/2006/relationships/hyperlink" Target="https://www.oprisko.ch/" TargetMode="External"/><Relationship Id="rId5" Type="http://schemas.openxmlformats.org/officeDocument/2006/relationships/hyperlink" Target="https://www.ge.ch/dossier/entreprises-numerique/intelligence-artificielle/qu-est-ce-que-intelligence-artificielle" TargetMode="External"/><Relationship Id="rId15" Type="http://schemas.openxmlformats.org/officeDocument/2006/relationships/hyperlink" Target="https://nte.unifr.ch/blog/2024/10/14/faire-tourner-un-modele-dia-sur-son-ordinateur/" TargetMode="External"/><Relationship Id="rId10" Type="http://schemas.openxmlformats.org/officeDocument/2006/relationships/hyperlink" Target="https://www.ge.ch/dossier/entreprises-numerique/cyber-risques/formation-ligne-cyber-risques" TargetMode="External"/><Relationship Id="rId19" Type="http://schemas.openxmlformats.org/officeDocument/2006/relationships/hyperlink" Target="https://www.sta.be.ch/content/dam/sta/dokumente/fr/themen/digitale-verwaltung/KI-Tipps_Prompting_FR_final.pdf" TargetMode="External"/><Relationship Id="rId4" Type="http://schemas.openxmlformats.org/officeDocument/2006/relationships/hyperlink" Target="https://www.ge.ch/document/moitie-pme-genevoises-utilisent-ia-etude-inedite" TargetMode="External"/><Relationship Id="rId9" Type="http://schemas.openxmlformats.org/officeDocument/2006/relationships/hyperlink" Target="https://www.ge.ch/dossier/entreprises-numerique/responsabilite-numerique-entreprises-rne/formation-l" TargetMode="External"/><Relationship Id="rId14" Type="http://schemas.openxmlformats.org/officeDocument/2006/relationships/hyperlink" Target="https://filecache.mediaroom.com/mr5mr_ibmnewsroom/199848/IBM%20EMEA%20Report%20-%20The%20Race%20for%20AI%20.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www.ge.ch/dossier/entreprises-numerique/intelligence-artificielle/formation-ligne-intelligence-artificielle" TargetMode="Externa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9F8F3"/>
        </a:solidFill>
        <a:effectLst/>
      </p:bgPr>
    </p:bg>
    <p:spTree>
      <p:nvGrpSpPr>
        <p:cNvPr id="1" name=""/>
        <p:cNvGrpSpPr/>
        <p:nvPr/>
      </p:nvGrpSpPr>
      <p:grpSpPr>
        <a:xfrm>
          <a:off x="0" y="0"/>
          <a:ext cx="0" cy="0"/>
          <a:chOff x="0" y="0"/>
          <a:chExt cx="0" cy="0"/>
        </a:xfrm>
      </p:grpSpPr>
      <p:sp>
        <p:nvSpPr>
          <p:cNvPr id="7" name="ZoneTexte 6">
            <a:extLst>
              <a:ext uri="{FF2B5EF4-FFF2-40B4-BE49-F238E27FC236}">
                <a16:creationId xmlns:a16="http://schemas.microsoft.com/office/drawing/2014/main" id="{1E89D760-49F5-7ADF-08FC-A3D34A68DC35}"/>
              </a:ext>
            </a:extLst>
          </p:cNvPr>
          <p:cNvSpPr txBox="1"/>
          <p:nvPr/>
        </p:nvSpPr>
        <p:spPr>
          <a:xfrm>
            <a:off x="4529846" y="380400"/>
            <a:ext cx="2123090" cy="261610"/>
          </a:xfrm>
          <a:prstGeom prst="rect">
            <a:avLst/>
          </a:prstGeom>
          <a:noFill/>
        </p:spPr>
        <p:txBody>
          <a:bodyPr wrap="square" rtlCol="0">
            <a:spAutoFit/>
          </a:bodyPr>
          <a:lstStyle/>
          <a:p>
            <a:r>
              <a:rPr lang="fr-CH" sz="1100" dirty="0">
                <a:latin typeface="Arial" panose="020B0604020202020204" pitchFamily="34" charset="0"/>
                <a:cs typeface="Arial" panose="020B0604020202020204" pitchFamily="34" charset="0"/>
              </a:rPr>
              <a:t>Version du 12 décembre 2025</a:t>
            </a:r>
          </a:p>
        </p:txBody>
      </p:sp>
      <p:sp>
        <p:nvSpPr>
          <p:cNvPr id="8" name="ZoneTexte 7">
            <a:extLst>
              <a:ext uri="{FF2B5EF4-FFF2-40B4-BE49-F238E27FC236}">
                <a16:creationId xmlns:a16="http://schemas.microsoft.com/office/drawing/2014/main" id="{0E3AC542-A024-C3BE-B9A7-122E1E3DF932}"/>
              </a:ext>
            </a:extLst>
          </p:cNvPr>
          <p:cNvSpPr txBox="1"/>
          <p:nvPr/>
        </p:nvSpPr>
        <p:spPr>
          <a:xfrm>
            <a:off x="271847" y="2347785"/>
            <a:ext cx="7101017" cy="2123658"/>
          </a:xfrm>
          <a:prstGeom prst="rect">
            <a:avLst/>
          </a:prstGeom>
          <a:noFill/>
        </p:spPr>
        <p:txBody>
          <a:bodyPr wrap="square" rtlCol="0">
            <a:spAutoFit/>
          </a:bodyPr>
          <a:lstStyle/>
          <a:p>
            <a:r>
              <a:rPr lang="fr-CH" sz="4400" b="1" dirty="0">
                <a:latin typeface="Arial" panose="020B0604020202020204" pitchFamily="34" charset="0"/>
                <a:cs typeface="Arial" panose="020B0604020202020204" pitchFamily="34" charset="0"/>
              </a:rPr>
              <a:t>Charte d’utilisation de l’intelligence artificielle </a:t>
            </a:r>
          </a:p>
          <a:p>
            <a:r>
              <a:rPr lang="fr-CH" sz="4400" b="1" dirty="0">
                <a:latin typeface="Arial" panose="020B0604020202020204" pitchFamily="34" charset="0"/>
                <a:cs typeface="Arial" panose="020B0604020202020204" pitchFamily="34" charset="0"/>
              </a:rPr>
              <a:t>en entreprise</a:t>
            </a:r>
          </a:p>
        </p:txBody>
      </p:sp>
      <p:sp>
        <p:nvSpPr>
          <p:cNvPr id="9" name="Rectangle 8">
            <a:extLst>
              <a:ext uri="{FF2B5EF4-FFF2-40B4-BE49-F238E27FC236}">
                <a16:creationId xmlns:a16="http://schemas.microsoft.com/office/drawing/2014/main" id="{FB2D2E06-A266-AE46-982A-7FC1F1F213F3}"/>
              </a:ext>
            </a:extLst>
          </p:cNvPr>
          <p:cNvSpPr/>
          <p:nvPr/>
        </p:nvSpPr>
        <p:spPr>
          <a:xfrm>
            <a:off x="3492844" y="8361405"/>
            <a:ext cx="2965622" cy="1164195"/>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2A7AFEF4-BFF0-2571-7224-1BE131AC0B95}"/>
              </a:ext>
            </a:extLst>
          </p:cNvPr>
          <p:cNvSpPr txBox="1"/>
          <p:nvPr/>
        </p:nvSpPr>
        <p:spPr>
          <a:xfrm>
            <a:off x="3719384" y="8758836"/>
            <a:ext cx="2627871" cy="369332"/>
          </a:xfrm>
          <a:prstGeom prst="rect">
            <a:avLst/>
          </a:prstGeom>
          <a:noFill/>
        </p:spPr>
        <p:txBody>
          <a:bodyPr wrap="square" rtlCol="0">
            <a:spAutoFit/>
          </a:bodyPr>
          <a:lstStyle/>
          <a:p>
            <a:r>
              <a:rPr lang="fr-CH" b="1" dirty="0">
                <a:latin typeface="Arial" panose="020B0604020202020204" pitchFamily="34" charset="0"/>
                <a:cs typeface="Arial" panose="020B0604020202020204" pitchFamily="34" charset="0"/>
              </a:rPr>
              <a:t>Ajoutez votre logo ici</a:t>
            </a:r>
          </a:p>
        </p:txBody>
      </p:sp>
    </p:spTree>
    <p:extLst>
      <p:ext uri="{BB962C8B-B14F-4D97-AF65-F5344CB8AC3E}">
        <p14:creationId xmlns:p14="http://schemas.microsoft.com/office/powerpoint/2010/main" val="2099475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9F8F3"/>
        </a:solidFill>
        <a:effectLst/>
      </p:bgPr>
    </p:bg>
    <p:spTree>
      <p:nvGrpSpPr>
        <p:cNvPr id="1" name="">
          <a:extLst>
            <a:ext uri="{FF2B5EF4-FFF2-40B4-BE49-F238E27FC236}">
              <a16:creationId xmlns:a16="http://schemas.microsoft.com/office/drawing/2014/main" id="{99BA2A93-8727-C21B-5BFE-622B2F61BD70}"/>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1D49C8D7-D4D0-25D5-41AA-5747D4A58CA5}"/>
              </a:ext>
            </a:extLst>
          </p:cNvPr>
          <p:cNvSpPr txBox="1">
            <a:spLocks noGrp="1" noRot="1" noMove="1" noResize="1" noEditPoints="1" noAdjustHandles="1" noChangeArrowheads="1" noChangeShapeType="1"/>
          </p:cNvSpPr>
          <p:nvPr/>
        </p:nvSpPr>
        <p:spPr>
          <a:xfrm>
            <a:off x="292235" y="9317346"/>
            <a:ext cx="3537099" cy="215444"/>
          </a:xfrm>
          <a:prstGeom prst="rect">
            <a:avLst/>
          </a:prstGeom>
          <a:noFill/>
        </p:spPr>
        <p:txBody>
          <a:bodyPr wrap="square" rtlCol="0">
            <a:spAutoFit/>
          </a:bodyPr>
          <a:lstStyle/>
          <a:p>
            <a:r>
              <a:rPr lang="fr-CH" sz="800" dirty="0">
                <a:solidFill>
                  <a:schemeClr val="tx1">
                    <a:alpha val="52123"/>
                  </a:schemeClr>
                </a:solidFill>
                <a:latin typeface="Arial" panose="020B0604020202020204" pitchFamily="34" charset="0"/>
                <a:cs typeface="Arial" panose="020B0604020202020204" pitchFamily="34" charset="0"/>
              </a:rPr>
              <a:t>Ce document © 2025 par État de Genève est sous licence CC BY-SA 4.0</a:t>
            </a:r>
          </a:p>
        </p:txBody>
      </p:sp>
      <p:pic>
        <p:nvPicPr>
          <p:cNvPr id="6" name="Image 5">
            <a:extLst>
              <a:ext uri="{FF2B5EF4-FFF2-40B4-BE49-F238E27FC236}">
                <a16:creationId xmlns:a16="http://schemas.microsoft.com/office/drawing/2014/main" id="{CAA91B36-2C2A-E7B5-D562-2A79FCACD5D8}"/>
              </a:ext>
            </a:extLst>
          </p:cNvPr>
          <p:cNvPicPr>
            <a:picLocks noGrp="1" noRot="1" noChangeAspect="1" noMove="1" noResize="1" noEditPoints="1" noAdjustHandles="1" noChangeArrowheads="1" noChangeShapeType="1" noCrop="1"/>
          </p:cNvPicPr>
          <p:nvPr/>
        </p:nvPicPr>
        <p:blipFill>
          <a:blip r:embed="rId2">
            <a:alphaModFix amt="52000"/>
          </a:blip>
          <a:stretch>
            <a:fillRect/>
          </a:stretch>
        </p:blipFill>
        <p:spPr>
          <a:xfrm>
            <a:off x="3909140" y="9360330"/>
            <a:ext cx="126462" cy="126462"/>
          </a:xfrm>
          <a:prstGeom prst="rect">
            <a:avLst/>
          </a:prstGeom>
        </p:spPr>
      </p:pic>
      <p:pic>
        <p:nvPicPr>
          <p:cNvPr id="8" name="Image 7">
            <a:extLst>
              <a:ext uri="{FF2B5EF4-FFF2-40B4-BE49-F238E27FC236}">
                <a16:creationId xmlns:a16="http://schemas.microsoft.com/office/drawing/2014/main" id="{7876815A-2920-643D-186F-013BFEA0F560}"/>
              </a:ext>
            </a:extLst>
          </p:cNvPr>
          <p:cNvPicPr>
            <a:picLocks noGrp="1" noRot="1" noChangeAspect="1" noMove="1" noResize="1" noEditPoints="1" noAdjustHandles="1" noChangeArrowheads="1" noChangeShapeType="1" noCrop="1"/>
          </p:cNvPicPr>
          <p:nvPr/>
        </p:nvPicPr>
        <p:blipFill>
          <a:blip r:embed="rId3">
            <a:alphaModFix amt="52000"/>
          </a:blip>
          <a:stretch>
            <a:fillRect/>
          </a:stretch>
        </p:blipFill>
        <p:spPr>
          <a:xfrm>
            <a:off x="3743864" y="9360330"/>
            <a:ext cx="126461" cy="126461"/>
          </a:xfrm>
          <a:prstGeom prst="rect">
            <a:avLst/>
          </a:prstGeom>
        </p:spPr>
      </p:pic>
      <p:sp>
        <p:nvSpPr>
          <p:cNvPr id="9" name="ZoneTexte 8">
            <a:extLst>
              <a:ext uri="{FF2B5EF4-FFF2-40B4-BE49-F238E27FC236}">
                <a16:creationId xmlns:a16="http://schemas.microsoft.com/office/drawing/2014/main" id="{EDBA1766-A3BF-873A-2269-7E9870809914}"/>
              </a:ext>
            </a:extLst>
          </p:cNvPr>
          <p:cNvSpPr txBox="1">
            <a:spLocks noGrp="1" noRot="1" noMove="1" noResize="1" noEditPoints="1" noAdjustHandles="1" noChangeArrowheads="1" noChangeShapeType="1"/>
          </p:cNvSpPr>
          <p:nvPr/>
        </p:nvSpPr>
        <p:spPr>
          <a:xfrm>
            <a:off x="6133642" y="9238894"/>
            <a:ext cx="448278" cy="369332"/>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rPr>
              <a:t>11</a:t>
            </a:r>
          </a:p>
        </p:txBody>
      </p:sp>
      <p:sp>
        <p:nvSpPr>
          <p:cNvPr id="12" name="ZoneTexte 11">
            <a:extLst>
              <a:ext uri="{FF2B5EF4-FFF2-40B4-BE49-F238E27FC236}">
                <a16:creationId xmlns:a16="http://schemas.microsoft.com/office/drawing/2014/main" id="{E639CF91-BF29-EE3C-A5B3-05CDEFE1430C}"/>
              </a:ext>
            </a:extLst>
          </p:cNvPr>
          <p:cNvSpPr txBox="1"/>
          <p:nvPr/>
        </p:nvSpPr>
        <p:spPr>
          <a:xfrm>
            <a:off x="292235" y="325517"/>
            <a:ext cx="3127247" cy="8863965"/>
          </a:xfrm>
          <a:prstGeom prst="rect">
            <a:avLst/>
          </a:prstGeom>
          <a:noFill/>
        </p:spPr>
        <p:txBody>
          <a:bodyPr wrap="square" rtlCol="0">
            <a:spAutoFit/>
          </a:bodyPr>
          <a:lstStyle/>
          <a:p>
            <a:r>
              <a:rPr lang="fr-CH" sz="1000" b="1" dirty="0">
                <a:latin typeface="Arial" panose="020B0604020202020204" pitchFamily="34" charset="0"/>
                <a:cs typeface="Arial" panose="020B0604020202020204" pitchFamily="34" charset="0"/>
              </a:rPr>
              <a:t>Données non-publiques </a:t>
            </a:r>
            <a:r>
              <a:rPr lang="fr-CH" sz="1000" dirty="0">
                <a:latin typeface="Arial" panose="020B0604020202020204" pitchFamily="34" charset="0"/>
                <a:cs typeface="Arial" panose="020B0604020202020204" pitchFamily="34" charset="0"/>
              </a:rPr>
              <a:t>: informations non accessibles librement au grand public, souvent protégées pour des raisons de confidentialité, de sécurité, ou d’enjeux économiques ou stratégiques.</a:t>
            </a:r>
          </a:p>
          <a:p>
            <a:endParaRPr lang="fr-CH" sz="1000" b="1"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Données personnelles </a:t>
            </a:r>
            <a:r>
              <a:rPr lang="fr-CH" sz="1000" dirty="0">
                <a:latin typeface="Arial" panose="020B0604020202020204" pitchFamily="34" charset="0"/>
                <a:cs typeface="Arial" panose="020B0604020202020204" pitchFamily="34" charset="0"/>
              </a:rPr>
              <a:t>: toutes informations qui peuvent être utilisées pour identifier une personne, telles que le nom, l’adresse e-mail, le numéro de téléphone, etc.</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Données publiques </a:t>
            </a:r>
            <a:r>
              <a:rPr lang="fr-CH" sz="1000" dirty="0">
                <a:latin typeface="Arial" panose="020B0604020202020204" pitchFamily="34" charset="0"/>
                <a:cs typeface="Arial" panose="020B0604020202020204" pitchFamily="34" charset="0"/>
              </a:rPr>
              <a:t>: information accessible à tous, sans restriction, souvent publiée ou mise à disposition pour favoriser la transparence, l’innovation et l’accessibilité.</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Données secrètes </a:t>
            </a:r>
            <a:r>
              <a:rPr lang="fr-CH" sz="1000" dirty="0">
                <a:latin typeface="Arial" panose="020B0604020202020204" pitchFamily="34" charset="0"/>
                <a:cs typeface="Arial" panose="020B0604020202020204" pitchFamily="34" charset="0"/>
              </a:rPr>
              <a:t>: catégorie d’informations confidentielles, souvent utilisée dans un contexte gouvernemental ou stratégique. Elle implique un haut degré de sensibilité. </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Données sensibles </a:t>
            </a:r>
            <a:r>
              <a:rPr lang="fr-CH" sz="1000" dirty="0">
                <a:latin typeface="Arial" panose="020B0604020202020204" pitchFamily="34" charset="0"/>
                <a:cs typeface="Arial" panose="020B0604020202020204" pitchFamily="34" charset="0"/>
              </a:rPr>
              <a:t>: informations personnelles qui nécessitent une protection accrue en raison de leur nature délicate, comme les données financières, médicales ou d’identité.</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IA - Intelligence artificielle </a:t>
            </a:r>
            <a:r>
              <a:rPr lang="fr-CH" sz="1000" dirty="0">
                <a:latin typeface="Arial" panose="020B0604020202020204" pitchFamily="34" charset="0"/>
                <a:cs typeface="Arial" panose="020B0604020202020204" pitchFamily="34" charset="0"/>
              </a:rPr>
              <a:t>: ensemble de théories et techniques permettant à des machines de simuler l’intelligence humaine, comme la compréhension du langage, la reconnaissance d’images et la prise de décision.</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IA générative (IAG) </a:t>
            </a:r>
            <a:r>
              <a:rPr lang="fr-CH" sz="1000" dirty="0">
                <a:latin typeface="Arial" panose="020B0604020202020204" pitchFamily="34" charset="0"/>
                <a:cs typeface="Arial" panose="020B0604020202020204" pitchFamily="34" charset="0"/>
              </a:rPr>
              <a:t>: sous-catégorie de l’IA qui utilise des algorithmes pour créer du contenu nouveau ou améliorer du contenu existant (textes, images, sons, vidéos) en se basant sur des données d’entrée.</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LLM (Large </a:t>
            </a:r>
            <a:r>
              <a:rPr lang="fr-CH" sz="1000" b="1" dirty="0" err="1">
                <a:latin typeface="Arial" panose="020B0604020202020204" pitchFamily="34" charset="0"/>
                <a:cs typeface="Arial" panose="020B0604020202020204" pitchFamily="34" charset="0"/>
              </a:rPr>
              <a:t>Language</a:t>
            </a:r>
            <a:r>
              <a:rPr lang="fr-CH" sz="1000" b="1" dirty="0">
                <a:latin typeface="Arial" panose="020B0604020202020204" pitchFamily="34" charset="0"/>
                <a:cs typeface="Arial" panose="020B0604020202020204" pitchFamily="34" charset="0"/>
              </a:rPr>
              <a:t> </a:t>
            </a:r>
            <a:r>
              <a:rPr lang="fr-CH" sz="1000" b="1" dirty="0" err="1">
                <a:latin typeface="Arial" panose="020B0604020202020204" pitchFamily="34" charset="0"/>
                <a:cs typeface="Arial" panose="020B0604020202020204" pitchFamily="34" charset="0"/>
              </a:rPr>
              <a:t>Models</a:t>
            </a:r>
            <a:r>
              <a:rPr lang="fr-CH" sz="1000" b="1" dirty="0">
                <a:latin typeface="Arial" panose="020B0604020202020204" pitchFamily="34" charset="0"/>
                <a:cs typeface="Arial" panose="020B0604020202020204" pitchFamily="34" charset="0"/>
              </a:rPr>
              <a:t> - Modèles de langage larges) </a:t>
            </a:r>
            <a:r>
              <a:rPr lang="fr-CH" sz="1000" dirty="0">
                <a:latin typeface="Arial" panose="020B0604020202020204" pitchFamily="34" charset="0"/>
                <a:cs typeface="Arial" panose="020B0604020202020204" pitchFamily="34" charset="0"/>
              </a:rPr>
              <a:t>: algorithmes avancés d’IA qui ont été formés sur de grandes quantités de textes pour comprendre et générer du langage humain de manière cohérente.</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NLP (Natural </a:t>
            </a:r>
            <a:r>
              <a:rPr lang="fr-CH" sz="1000" b="1" dirty="0" err="1">
                <a:latin typeface="Arial" panose="020B0604020202020204" pitchFamily="34" charset="0"/>
                <a:cs typeface="Arial" panose="020B0604020202020204" pitchFamily="34" charset="0"/>
              </a:rPr>
              <a:t>Language</a:t>
            </a:r>
            <a:r>
              <a:rPr lang="fr-CH" sz="1000" b="1" dirty="0">
                <a:latin typeface="Arial" panose="020B0604020202020204" pitchFamily="34" charset="0"/>
                <a:cs typeface="Arial" panose="020B0604020202020204" pitchFamily="34" charset="0"/>
              </a:rPr>
              <a:t> </a:t>
            </a:r>
            <a:r>
              <a:rPr lang="fr-CH" sz="1000" b="1" dirty="0" err="1">
                <a:latin typeface="Arial" panose="020B0604020202020204" pitchFamily="34" charset="0"/>
                <a:cs typeface="Arial" panose="020B0604020202020204" pitchFamily="34" charset="0"/>
              </a:rPr>
              <a:t>Processing</a:t>
            </a:r>
            <a:r>
              <a:rPr lang="fr-CH" sz="1000" b="1" dirty="0">
                <a:latin typeface="Arial" panose="020B0604020202020204" pitchFamily="34" charset="0"/>
                <a:cs typeface="Arial" panose="020B0604020202020204" pitchFamily="34" charset="0"/>
              </a:rPr>
              <a:t>) </a:t>
            </a:r>
            <a:r>
              <a:rPr lang="fr-CH" sz="1000" dirty="0">
                <a:latin typeface="Arial" panose="020B0604020202020204" pitchFamily="34" charset="0"/>
                <a:cs typeface="Arial" panose="020B0604020202020204" pitchFamily="34" charset="0"/>
              </a:rPr>
              <a:t>: domaine d’étude qui traite de l’interaction entre les ordinateurs et les langues humaines et type d’IA qui permet aux ordinateurs de comprendre et de traiter les langues humaines. </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Prompt</a:t>
            </a:r>
            <a:r>
              <a:rPr lang="fr-CH" sz="1000" dirty="0">
                <a:latin typeface="Arial" panose="020B0604020202020204" pitchFamily="34" charset="0"/>
                <a:cs typeface="Arial" panose="020B0604020202020204" pitchFamily="34" charset="0"/>
              </a:rPr>
              <a:t> (instruction) : élément textuel représentant une instruction ou une demande initiale fournit par l’utilisateur d’une IAG pour la guider et qui déclenche le processus de génération de texte ou la réponse attendue.</a:t>
            </a:r>
            <a:r>
              <a:rPr lang="fr-CH" sz="1000" dirty="0">
                <a:highlight>
                  <a:srgbClr val="FFFF00"/>
                </a:highlight>
                <a:latin typeface="Arial" panose="020B0604020202020204" pitchFamily="34" charset="0"/>
                <a:cs typeface="Arial" panose="020B0604020202020204" pitchFamily="34" charset="0"/>
              </a:rPr>
              <a:t> </a:t>
            </a:r>
          </a:p>
          <a:p>
            <a:endParaRPr lang="fr-CH" sz="1000" dirty="0">
              <a:latin typeface="Arial" panose="020B0604020202020204" pitchFamily="34" charset="0"/>
              <a:cs typeface="Arial" panose="020B0604020202020204" pitchFamily="34" charset="0"/>
            </a:endParaRPr>
          </a:p>
        </p:txBody>
      </p:sp>
      <p:sp>
        <p:nvSpPr>
          <p:cNvPr id="13" name="ZoneTexte 12">
            <a:extLst>
              <a:ext uri="{FF2B5EF4-FFF2-40B4-BE49-F238E27FC236}">
                <a16:creationId xmlns:a16="http://schemas.microsoft.com/office/drawing/2014/main" id="{2F7EFC1B-7D19-81AC-3EBD-66CD334C6F48}"/>
              </a:ext>
            </a:extLst>
          </p:cNvPr>
          <p:cNvSpPr txBox="1"/>
          <p:nvPr/>
        </p:nvSpPr>
        <p:spPr>
          <a:xfrm>
            <a:off x="3428999" y="325517"/>
            <a:ext cx="3152921" cy="9017853"/>
          </a:xfrm>
          <a:prstGeom prst="rect">
            <a:avLst/>
          </a:prstGeom>
          <a:noFill/>
        </p:spPr>
        <p:txBody>
          <a:bodyPr wrap="square" rtlCol="0">
            <a:spAutoFit/>
          </a:bodyPr>
          <a:lstStyle/>
          <a:p>
            <a:r>
              <a:rPr lang="fr-CH" sz="1000" b="1" dirty="0">
                <a:latin typeface="Arial" panose="020B0604020202020204" pitchFamily="34" charset="0"/>
                <a:cs typeface="Arial" panose="020B0604020202020204" pitchFamily="34" charset="0"/>
              </a:rPr>
              <a:t>Prompt engineering</a:t>
            </a:r>
            <a:r>
              <a:rPr lang="fr-CH" sz="1000" dirty="0">
                <a:latin typeface="Arial" panose="020B0604020202020204" pitchFamily="34" charset="0"/>
                <a:cs typeface="Arial" panose="020B0604020202020204" pitchFamily="34" charset="0"/>
              </a:rPr>
              <a:t> (conception d’instruction) : Art et méthode de formuler, structurer et affiner des prompts pour obtenir des réponses précises, pertinentes et fiables d'un modèle d'IA. Il combine choix de mots, contexte, formatage et exemples pour guider efficacement le comportement du modèle.</a:t>
            </a:r>
          </a:p>
          <a:p>
            <a:endParaRPr lang="fr-CH" sz="1000" b="1" dirty="0">
              <a:highlight>
                <a:srgbClr val="FFFF00"/>
              </a:highlight>
              <a:latin typeface="Arial" panose="020B0604020202020204" pitchFamily="34" charset="0"/>
              <a:cs typeface="Arial" panose="020B0604020202020204" pitchFamily="34" charset="0"/>
            </a:endParaRPr>
          </a:p>
          <a:p>
            <a:r>
              <a:rPr lang="fr-CH" sz="1000" b="1" dirty="0" err="1">
                <a:latin typeface="Arial" panose="020B0604020202020204" pitchFamily="34" charset="0"/>
                <a:cs typeface="Arial" panose="020B0604020202020204" pitchFamily="34" charset="0"/>
              </a:rPr>
              <a:t>Prompting</a:t>
            </a:r>
            <a:r>
              <a:rPr lang="fr-CH" sz="1000" dirty="0">
                <a:latin typeface="Arial" panose="020B0604020202020204" pitchFamily="34" charset="0"/>
                <a:cs typeface="Arial" panose="020B0604020202020204" pitchFamily="34" charset="0"/>
              </a:rPr>
              <a:t> (génération d'instruction) : action de fournir des instructions, questions ou contexte au modèle de langage afin de guider et d’orienter la génération de texte, la réponse ou l’action souhaitée. Cela inclut le choix de la formulation, le niveau de détail et le cadre (objectif, style, tonalité).</a:t>
            </a:r>
          </a:p>
          <a:p>
            <a:endParaRPr lang="fr-CH" sz="1000" b="1"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Propriété intellectuelle </a:t>
            </a:r>
            <a:r>
              <a:rPr lang="fr-CH" sz="1000" dirty="0">
                <a:latin typeface="Arial" panose="020B0604020202020204" pitchFamily="34" charset="0"/>
                <a:cs typeface="Arial" panose="020B0604020202020204" pitchFamily="34" charset="0"/>
              </a:rPr>
              <a:t>: droits légaux qui protègent les créations de l’esprit humain, y compris les inventions, les œuvres littéraires et artistiques, ainsi que les marques commerciales.</a:t>
            </a:r>
          </a:p>
          <a:p>
            <a:endParaRPr lang="fr-CH" sz="1000" dirty="0">
              <a:latin typeface="Arial" panose="020B0604020202020204" pitchFamily="34" charset="0"/>
              <a:cs typeface="Arial" panose="020B0604020202020204" pitchFamily="34" charset="0"/>
            </a:endParaRPr>
          </a:p>
          <a:p>
            <a:r>
              <a:rPr lang="fr-CH" sz="1000" b="1" dirty="0" err="1">
                <a:latin typeface="Arial" panose="020B0604020202020204" pitchFamily="34" charset="0"/>
                <a:cs typeface="Arial" panose="020B0604020202020204" pitchFamily="34" charset="0"/>
              </a:rPr>
              <a:t>Query</a:t>
            </a:r>
            <a:r>
              <a:rPr lang="fr-CH" sz="1000" b="1" dirty="0">
                <a:latin typeface="Arial" panose="020B0604020202020204" pitchFamily="34" charset="0"/>
                <a:cs typeface="Arial" panose="020B0604020202020204" pitchFamily="34" charset="0"/>
              </a:rPr>
              <a:t> (requête) : r</a:t>
            </a:r>
            <a:r>
              <a:rPr lang="fr-CH" sz="1000" dirty="0">
                <a:latin typeface="Arial" panose="020B0604020202020204" pitchFamily="34" charset="0"/>
                <a:cs typeface="Arial" panose="020B0604020202020204" pitchFamily="34" charset="0"/>
              </a:rPr>
              <a:t>equête adressée à une IA qui peut être plus large et abstraite qu’un prompt, nécessitant l’obtention d’une réponse ou d’un résultat précis. C’est notamment le cas lorsqu’on interagit via une API ou une interface qui accepte des requêtes spécifiques. </a:t>
            </a:r>
          </a:p>
          <a:p>
            <a:endParaRPr lang="fr-CH" sz="1000" b="1"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Responsabilité numérique </a:t>
            </a:r>
            <a:r>
              <a:rPr lang="fr-CH" sz="1000" dirty="0">
                <a:latin typeface="Arial" panose="020B0604020202020204" pitchFamily="34" charset="0"/>
                <a:cs typeface="Arial" panose="020B0604020202020204" pitchFamily="34" charset="0"/>
              </a:rPr>
              <a:t>: concept désignant l’obligation éthique et légale d’agir avec prudence lors de l’utilisation des technologies numériques et d’assurer la sécurité des informations.</a:t>
            </a:r>
          </a:p>
          <a:p>
            <a:endParaRPr lang="fr-CH" sz="1000" b="1"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SaaS (Software as a Service) IA </a:t>
            </a:r>
            <a:r>
              <a:rPr lang="fr-CH" sz="1000" dirty="0">
                <a:latin typeface="Arial" panose="020B0604020202020204" pitchFamily="34" charset="0"/>
                <a:cs typeface="Arial" panose="020B0604020202020204" pitchFamily="34" charset="0"/>
              </a:rPr>
              <a:t>: modèle de distribution de logiciels où les applications sont hébergées sur le cloud et accessibles via Internet, généralement sous forme d’abonnement, possédant des fonctionnalités d’IA telles que l’automatisation, la prédiction et l’analyse avancée.</a:t>
            </a:r>
          </a:p>
          <a:p>
            <a:endParaRPr lang="fr-CH" sz="1000" b="1"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Secret professionnel </a:t>
            </a:r>
            <a:r>
              <a:rPr lang="fr-CH" sz="1000" dirty="0">
                <a:latin typeface="Arial" panose="020B0604020202020204" pitchFamily="34" charset="0"/>
                <a:cs typeface="Arial" panose="020B0604020202020204" pitchFamily="34" charset="0"/>
              </a:rPr>
              <a:t>: obligation légale ou éthique pour les professionnels de ne pas divulguer les informations confidentielles concernant leurs clients ou employeurs.</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Shadow AI (ou IA fantôme) </a:t>
            </a:r>
            <a:r>
              <a:rPr lang="fr-CH" sz="1000" dirty="0">
                <a:latin typeface="Arial" panose="020B0604020202020204" pitchFamily="34" charset="0"/>
                <a:cs typeface="Arial" panose="020B0604020202020204" pitchFamily="34" charset="0"/>
              </a:rPr>
              <a:t>: l’utilisation, par des employés ou des départements, d’outils et d’applications d’intelligence artificielle sans passer par les circuits de validation et de contrôle du service informatique de l’entreprise, donc sans son approbation ni sa supervision.</a:t>
            </a:r>
          </a:p>
          <a:p>
            <a:endParaRPr lang="fr-FR"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Système de recommandation </a:t>
            </a:r>
            <a:r>
              <a:rPr lang="fr-CH" sz="1000" dirty="0">
                <a:latin typeface="Arial" panose="020B0604020202020204" pitchFamily="34" charset="0"/>
                <a:cs typeface="Arial" panose="020B0604020202020204" pitchFamily="34" charset="0"/>
              </a:rPr>
              <a:t>: algorithme qui suggère des produits, services ou contenus aux utilisateurs en fonction de leurs préférences ou comportements antérieurs.</a:t>
            </a:r>
          </a:p>
          <a:p>
            <a:endParaRPr lang="fr-CH" sz="1000" dirty="0">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endParaRPr lang="fr-FR"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3537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9F8F3"/>
        </a:solidFill>
        <a:effectLst/>
      </p:bgPr>
    </p:bg>
    <p:spTree>
      <p:nvGrpSpPr>
        <p:cNvPr id="1" name="">
          <a:extLst>
            <a:ext uri="{FF2B5EF4-FFF2-40B4-BE49-F238E27FC236}">
              <a16:creationId xmlns:a16="http://schemas.microsoft.com/office/drawing/2014/main" id="{29A9EF35-AE20-D2C7-8C62-93611BA5DFBF}"/>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5C04121B-5D9B-1D65-E4CC-22A38B64D37F}"/>
              </a:ext>
            </a:extLst>
          </p:cNvPr>
          <p:cNvSpPr txBox="1">
            <a:spLocks noGrp="1" noRot="1" noMove="1" noResize="1" noEditPoints="1" noAdjustHandles="1" noChangeArrowheads="1" noChangeShapeType="1"/>
          </p:cNvSpPr>
          <p:nvPr/>
        </p:nvSpPr>
        <p:spPr>
          <a:xfrm>
            <a:off x="292235" y="9317346"/>
            <a:ext cx="3537099" cy="215444"/>
          </a:xfrm>
          <a:prstGeom prst="rect">
            <a:avLst/>
          </a:prstGeom>
          <a:noFill/>
        </p:spPr>
        <p:txBody>
          <a:bodyPr wrap="square" rtlCol="0">
            <a:spAutoFit/>
          </a:bodyPr>
          <a:lstStyle/>
          <a:p>
            <a:r>
              <a:rPr lang="fr-CH" sz="800" dirty="0">
                <a:solidFill>
                  <a:schemeClr val="tx1">
                    <a:alpha val="52123"/>
                  </a:schemeClr>
                </a:solidFill>
                <a:latin typeface="Arial" panose="020B0604020202020204" pitchFamily="34" charset="0"/>
                <a:cs typeface="Arial" panose="020B0604020202020204" pitchFamily="34" charset="0"/>
              </a:rPr>
              <a:t>Ce document © 2025 par État de Genève est sous licence CC BY-SA 4.0</a:t>
            </a:r>
          </a:p>
        </p:txBody>
      </p:sp>
      <p:pic>
        <p:nvPicPr>
          <p:cNvPr id="6" name="Image 5">
            <a:extLst>
              <a:ext uri="{FF2B5EF4-FFF2-40B4-BE49-F238E27FC236}">
                <a16:creationId xmlns:a16="http://schemas.microsoft.com/office/drawing/2014/main" id="{AB936792-34F1-62AD-E74A-23BBA279355F}"/>
              </a:ext>
            </a:extLst>
          </p:cNvPr>
          <p:cNvPicPr>
            <a:picLocks noGrp="1" noRot="1" noChangeAspect="1" noMove="1" noResize="1" noEditPoints="1" noAdjustHandles="1" noChangeArrowheads="1" noChangeShapeType="1" noCrop="1"/>
          </p:cNvPicPr>
          <p:nvPr/>
        </p:nvPicPr>
        <p:blipFill>
          <a:blip r:embed="rId2">
            <a:alphaModFix amt="52000"/>
          </a:blip>
          <a:stretch>
            <a:fillRect/>
          </a:stretch>
        </p:blipFill>
        <p:spPr>
          <a:xfrm>
            <a:off x="3909140" y="9360330"/>
            <a:ext cx="126462" cy="126462"/>
          </a:xfrm>
          <a:prstGeom prst="rect">
            <a:avLst/>
          </a:prstGeom>
        </p:spPr>
      </p:pic>
      <p:pic>
        <p:nvPicPr>
          <p:cNvPr id="8" name="Image 7">
            <a:extLst>
              <a:ext uri="{FF2B5EF4-FFF2-40B4-BE49-F238E27FC236}">
                <a16:creationId xmlns:a16="http://schemas.microsoft.com/office/drawing/2014/main" id="{9C9A90B8-993D-1D00-ABFE-EFAAAA486310}"/>
              </a:ext>
            </a:extLst>
          </p:cNvPr>
          <p:cNvPicPr>
            <a:picLocks noGrp="1" noRot="1" noChangeAspect="1" noMove="1" noResize="1" noEditPoints="1" noAdjustHandles="1" noChangeArrowheads="1" noChangeShapeType="1" noCrop="1"/>
          </p:cNvPicPr>
          <p:nvPr/>
        </p:nvPicPr>
        <p:blipFill>
          <a:blip r:embed="rId3">
            <a:alphaModFix amt="52000"/>
          </a:blip>
          <a:stretch>
            <a:fillRect/>
          </a:stretch>
        </p:blipFill>
        <p:spPr>
          <a:xfrm>
            <a:off x="3743864" y="9360330"/>
            <a:ext cx="126461" cy="126461"/>
          </a:xfrm>
          <a:prstGeom prst="rect">
            <a:avLst/>
          </a:prstGeom>
        </p:spPr>
      </p:pic>
      <p:sp>
        <p:nvSpPr>
          <p:cNvPr id="9" name="ZoneTexte 8">
            <a:extLst>
              <a:ext uri="{FF2B5EF4-FFF2-40B4-BE49-F238E27FC236}">
                <a16:creationId xmlns:a16="http://schemas.microsoft.com/office/drawing/2014/main" id="{8ABABC83-CAA1-6F89-CEFC-5FC7E2D11CCC}"/>
              </a:ext>
            </a:extLst>
          </p:cNvPr>
          <p:cNvSpPr txBox="1">
            <a:spLocks noGrp="1" noRot="1" noMove="1" noResize="1" noEditPoints="1" noAdjustHandles="1" noChangeArrowheads="1" noChangeShapeType="1"/>
          </p:cNvSpPr>
          <p:nvPr/>
        </p:nvSpPr>
        <p:spPr>
          <a:xfrm>
            <a:off x="6133642" y="9238894"/>
            <a:ext cx="448278" cy="369332"/>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rPr>
              <a:t>12</a:t>
            </a:r>
          </a:p>
        </p:txBody>
      </p:sp>
      <p:sp>
        <p:nvSpPr>
          <p:cNvPr id="12" name="ZoneTexte 11">
            <a:extLst>
              <a:ext uri="{FF2B5EF4-FFF2-40B4-BE49-F238E27FC236}">
                <a16:creationId xmlns:a16="http://schemas.microsoft.com/office/drawing/2014/main" id="{9057D83F-0442-0B55-284E-8A89ECA64857}"/>
              </a:ext>
            </a:extLst>
          </p:cNvPr>
          <p:cNvSpPr txBox="1"/>
          <p:nvPr/>
        </p:nvSpPr>
        <p:spPr>
          <a:xfrm>
            <a:off x="292235" y="325517"/>
            <a:ext cx="3127247" cy="4708981"/>
          </a:xfrm>
          <a:prstGeom prst="rect">
            <a:avLst/>
          </a:prstGeom>
          <a:noFill/>
        </p:spPr>
        <p:txBody>
          <a:bodyPr wrap="square" rtlCol="0">
            <a:spAutoFit/>
          </a:bodyPr>
          <a:lstStyle/>
          <a:p>
            <a:r>
              <a:rPr lang="fr-CH" sz="1000" b="1" dirty="0" err="1">
                <a:latin typeface="Arial" panose="020B0604020202020204" pitchFamily="34" charset="0"/>
                <a:cs typeface="Arial" panose="020B0604020202020204" pitchFamily="34" charset="0"/>
              </a:rPr>
              <a:t>Token</a:t>
            </a:r>
            <a:r>
              <a:rPr lang="fr-CH" sz="1000" dirty="0">
                <a:latin typeface="Arial" panose="020B0604020202020204" pitchFamily="34" charset="0"/>
                <a:cs typeface="Arial" panose="020B0604020202020204" pitchFamily="34" charset="0"/>
              </a:rPr>
              <a:t> : unité élémentaire de texte (mots, sous-mots ou caractères) utilisée par les modèles de langage pour traiter et générer des phrases. Selon le système, un </a:t>
            </a:r>
            <a:r>
              <a:rPr lang="fr-CH" sz="1000" dirty="0" err="1">
                <a:latin typeface="Arial" panose="020B0604020202020204" pitchFamily="34" charset="0"/>
                <a:cs typeface="Arial" panose="020B0604020202020204" pitchFamily="34" charset="0"/>
              </a:rPr>
              <a:t>token</a:t>
            </a:r>
            <a:r>
              <a:rPr lang="fr-CH" sz="1000" dirty="0">
                <a:latin typeface="Arial" panose="020B0604020202020204" pitchFamily="34" charset="0"/>
                <a:cs typeface="Arial" panose="020B0604020202020204" pitchFamily="34" charset="0"/>
              </a:rPr>
              <a:t> peut être un mot, une partie de mot ou un caractère. Les </a:t>
            </a:r>
            <a:r>
              <a:rPr lang="fr-CH" sz="1000" dirty="0" err="1">
                <a:latin typeface="Arial" panose="020B0604020202020204" pitchFamily="34" charset="0"/>
                <a:cs typeface="Arial" panose="020B0604020202020204" pitchFamily="34" charset="0"/>
              </a:rPr>
              <a:t>tokens</a:t>
            </a:r>
            <a:r>
              <a:rPr lang="fr-CH" sz="1000" dirty="0">
                <a:latin typeface="Arial" panose="020B0604020202020204" pitchFamily="34" charset="0"/>
                <a:cs typeface="Arial" panose="020B0604020202020204" pitchFamily="34" charset="0"/>
              </a:rPr>
              <a:t> d’entrée proviennent des prompts des utilisateurs et les </a:t>
            </a:r>
            <a:r>
              <a:rPr lang="fr-CH" sz="1000" dirty="0" err="1">
                <a:latin typeface="Arial" panose="020B0604020202020204" pitchFamily="34" charset="0"/>
                <a:cs typeface="Arial" panose="020B0604020202020204" pitchFamily="34" charset="0"/>
              </a:rPr>
              <a:t>tokens</a:t>
            </a:r>
            <a:r>
              <a:rPr lang="fr-CH" sz="1000" dirty="0">
                <a:latin typeface="Arial" panose="020B0604020202020204" pitchFamily="34" charset="0"/>
                <a:cs typeface="Arial" panose="020B0604020202020204" pitchFamily="34" charset="0"/>
              </a:rPr>
              <a:t> de sortie composent les réponses / produit des calculs. </a:t>
            </a:r>
          </a:p>
          <a:p>
            <a:endParaRPr lang="fr-CH" sz="1000" b="1"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Tokenisation </a:t>
            </a:r>
            <a:r>
              <a:rPr lang="fr-CH" sz="1000" dirty="0">
                <a:latin typeface="Arial" panose="020B0604020202020204" pitchFamily="34" charset="0"/>
                <a:cs typeface="Arial" panose="020B0604020202020204" pitchFamily="34" charset="0"/>
              </a:rPr>
              <a:t>: processus qui consiste à découper un texte en unités appelées </a:t>
            </a:r>
            <a:r>
              <a:rPr lang="fr-CH" sz="1000" dirty="0" err="1">
                <a:latin typeface="Arial" panose="020B0604020202020204" pitchFamily="34" charset="0"/>
                <a:cs typeface="Arial" panose="020B0604020202020204" pitchFamily="34" charset="0"/>
              </a:rPr>
              <a:t>tokens</a:t>
            </a:r>
            <a:r>
              <a:rPr lang="fr-CH" sz="1000" dirty="0">
                <a:latin typeface="Arial" panose="020B0604020202020204" pitchFamily="34" charset="0"/>
                <a:cs typeface="Arial" panose="020B0604020202020204" pitchFamily="34" charset="0"/>
              </a:rPr>
              <a:t> que les modèles de langage utilisent pour analyser et générer du texte. </a:t>
            </a:r>
          </a:p>
          <a:p>
            <a:endParaRPr lang="fr-CH" sz="1000" b="1"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Vigilance </a:t>
            </a:r>
            <a:r>
              <a:rPr lang="fr-CH" sz="1000" dirty="0">
                <a:latin typeface="Arial" panose="020B0604020202020204" pitchFamily="34" charset="0"/>
                <a:cs typeface="Arial" panose="020B0604020202020204" pitchFamily="34" charset="0"/>
              </a:rPr>
              <a:t>sécuritaire : attitude proactive visant à identifier et à éviter les menaces potentielles à la sécurité des informations lors de l’utilisation d’outils numériques.</a:t>
            </a:r>
          </a:p>
          <a:p>
            <a:endParaRPr lang="fr-CH" sz="1000" b="1" dirty="0">
              <a:latin typeface="Arial" panose="020B0604020202020204" pitchFamily="34" charset="0"/>
              <a:cs typeface="Arial" panose="020B0604020202020204" pitchFamily="34" charset="0"/>
            </a:endParaRPr>
          </a:p>
          <a:p>
            <a:r>
              <a:rPr lang="fr-CH" sz="1000" b="1" dirty="0" err="1">
                <a:latin typeface="Arial" panose="020B0604020202020204" pitchFamily="34" charset="0"/>
                <a:cs typeface="Arial" panose="020B0604020202020204" pitchFamily="34" charset="0"/>
              </a:rPr>
              <a:t>Voicebots</a:t>
            </a:r>
            <a:r>
              <a:rPr lang="fr-CH" sz="1000" dirty="0">
                <a:latin typeface="Arial" panose="020B0604020202020204" pitchFamily="34" charset="0"/>
                <a:cs typeface="Arial" panose="020B0604020202020204" pitchFamily="34" charset="0"/>
              </a:rPr>
              <a:t> : assistants virtuels qui utilisent la reconnaissance et la synthèse vocale pour interagir avec les utilisateurs de manière orale, permettant de répondre à des questions, exécuter des commandes ou effectuer des tâches, comme planifier des rendez-vous ou contrôler des appareils connectés.</a:t>
            </a:r>
          </a:p>
          <a:p>
            <a:endParaRPr lang="fr-CH" sz="1000" dirty="0">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r>
              <a:rPr lang="fr-CH" sz="1000" b="1" i="1" dirty="0">
                <a:solidFill>
                  <a:srgbClr val="0070C0"/>
                </a:solidFill>
                <a:latin typeface="Arial" panose="020B0604020202020204" pitchFamily="34" charset="0"/>
                <a:cs typeface="Arial" panose="020B0604020202020204" pitchFamily="34" charset="0"/>
              </a:rPr>
              <a:t>(ce glossaire est à adapter / compléter selon vos propres besoins)</a:t>
            </a:r>
          </a:p>
          <a:p>
            <a:endParaRPr lang="fr-CH" sz="1000" dirty="0">
              <a:latin typeface="Arial" panose="020B0604020202020204" pitchFamily="34" charset="0"/>
              <a:cs typeface="Arial" panose="020B0604020202020204" pitchFamily="34" charset="0"/>
            </a:endParaRPr>
          </a:p>
        </p:txBody>
      </p:sp>
      <p:sp>
        <p:nvSpPr>
          <p:cNvPr id="13" name="ZoneTexte 12">
            <a:extLst>
              <a:ext uri="{FF2B5EF4-FFF2-40B4-BE49-F238E27FC236}">
                <a16:creationId xmlns:a16="http://schemas.microsoft.com/office/drawing/2014/main" id="{C0B45E18-AAF2-19C5-9AEB-956873EC382F}"/>
              </a:ext>
            </a:extLst>
          </p:cNvPr>
          <p:cNvSpPr txBox="1"/>
          <p:nvPr/>
        </p:nvSpPr>
        <p:spPr>
          <a:xfrm>
            <a:off x="3428999" y="325517"/>
            <a:ext cx="3152921" cy="553998"/>
          </a:xfrm>
          <a:prstGeom prst="rect">
            <a:avLst/>
          </a:prstGeom>
          <a:noFill/>
        </p:spPr>
        <p:txBody>
          <a:bodyPr wrap="square" rtlCol="0">
            <a:spAutoFit/>
          </a:bodyPr>
          <a:lstStyle/>
          <a:p>
            <a:r>
              <a:rPr lang="fr-CH" sz="1000" b="1" dirty="0">
                <a:latin typeface="Arial" panose="020B0604020202020204" pitchFamily="34" charset="0"/>
                <a:cs typeface="Arial" panose="020B0604020202020204" pitchFamily="34" charset="0"/>
              </a:rPr>
              <a:t> </a:t>
            </a:r>
            <a:endParaRPr lang="fr-CH" sz="1000" dirty="0">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endParaRPr lang="fr-FR"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12129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9F8F3"/>
        </a:solidFill>
        <a:effectLst/>
      </p:bgPr>
    </p:bg>
    <p:spTree>
      <p:nvGrpSpPr>
        <p:cNvPr id="1" name="">
          <a:extLst>
            <a:ext uri="{FF2B5EF4-FFF2-40B4-BE49-F238E27FC236}">
              <a16:creationId xmlns:a16="http://schemas.microsoft.com/office/drawing/2014/main" id="{22404639-A7D9-0E5F-E231-14DE9633AA77}"/>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3DBC03ED-8E62-62AD-8337-9D310940BEEE}"/>
              </a:ext>
            </a:extLst>
          </p:cNvPr>
          <p:cNvSpPr txBox="1">
            <a:spLocks noGrp="1" noRot="1" noMove="1" noResize="1" noEditPoints="1" noAdjustHandles="1" noChangeArrowheads="1" noChangeShapeType="1"/>
          </p:cNvSpPr>
          <p:nvPr/>
        </p:nvSpPr>
        <p:spPr>
          <a:xfrm>
            <a:off x="292235" y="9317346"/>
            <a:ext cx="3537099" cy="215444"/>
          </a:xfrm>
          <a:prstGeom prst="rect">
            <a:avLst/>
          </a:prstGeom>
          <a:noFill/>
        </p:spPr>
        <p:txBody>
          <a:bodyPr wrap="square" rtlCol="0">
            <a:spAutoFit/>
          </a:bodyPr>
          <a:lstStyle/>
          <a:p>
            <a:r>
              <a:rPr lang="fr-CH" sz="800" dirty="0">
                <a:solidFill>
                  <a:schemeClr val="tx1">
                    <a:alpha val="52123"/>
                  </a:schemeClr>
                </a:solidFill>
                <a:latin typeface="Arial" panose="020B0604020202020204" pitchFamily="34" charset="0"/>
                <a:cs typeface="Arial" panose="020B0604020202020204" pitchFamily="34" charset="0"/>
              </a:rPr>
              <a:t>Ce document © 2025 par État de Genève est sous licence CC BY-SA 4.0</a:t>
            </a:r>
          </a:p>
        </p:txBody>
      </p:sp>
      <p:pic>
        <p:nvPicPr>
          <p:cNvPr id="6" name="Image 5">
            <a:extLst>
              <a:ext uri="{FF2B5EF4-FFF2-40B4-BE49-F238E27FC236}">
                <a16:creationId xmlns:a16="http://schemas.microsoft.com/office/drawing/2014/main" id="{1D596130-9F11-7C6C-0EFD-12205B94ABF2}"/>
              </a:ext>
            </a:extLst>
          </p:cNvPr>
          <p:cNvPicPr>
            <a:picLocks noGrp="1" noRot="1" noChangeAspect="1" noMove="1" noResize="1" noEditPoints="1" noAdjustHandles="1" noChangeArrowheads="1" noChangeShapeType="1" noCrop="1"/>
          </p:cNvPicPr>
          <p:nvPr/>
        </p:nvPicPr>
        <p:blipFill>
          <a:blip r:embed="rId2">
            <a:alphaModFix amt="52000"/>
          </a:blip>
          <a:stretch>
            <a:fillRect/>
          </a:stretch>
        </p:blipFill>
        <p:spPr>
          <a:xfrm>
            <a:off x="3909140" y="9360330"/>
            <a:ext cx="126462" cy="126462"/>
          </a:xfrm>
          <a:prstGeom prst="rect">
            <a:avLst/>
          </a:prstGeom>
        </p:spPr>
      </p:pic>
      <p:pic>
        <p:nvPicPr>
          <p:cNvPr id="8" name="Image 7">
            <a:extLst>
              <a:ext uri="{FF2B5EF4-FFF2-40B4-BE49-F238E27FC236}">
                <a16:creationId xmlns:a16="http://schemas.microsoft.com/office/drawing/2014/main" id="{1C08D733-6284-F206-21CC-D50099987E05}"/>
              </a:ext>
            </a:extLst>
          </p:cNvPr>
          <p:cNvPicPr>
            <a:picLocks noGrp="1" noRot="1" noChangeAspect="1" noMove="1" noResize="1" noEditPoints="1" noAdjustHandles="1" noChangeArrowheads="1" noChangeShapeType="1" noCrop="1"/>
          </p:cNvPicPr>
          <p:nvPr/>
        </p:nvPicPr>
        <p:blipFill>
          <a:blip r:embed="rId3">
            <a:alphaModFix amt="52000"/>
          </a:blip>
          <a:stretch>
            <a:fillRect/>
          </a:stretch>
        </p:blipFill>
        <p:spPr>
          <a:xfrm>
            <a:off x="3743864" y="9360330"/>
            <a:ext cx="126461" cy="126461"/>
          </a:xfrm>
          <a:prstGeom prst="rect">
            <a:avLst/>
          </a:prstGeom>
        </p:spPr>
      </p:pic>
      <p:sp>
        <p:nvSpPr>
          <p:cNvPr id="9" name="ZoneTexte 8">
            <a:extLst>
              <a:ext uri="{FF2B5EF4-FFF2-40B4-BE49-F238E27FC236}">
                <a16:creationId xmlns:a16="http://schemas.microsoft.com/office/drawing/2014/main" id="{5DD523BE-0379-6364-C7CC-0D3F10411F3C}"/>
              </a:ext>
            </a:extLst>
          </p:cNvPr>
          <p:cNvSpPr txBox="1">
            <a:spLocks noGrp="1" noRot="1" noMove="1" noResize="1" noEditPoints="1" noAdjustHandles="1" noChangeArrowheads="1" noChangeShapeType="1"/>
          </p:cNvSpPr>
          <p:nvPr/>
        </p:nvSpPr>
        <p:spPr>
          <a:xfrm>
            <a:off x="6133642" y="9238894"/>
            <a:ext cx="448278" cy="369332"/>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rPr>
              <a:t>13</a:t>
            </a:r>
          </a:p>
        </p:txBody>
      </p:sp>
      <p:sp>
        <p:nvSpPr>
          <p:cNvPr id="5" name="ZoneTexte 4">
            <a:extLst>
              <a:ext uri="{FF2B5EF4-FFF2-40B4-BE49-F238E27FC236}">
                <a16:creationId xmlns:a16="http://schemas.microsoft.com/office/drawing/2014/main" id="{C44F52C7-8D32-3210-81EC-BD5BCED5AD0E}"/>
              </a:ext>
            </a:extLst>
          </p:cNvPr>
          <p:cNvSpPr txBox="1"/>
          <p:nvPr/>
        </p:nvSpPr>
        <p:spPr>
          <a:xfrm>
            <a:off x="292235" y="373210"/>
            <a:ext cx="3309711" cy="353943"/>
          </a:xfrm>
          <a:prstGeom prst="rect">
            <a:avLst/>
          </a:prstGeom>
          <a:noFill/>
        </p:spPr>
        <p:txBody>
          <a:bodyPr wrap="square" rtlCol="0">
            <a:spAutoFit/>
          </a:bodyPr>
          <a:lstStyle/>
          <a:p>
            <a:r>
              <a:rPr lang="fr-CH" sz="1700" b="1" u="sng" dirty="0">
                <a:latin typeface="Arial" panose="020B0604020202020204" pitchFamily="34" charset="0"/>
                <a:cs typeface="Arial" panose="020B0604020202020204" pitchFamily="34" charset="0"/>
              </a:rPr>
              <a:t>Annexe 2</a:t>
            </a:r>
            <a:r>
              <a:rPr lang="fr-CH" sz="1700" b="1" dirty="0">
                <a:latin typeface="Arial" panose="020B0604020202020204" pitchFamily="34" charset="0"/>
                <a:cs typeface="Arial" panose="020B0604020202020204" pitchFamily="34" charset="0"/>
              </a:rPr>
              <a:t> : Ressources utiles</a:t>
            </a:r>
          </a:p>
        </p:txBody>
      </p:sp>
      <p:sp>
        <p:nvSpPr>
          <p:cNvPr id="7" name="ZoneTexte 6">
            <a:extLst>
              <a:ext uri="{FF2B5EF4-FFF2-40B4-BE49-F238E27FC236}">
                <a16:creationId xmlns:a16="http://schemas.microsoft.com/office/drawing/2014/main" id="{A9F8E081-07F7-EB26-89CE-F7BCBA8FE538}"/>
              </a:ext>
            </a:extLst>
          </p:cNvPr>
          <p:cNvSpPr txBox="1"/>
          <p:nvPr/>
        </p:nvSpPr>
        <p:spPr>
          <a:xfrm>
            <a:off x="292234" y="996696"/>
            <a:ext cx="3045325" cy="6471002"/>
          </a:xfrm>
          <a:prstGeom prst="rect">
            <a:avLst/>
          </a:prstGeom>
          <a:noFill/>
        </p:spPr>
        <p:txBody>
          <a:bodyPr wrap="square" rtlCol="0">
            <a:spAutoFit/>
          </a:bodyPr>
          <a:lstStyle/>
          <a:p>
            <a:r>
              <a:rPr lang="fr-CH" sz="1150" b="1" dirty="0">
                <a:latin typeface="Arial" panose="020B0604020202020204" pitchFamily="34" charset="0"/>
                <a:cs typeface="Arial" panose="020B0604020202020204" pitchFamily="34" charset="0"/>
              </a:rPr>
              <a:t>Rapports et études</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Etude PwC sur mandat de l’Etat : Analyse de l’impact de l’IA sur l’économie genevoise :</a:t>
            </a:r>
          </a:p>
          <a:p>
            <a:r>
              <a:rPr lang="fr-CH" sz="1000" u="sng" dirty="0">
                <a:latin typeface="Arial" panose="020B0604020202020204" pitchFamily="34" charset="0"/>
                <a:cs typeface="Arial" panose="020B0604020202020204" pitchFamily="34" charset="0"/>
                <a:hlinkClick r:id="rId4"/>
              </a:rPr>
              <a:t>La moitié des PME genevoises utilisent l’IA, selon une étude inédite | ge.ch</a:t>
            </a:r>
            <a:r>
              <a:rPr lang="fr-CH" sz="1000" dirty="0">
                <a:latin typeface="Arial" panose="020B0604020202020204" pitchFamily="34" charset="0"/>
                <a:cs typeface="Arial" panose="020B0604020202020204" pitchFamily="34" charset="0"/>
              </a:rPr>
              <a:t> / </a:t>
            </a:r>
            <a:r>
              <a:rPr lang="fr-CH" sz="1000" dirty="0" err="1">
                <a:latin typeface="Arial" panose="020B0604020202020204" pitchFamily="34" charset="0"/>
                <a:cs typeface="Arial" panose="020B0604020202020204" pitchFamily="34" charset="0"/>
              </a:rPr>
              <a:t>telecharger</a:t>
            </a:r>
            <a:r>
              <a:rPr lang="fr-CH" sz="1000" dirty="0">
                <a:latin typeface="Arial" panose="020B0604020202020204" pitchFamily="34" charset="0"/>
                <a:cs typeface="Arial" panose="020B0604020202020204" pitchFamily="34" charset="0"/>
              </a:rPr>
              <a:t> </a:t>
            </a:r>
          </a:p>
          <a:p>
            <a:endParaRPr lang="fr-CH" sz="1000" dirty="0">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r>
              <a:rPr lang="fr-CH" sz="1150" b="1" dirty="0">
                <a:latin typeface="Arial" panose="020B0604020202020204" pitchFamily="34" charset="0"/>
                <a:cs typeface="Arial" panose="020B0604020202020204" pitchFamily="34" charset="0"/>
              </a:rPr>
              <a:t>Guides de l’État de Genève </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L’intelligence artificielle pour les entreprises : </a:t>
            </a:r>
          </a:p>
          <a:p>
            <a:r>
              <a:rPr lang="fr-CH" sz="1000" u="sng" dirty="0">
                <a:latin typeface="Arial" panose="020B0604020202020204" pitchFamily="34" charset="0"/>
                <a:cs typeface="Arial" panose="020B0604020202020204" pitchFamily="34" charset="0"/>
                <a:hlinkClick r:id="rId5"/>
              </a:rPr>
              <a:t>https://www.ge.ch/dossier/entreprises-numerique /intelligence-artificielle/qu-est-ce-que-intelligence-artificielle </a:t>
            </a:r>
            <a:endParaRPr lang="fr-CH" sz="1000" dirty="0">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Responsabilité numérique des entreprises (RNE) :</a:t>
            </a:r>
          </a:p>
          <a:p>
            <a:r>
              <a:rPr lang="fr-CH" sz="1000" u="sng" dirty="0">
                <a:latin typeface="Arial" panose="020B0604020202020204" pitchFamily="34" charset="0"/>
                <a:cs typeface="Arial" panose="020B0604020202020204" pitchFamily="34" charset="0"/>
                <a:hlinkClick r:id="rId6"/>
              </a:rPr>
              <a:t>https://www.ge.ch/dossier/entreprises-numerique /responsabilite-numerique-entreprises-rne/qu-est-ce-que-rne</a:t>
            </a:r>
            <a:endParaRPr lang="fr-CH" sz="1000" dirty="0">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Les Cyber-risques</a:t>
            </a:r>
          </a:p>
          <a:p>
            <a:r>
              <a:rPr lang="fr-CH" sz="1000" u="sng" dirty="0">
                <a:latin typeface="Arial" panose="020B0604020202020204" pitchFamily="34" charset="0"/>
                <a:cs typeface="Arial" panose="020B0604020202020204" pitchFamily="34" charset="0"/>
                <a:hlinkClick r:id="rId7"/>
              </a:rPr>
              <a:t>https://www.ge.ch/dossier/entreprises-numerique /cyber-risques/qu-est-ce-qu-cyber-risque</a:t>
            </a:r>
            <a:endParaRPr lang="fr-CH" sz="1000" u="sng" dirty="0">
              <a:latin typeface="Arial" panose="020B0604020202020204" pitchFamily="34" charset="0"/>
              <a:cs typeface="Arial" panose="020B0604020202020204" pitchFamily="34" charset="0"/>
            </a:endParaRPr>
          </a:p>
          <a:p>
            <a:endParaRPr lang="fr-CH" sz="1000" u="sng" dirty="0">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r>
              <a:rPr lang="fr-CH" sz="1150" b="1" dirty="0">
                <a:latin typeface="Arial" panose="020B0604020202020204" pitchFamily="34" charset="0"/>
                <a:cs typeface="Arial" panose="020B0604020202020204" pitchFamily="34" charset="0"/>
              </a:rPr>
              <a:t>Formation en ligne de l’État de Genève </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L’intelligence artificielle pour les entreprises : </a:t>
            </a:r>
          </a:p>
          <a:p>
            <a:r>
              <a:rPr lang="fr-CH" sz="1000" u="sng" dirty="0">
                <a:latin typeface="Arial" panose="020B0604020202020204" pitchFamily="34" charset="0"/>
                <a:cs typeface="Arial" panose="020B0604020202020204" pitchFamily="34" charset="0"/>
                <a:hlinkClick r:id="rId8"/>
              </a:rPr>
              <a:t>https://www.ge.ch/dossier/entreprises-numerique /intelligence-artificielle/formation-ligne-intelligence-artificielle</a:t>
            </a:r>
            <a:endParaRPr lang="fr-CH" sz="1000" dirty="0">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Responsabilité numérique des entreprises (RNE)</a:t>
            </a:r>
          </a:p>
          <a:p>
            <a:r>
              <a:rPr lang="fr-CH" sz="1000" u="sng" dirty="0">
                <a:latin typeface="Arial" panose="020B0604020202020204" pitchFamily="34" charset="0"/>
                <a:cs typeface="Arial" panose="020B0604020202020204" pitchFamily="34" charset="0"/>
                <a:hlinkClick r:id="rId9"/>
              </a:rPr>
              <a:t>https://www.ge.ch/dossier/entreprises-numerique /responsabilite-numerique-entreprises-rne/formation-ligne-rne-0</a:t>
            </a:r>
            <a:endParaRPr lang="fr-CH" sz="1000" dirty="0">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Les cyber-risques</a:t>
            </a:r>
          </a:p>
          <a:p>
            <a:r>
              <a:rPr lang="fr-CH" sz="1000" u="sng" dirty="0">
                <a:latin typeface="Arial" panose="020B0604020202020204" pitchFamily="34" charset="0"/>
                <a:cs typeface="Arial" panose="020B0604020202020204" pitchFamily="34" charset="0"/>
                <a:hlinkClick r:id="rId10"/>
              </a:rPr>
              <a:t>https://www.ge.ch/dossier/entreprises-numerique /cyber-risques/formation-ligne-cyber-risques</a:t>
            </a:r>
            <a:endParaRPr lang="fr-CH" sz="1000" dirty="0">
              <a:latin typeface="Arial" panose="020B0604020202020204" pitchFamily="34" charset="0"/>
              <a:cs typeface="Arial" panose="020B0604020202020204" pitchFamily="34" charset="0"/>
            </a:endParaRPr>
          </a:p>
          <a:p>
            <a:endParaRPr lang="fr-FR" sz="1000" dirty="0">
              <a:latin typeface="Arial" panose="020B0604020202020204" pitchFamily="34" charset="0"/>
              <a:cs typeface="Arial" panose="020B0604020202020204" pitchFamily="34" charset="0"/>
            </a:endParaRPr>
          </a:p>
        </p:txBody>
      </p:sp>
      <p:sp>
        <p:nvSpPr>
          <p:cNvPr id="10" name="ZoneTexte 9">
            <a:extLst>
              <a:ext uri="{FF2B5EF4-FFF2-40B4-BE49-F238E27FC236}">
                <a16:creationId xmlns:a16="http://schemas.microsoft.com/office/drawing/2014/main" id="{CDB457F2-DE1D-B8B8-B051-ED763023CB25}"/>
              </a:ext>
            </a:extLst>
          </p:cNvPr>
          <p:cNvSpPr txBox="1"/>
          <p:nvPr/>
        </p:nvSpPr>
        <p:spPr>
          <a:xfrm>
            <a:off x="3429000" y="996696"/>
            <a:ext cx="3136765" cy="6732612"/>
          </a:xfrm>
          <a:prstGeom prst="rect">
            <a:avLst/>
          </a:prstGeom>
          <a:noFill/>
        </p:spPr>
        <p:txBody>
          <a:bodyPr wrap="square" rtlCol="0">
            <a:spAutoFit/>
          </a:bodyPr>
          <a:lstStyle/>
          <a:p>
            <a:r>
              <a:rPr lang="fr-CH" sz="1150" b="1" dirty="0">
                <a:latin typeface="Arial" panose="020B0604020202020204" pitchFamily="34" charset="0"/>
                <a:cs typeface="Arial" panose="020B0604020202020204" pitchFamily="34" charset="0"/>
              </a:rPr>
              <a:t>Autres ressources</a:t>
            </a:r>
            <a:br>
              <a:rPr lang="fr-CH" sz="1000" dirty="0">
                <a:latin typeface="Arial" panose="020B0604020202020204" pitchFamily="34" charset="0"/>
                <a:cs typeface="Arial" panose="020B0604020202020204" pitchFamily="34" charset="0"/>
              </a:rPr>
            </a:br>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Etude </a:t>
            </a:r>
            <a:r>
              <a:rPr lang="fr-CH" sz="1000" dirty="0" err="1">
                <a:latin typeface="Arial" panose="020B0604020202020204" pitchFamily="34" charset="0"/>
                <a:cs typeface="Arial" panose="020B0604020202020204" pitchFamily="34" charset="0"/>
              </a:rPr>
              <a:t>Oprisko</a:t>
            </a:r>
            <a:r>
              <a:rPr lang="fr-CH" sz="1000" dirty="0">
                <a:latin typeface="Arial" panose="020B0604020202020204" pitchFamily="34" charset="0"/>
                <a:cs typeface="Arial" panose="020B0604020202020204" pitchFamily="34" charset="0"/>
              </a:rPr>
              <a:t> :  Transformation numérique : accélérateur de risques et d’opportunités</a:t>
            </a:r>
          </a:p>
          <a:p>
            <a:r>
              <a:rPr lang="fr-CH" sz="1000" u="sng" dirty="0">
                <a:latin typeface="Arial" panose="020B0604020202020204" pitchFamily="34" charset="0"/>
                <a:cs typeface="Arial" panose="020B0604020202020204" pitchFamily="34" charset="0"/>
                <a:hlinkClick r:id="rId11"/>
              </a:rPr>
              <a:t>https://www.oprisko.ch/</a:t>
            </a:r>
            <a:endParaRPr lang="fr-CH" sz="1000" u="sng" dirty="0">
              <a:latin typeface="Arial" panose="020B0604020202020204" pitchFamily="34" charset="0"/>
              <a:cs typeface="Arial" panose="020B0604020202020204" pitchFamily="34" charset="0"/>
            </a:endParaRPr>
          </a:p>
          <a:p>
            <a:r>
              <a:rPr lang="fr-CH" sz="1000" u="sng" dirty="0">
                <a:latin typeface="Arial" panose="020B0604020202020204" pitchFamily="34" charset="0"/>
                <a:cs typeface="Arial" panose="020B0604020202020204" pitchFamily="34" charset="0"/>
                <a:hlinkClick r:id="rId12"/>
              </a:rPr>
              <a:t>https://www.oprisko.ch/?p=819</a:t>
            </a:r>
            <a:endParaRPr lang="fr-CH" sz="1000" dirty="0">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Etude IBM :  « The Race for ROI »: </a:t>
            </a:r>
          </a:p>
          <a:p>
            <a:r>
              <a:rPr lang="fr-CH" sz="1000" u="sng" dirty="0">
                <a:latin typeface="Arial" panose="020B0604020202020204" pitchFamily="34" charset="0"/>
                <a:cs typeface="Arial" panose="020B0604020202020204" pitchFamily="34" charset="0"/>
                <a:hlinkClick r:id="rId13"/>
              </a:rPr>
              <a:t>https://fr.newsroom.ibm.com/Etude-IBM-pr-s-de-deux-tiers-des-entreprises-interrog-es-en-France-font-tat-de-gains-de-productivit-significatifs-gr-ce-lIA?lnk=hpls3fr</a:t>
            </a:r>
            <a:endParaRPr lang="fr-CH" sz="1000" u="sng" dirty="0">
              <a:latin typeface="Arial" panose="020B0604020202020204" pitchFamily="34" charset="0"/>
              <a:cs typeface="Arial" panose="020B0604020202020204" pitchFamily="34" charset="0"/>
            </a:endParaRPr>
          </a:p>
          <a:p>
            <a:r>
              <a:rPr lang="fr-CH" sz="1000" u="sng" dirty="0">
                <a:latin typeface="Arial" panose="020B0604020202020204" pitchFamily="34" charset="0"/>
                <a:cs typeface="Arial" panose="020B0604020202020204" pitchFamily="34" charset="0"/>
                <a:hlinkClick r:id="rId14"/>
              </a:rPr>
              <a:t>https://newsroom.ibm.com/image/IBM+EMEA+Report+-+The+Race+for+AI+.pdf</a:t>
            </a:r>
            <a:br>
              <a:rPr lang="fr-CH" sz="1000" dirty="0">
                <a:latin typeface="Arial" panose="020B0604020202020204" pitchFamily="34" charset="0"/>
                <a:cs typeface="Arial" panose="020B0604020202020204" pitchFamily="34" charset="0"/>
              </a:rPr>
            </a:br>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Le Blog DIT-ER, Unité « Enseignement et recherche », services IT, Université de Fribourg :  Faire tourner un modèle d’IA sur son ordinateur :</a:t>
            </a:r>
          </a:p>
          <a:p>
            <a:r>
              <a:rPr lang="fr-CH" sz="1000" u="sng" dirty="0">
                <a:latin typeface="Arial" panose="020B0604020202020204" pitchFamily="34" charset="0"/>
                <a:cs typeface="Arial" panose="020B0604020202020204" pitchFamily="34" charset="0"/>
                <a:hlinkClick r:id="rId15"/>
              </a:rPr>
              <a:t>Faire tourner un modèle d’IA sur son ordinateur – Le blog DIT-ER</a:t>
            </a:r>
            <a:endParaRPr lang="fr-CH" sz="1000" dirty="0">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CCIFS : Guide Green du IT : Réduire son impact numérique au travers d’une gestion plus sobre, éthique et durable des technologies </a:t>
            </a:r>
          </a:p>
          <a:p>
            <a:r>
              <a:rPr lang="fr-CH" sz="1000" u="sng" dirty="0">
                <a:latin typeface="Arial" panose="020B0604020202020204" pitchFamily="34" charset="0"/>
                <a:cs typeface="Arial" panose="020B0604020202020204" pitchFamily="34" charset="0"/>
                <a:hlinkClick r:id="rId16"/>
              </a:rPr>
              <a:t>Guide du Green IT | CCI France Suisse</a:t>
            </a:r>
            <a:r>
              <a:rPr lang="fr-CH" sz="1000" dirty="0">
                <a:latin typeface="Arial" panose="020B0604020202020204" pitchFamily="34" charset="0"/>
                <a:cs typeface="Arial" panose="020B0604020202020204" pitchFamily="34" charset="0"/>
              </a:rPr>
              <a:t> / </a:t>
            </a:r>
            <a:r>
              <a:rPr lang="fr-CH" sz="1000" u="sng" dirty="0">
                <a:latin typeface="Arial" panose="020B0604020202020204" pitchFamily="34" charset="0"/>
                <a:cs typeface="Arial" panose="020B0604020202020204" pitchFamily="34" charset="0"/>
                <a:hlinkClick r:id="rId17"/>
              </a:rPr>
              <a:t>https://www.ccifs.ch/publications/guides.html</a:t>
            </a:r>
            <a:endParaRPr lang="fr-CH" sz="1000" u="sng" dirty="0">
              <a:latin typeface="Arial" panose="020B0604020202020204" pitchFamily="34" charset="0"/>
              <a:cs typeface="Arial" panose="020B0604020202020204" pitchFamily="34" charset="0"/>
            </a:endParaRPr>
          </a:p>
          <a:p>
            <a:endParaRPr lang="fr-CH" sz="1000" u="sng"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Francenum.gouv.fr – le portail de la transformation numérique des entreprises :</a:t>
            </a:r>
          </a:p>
          <a:p>
            <a:r>
              <a:rPr lang="fr-CH" sz="1000" dirty="0">
                <a:latin typeface="Arial" panose="020B0604020202020204" pitchFamily="34" charset="0"/>
                <a:cs typeface="Arial" panose="020B0604020202020204" pitchFamily="34" charset="0"/>
                <a:hlinkClick r:id="rId18"/>
              </a:rPr>
              <a:t>https://www.francenum.gouv.fr/guides-et-conseils/intelligence-artificielle/generation-de-contenus-texte-image-son-video/comment-0</a:t>
            </a:r>
            <a:endParaRPr lang="fr-CH" sz="1000" dirty="0">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Canton de Berne : </a:t>
            </a:r>
            <a:r>
              <a:rPr lang="fr-CH" sz="1000" dirty="0" err="1">
                <a:latin typeface="Arial" panose="020B0604020202020204" pitchFamily="34" charset="0"/>
                <a:cs typeface="Arial" panose="020B0604020202020204" pitchFamily="34" charset="0"/>
              </a:rPr>
              <a:t>IAstuces</a:t>
            </a:r>
            <a:r>
              <a:rPr lang="fr-CH" sz="1000" dirty="0">
                <a:latin typeface="Arial" panose="020B0604020202020204" pitchFamily="34" charset="0"/>
                <a:cs typeface="Arial" panose="020B0604020202020204" pitchFamily="34" charset="0"/>
              </a:rPr>
              <a:t> - l’art du </a:t>
            </a:r>
            <a:r>
              <a:rPr lang="fr-CH" sz="1000" dirty="0" err="1">
                <a:latin typeface="Arial" panose="020B0604020202020204" pitchFamily="34" charset="0"/>
                <a:cs typeface="Arial" panose="020B0604020202020204" pitchFamily="34" charset="0"/>
              </a:rPr>
              <a:t>prompting</a:t>
            </a:r>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hlinkClick r:id="rId19"/>
              </a:rPr>
              <a:t>https://www.sta.be.ch/content/dam/sta/dokumente/fr/themen/digitale-verwaltung/KI-Tipps_Prompting_FR_final.pdf</a:t>
            </a:r>
            <a:endParaRPr lang="fr-CH" sz="1000" dirty="0">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endParaRPr lang="fr-FR" sz="1000" dirty="0">
              <a:latin typeface="Arial" panose="020B0604020202020204" pitchFamily="34" charset="0"/>
              <a:cs typeface="Arial" panose="020B0604020202020204" pitchFamily="34" charset="0"/>
            </a:endParaRPr>
          </a:p>
          <a:p>
            <a:r>
              <a:rPr lang="fr-CH" sz="1000" b="1" i="1" dirty="0">
                <a:solidFill>
                  <a:srgbClr val="0070C0"/>
                </a:solidFill>
                <a:latin typeface="Arial" panose="020B0604020202020204" pitchFamily="34" charset="0"/>
                <a:cs typeface="Arial" panose="020B0604020202020204" pitchFamily="34" charset="0"/>
              </a:rPr>
              <a:t>(cette bibliographie est à adapter / compléter selon vos propres besoins)</a:t>
            </a:r>
          </a:p>
          <a:p>
            <a:endParaRPr lang="fr-FR"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39280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9F8F3"/>
        </a:solidFill>
        <a:effectLst/>
      </p:bgPr>
    </p:bg>
    <p:spTree>
      <p:nvGrpSpPr>
        <p:cNvPr id="1" name="">
          <a:extLst>
            <a:ext uri="{FF2B5EF4-FFF2-40B4-BE49-F238E27FC236}">
              <a16:creationId xmlns:a16="http://schemas.microsoft.com/office/drawing/2014/main" id="{2666C14E-37C1-FD59-93F9-10EB36EF252E}"/>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D76D00FE-AC39-991F-4ED6-D48BA7FFF1D5}"/>
              </a:ext>
            </a:extLst>
          </p:cNvPr>
          <p:cNvSpPr txBox="1">
            <a:spLocks noGrp="1" noRot="1" noMove="1" noResize="1" noEditPoints="1" noAdjustHandles="1" noChangeArrowheads="1" noChangeShapeType="1"/>
          </p:cNvSpPr>
          <p:nvPr/>
        </p:nvSpPr>
        <p:spPr>
          <a:xfrm>
            <a:off x="292235" y="9317346"/>
            <a:ext cx="3537099" cy="215444"/>
          </a:xfrm>
          <a:prstGeom prst="rect">
            <a:avLst/>
          </a:prstGeom>
          <a:noFill/>
        </p:spPr>
        <p:txBody>
          <a:bodyPr wrap="square" rtlCol="0">
            <a:spAutoFit/>
          </a:bodyPr>
          <a:lstStyle/>
          <a:p>
            <a:r>
              <a:rPr lang="fr-CH" sz="800" dirty="0">
                <a:solidFill>
                  <a:schemeClr val="tx1">
                    <a:alpha val="52123"/>
                  </a:schemeClr>
                </a:solidFill>
                <a:latin typeface="Arial" panose="020B0604020202020204" pitchFamily="34" charset="0"/>
                <a:cs typeface="Arial" panose="020B0604020202020204" pitchFamily="34" charset="0"/>
              </a:rPr>
              <a:t>Ce document © 2025 par État de Genève est sous licence CC BY-SA 4.0</a:t>
            </a:r>
          </a:p>
        </p:txBody>
      </p:sp>
      <p:pic>
        <p:nvPicPr>
          <p:cNvPr id="6" name="Image 5">
            <a:extLst>
              <a:ext uri="{FF2B5EF4-FFF2-40B4-BE49-F238E27FC236}">
                <a16:creationId xmlns:a16="http://schemas.microsoft.com/office/drawing/2014/main" id="{415EBD03-E49C-57CF-41D2-86A6C5B49EBD}"/>
              </a:ext>
            </a:extLst>
          </p:cNvPr>
          <p:cNvPicPr>
            <a:picLocks noGrp="1" noRot="1" noChangeAspect="1" noMove="1" noResize="1" noEditPoints="1" noAdjustHandles="1" noChangeArrowheads="1" noChangeShapeType="1" noCrop="1"/>
          </p:cNvPicPr>
          <p:nvPr/>
        </p:nvPicPr>
        <p:blipFill>
          <a:blip r:embed="rId2">
            <a:alphaModFix amt="52000"/>
          </a:blip>
          <a:stretch>
            <a:fillRect/>
          </a:stretch>
        </p:blipFill>
        <p:spPr>
          <a:xfrm>
            <a:off x="3909140" y="9360330"/>
            <a:ext cx="126462" cy="126462"/>
          </a:xfrm>
          <a:prstGeom prst="rect">
            <a:avLst/>
          </a:prstGeom>
        </p:spPr>
      </p:pic>
      <p:pic>
        <p:nvPicPr>
          <p:cNvPr id="8" name="Image 7">
            <a:extLst>
              <a:ext uri="{FF2B5EF4-FFF2-40B4-BE49-F238E27FC236}">
                <a16:creationId xmlns:a16="http://schemas.microsoft.com/office/drawing/2014/main" id="{C0D58AB4-2CB4-B2B5-F080-AA1288B67747}"/>
              </a:ext>
            </a:extLst>
          </p:cNvPr>
          <p:cNvPicPr>
            <a:picLocks noGrp="1" noRot="1" noChangeAspect="1" noMove="1" noResize="1" noEditPoints="1" noAdjustHandles="1" noChangeArrowheads="1" noChangeShapeType="1" noCrop="1"/>
          </p:cNvPicPr>
          <p:nvPr/>
        </p:nvPicPr>
        <p:blipFill>
          <a:blip r:embed="rId3">
            <a:alphaModFix amt="52000"/>
          </a:blip>
          <a:stretch>
            <a:fillRect/>
          </a:stretch>
        </p:blipFill>
        <p:spPr>
          <a:xfrm>
            <a:off x="3743864" y="9360330"/>
            <a:ext cx="126461" cy="126461"/>
          </a:xfrm>
          <a:prstGeom prst="rect">
            <a:avLst/>
          </a:prstGeom>
        </p:spPr>
      </p:pic>
      <p:sp>
        <p:nvSpPr>
          <p:cNvPr id="9" name="ZoneTexte 8">
            <a:extLst>
              <a:ext uri="{FF2B5EF4-FFF2-40B4-BE49-F238E27FC236}">
                <a16:creationId xmlns:a16="http://schemas.microsoft.com/office/drawing/2014/main" id="{CBACE9AF-4E4F-5801-7FAA-72F91CEE7A5C}"/>
              </a:ext>
            </a:extLst>
          </p:cNvPr>
          <p:cNvSpPr txBox="1">
            <a:spLocks noGrp="1" noRot="1" noMove="1" noResize="1" noEditPoints="1" noAdjustHandles="1" noChangeArrowheads="1" noChangeShapeType="1"/>
          </p:cNvSpPr>
          <p:nvPr/>
        </p:nvSpPr>
        <p:spPr>
          <a:xfrm>
            <a:off x="6252546" y="9238894"/>
            <a:ext cx="344311" cy="369332"/>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rPr>
              <a:t>2</a:t>
            </a:r>
          </a:p>
        </p:txBody>
      </p:sp>
      <p:sp>
        <p:nvSpPr>
          <p:cNvPr id="12" name="ZoneTexte 11">
            <a:extLst>
              <a:ext uri="{FF2B5EF4-FFF2-40B4-BE49-F238E27FC236}">
                <a16:creationId xmlns:a16="http://schemas.microsoft.com/office/drawing/2014/main" id="{6F915989-5090-9F42-509B-77FBC7ECB5B4}"/>
              </a:ext>
            </a:extLst>
          </p:cNvPr>
          <p:cNvSpPr txBox="1"/>
          <p:nvPr/>
        </p:nvSpPr>
        <p:spPr>
          <a:xfrm>
            <a:off x="292235" y="799070"/>
            <a:ext cx="3950252" cy="630942"/>
          </a:xfrm>
          <a:prstGeom prst="rect">
            <a:avLst/>
          </a:prstGeom>
          <a:noFill/>
        </p:spPr>
        <p:txBody>
          <a:bodyPr wrap="square" rtlCol="0">
            <a:spAutoFit/>
          </a:bodyPr>
          <a:lstStyle/>
          <a:p>
            <a:r>
              <a:rPr lang="fr-CH" sz="3500" b="1" dirty="0">
                <a:latin typeface="Arial" panose="020B0604020202020204" pitchFamily="34" charset="0"/>
                <a:cs typeface="Arial" panose="020B0604020202020204" pitchFamily="34" charset="0"/>
              </a:rPr>
              <a:t>Avant-propos</a:t>
            </a:r>
          </a:p>
        </p:txBody>
      </p:sp>
      <p:sp>
        <p:nvSpPr>
          <p:cNvPr id="13" name="ZoneTexte 12">
            <a:extLst>
              <a:ext uri="{FF2B5EF4-FFF2-40B4-BE49-F238E27FC236}">
                <a16:creationId xmlns:a16="http://schemas.microsoft.com/office/drawing/2014/main" id="{49E7C1FA-58B4-F2CB-FAE9-53D5C45A8C21}"/>
              </a:ext>
            </a:extLst>
          </p:cNvPr>
          <p:cNvSpPr txBox="1"/>
          <p:nvPr/>
        </p:nvSpPr>
        <p:spPr>
          <a:xfrm>
            <a:off x="292235" y="1927654"/>
            <a:ext cx="3077041" cy="4662815"/>
          </a:xfrm>
          <a:prstGeom prst="rect">
            <a:avLst/>
          </a:prstGeom>
          <a:noFill/>
        </p:spPr>
        <p:txBody>
          <a:bodyPr wrap="square" rtlCol="0">
            <a:spAutoFit/>
          </a:bodyPr>
          <a:lstStyle/>
          <a:p>
            <a:r>
              <a:rPr lang="fr-CH" sz="1100" dirty="0">
                <a:latin typeface="Arial" panose="020B0604020202020204" pitchFamily="34" charset="0"/>
                <a:cs typeface="Arial" panose="020B0604020202020204" pitchFamily="34" charset="0"/>
              </a:rPr>
              <a:t>Ce modèle de charte a été élaborée sous l’impulsion du Département de l’économie, </a:t>
            </a:r>
          </a:p>
          <a:p>
            <a:r>
              <a:rPr lang="fr-CH" sz="1100" dirty="0">
                <a:latin typeface="Arial" panose="020B0604020202020204" pitchFamily="34" charset="0"/>
                <a:cs typeface="Arial" panose="020B0604020202020204" pitchFamily="34" charset="0"/>
              </a:rPr>
              <a:t>de l’emploi et de l’énergie (DEE) de l’État de Genève. Il est destiné aux entreprises pour les accompagner dans leur transition et transformation numériques. Sa diffusion et son utilisation auprès de ces dernières sont ainsi fortement encouragées. </a:t>
            </a:r>
          </a:p>
          <a:p>
            <a:endParaRPr lang="fr-CH" sz="1100" dirty="0">
              <a:latin typeface="Arial" panose="020B0604020202020204" pitchFamily="34" charset="0"/>
              <a:cs typeface="Arial" panose="020B0604020202020204" pitchFamily="34" charset="0"/>
            </a:endParaRPr>
          </a:p>
          <a:p>
            <a:r>
              <a:rPr lang="fr-CH" sz="1100" dirty="0">
                <a:latin typeface="Arial" panose="020B0604020202020204" pitchFamily="34" charset="0"/>
                <a:cs typeface="Arial" panose="020B0604020202020204" pitchFamily="34" charset="0"/>
              </a:rPr>
              <a:t>Son contenu a été rédigé dans un objectif de vulgarisation et d’accessibilité au plus grand nombre et constitue une base d’information pour les entreprises. </a:t>
            </a:r>
          </a:p>
          <a:p>
            <a:endParaRPr lang="fr-CH" sz="1100" dirty="0">
              <a:latin typeface="Arial" panose="020B0604020202020204" pitchFamily="34" charset="0"/>
              <a:cs typeface="Arial" panose="020B0604020202020204" pitchFamily="34" charset="0"/>
            </a:endParaRPr>
          </a:p>
          <a:p>
            <a:r>
              <a:rPr lang="fr-CH" sz="1100" dirty="0">
                <a:latin typeface="Arial" panose="020B0604020202020204" pitchFamily="34" charset="0"/>
                <a:cs typeface="Arial" panose="020B0604020202020204" pitchFamily="34" charset="0"/>
              </a:rPr>
              <a:t>Il vise à encourager une utilisation appropriée de l’IA en entreprise, en sensibilisant les responsables et les employés aux enjeux liés à son utilisation et de prévenir une majorité de risques la concernant. Ce modèle a également pour vocation à être adapté directement par les entreprises par rapport à leur propre réalité et à leur secteur d’activité. Ce modèle est accompagné d’une proposition de méthodologie pour son appropriation ainsi qu’un résumé d’une page aide-mémoire. </a:t>
            </a:r>
          </a:p>
          <a:p>
            <a:endParaRPr lang="fr-FR" sz="1100" dirty="0">
              <a:latin typeface="Arial" panose="020B0604020202020204" pitchFamily="34" charset="0"/>
              <a:cs typeface="Arial" panose="020B0604020202020204" pitchFamily="34" charset="0"/>
            </a:endParaRPr>
          </a:p>
        </p:txBody>
      </p:sp>
      <p:sp>
        <p:nvSpPr>
          <p:cNvPr id="14" name="ZoneTexte 13">
            <a:extLst>
              <a:ext uri="{FF2B5EF4-FFF2-40B4-BE49-F238E27FC236}">
                <a16:creationId xmlns:a16="http://schemas.microsoft.com/office/drawing/2014/main" id="{B7FC79B0-59AB-9CCC-1052-DC3DBAD51CE7}"/>
              </a:ext>
            </a:extLst>
          </p:cNvPr>
          <p:cNvSpPr txBox="1"/>
          <p:nvPr/>
        </p:nvSpPr>
        <p:spPr>
          <a:xfrm>
            <a:off x="3369276" y="1927654"/>
            <a:ext cx="3077041" cy="5170646"/>
          </a:xfrm>
          <a:prstGeom prst="rect">
            <a:avLst/>
          </a:prstGeom>
          <a:noFill/>
        </p:spPr>
        <p:txBody>
          <a:bodyPr wrap="square" rtlCol="0">
            <a:spAutoFit/>
          </a:bodyPr>
          <a:lstStyle/>
          <a:p>
            <a:r>
              <a:rPr lang="fr-CH" sz="1100" dirty="0">
                <a:latin typeface="Arial" panose="020B0604020202020204" pitchFamily="34" charset="0"/>
                <a:cs typeface="Arial" panose="020B0604020202020204" pitchFamily="34" charset="0"/>
              </a:rPr>
              <a:t>Une fois les adaptations adoptées, il permettra aux responsables d’entreprise de fixer un cadre d’utilisation responsable des outils d’IA incitant leurs employées et employés à adopter des bonnes pratiques d’utilisation. </a:t>
            </a:r>
          </a:p>
          <a:p>
            <a:endParaRPr lang="fr-CH" sz="1100" dirty="0">
              <a:latin typeface="Arial" panose="020B0604020202020204" pitchFamily="34" charset="0"/>
              <a:cs typeface="Arial" panose="020B0604020202020204" pitchFamily="34" charset="0"/>
            </a:endParaRPr>
          </a:p>
          <a:p>
            <a:r>
              <a:rPr lang="fr-CH" sz="1100" dirty="0">
                <a:latin typeface="Arial" panose="020B0604020202020204" pitchFamily="34" charset="0"/>
                <a:cs typeface="Arial" panose="020B0604020202020204" pitchFamily="34" charset="0"/>
              </a:rPr>
              <a:t>Ce modèle de charte est publié sous licence Creative Commons afin que les entreprises se l’approprient et le fasse évoluer au gré de leurs besoins. Le contenu peut être repris et modifié sans autre par les entreprises sous l’égide de cette licence, que nous vous demandons cependant de garder en bas de page ou de citer explicitement. </a:t>
            </a:r>
          </a:p>
          <a:p>
            <a:endParaRPr lang="fr-CH" sz="1100" dirty="0">
              <a:latin typeface="Arial" panose="020B0604020202020204" pitchFamily="34" charset="0"/>
              <a:cs typeface="Arial" panose="020B0604020202020204" pitchFamily="34" charset="0"/>
            </a:endParaRPr>
          </a:p>
          <a:p>
            <a:r>
              <a:rPr lang="fr-CH" sz="1100" dirty="0">
                <a:latin typeface="Arial" panose="020B0604020202020204" pitchFamily="34" charset="0"/>
                <a:cs typeface="Arial" panose="020B0604020202020204" pitchFamily="34" charset="0"/>
              </a:rPr>
              <a:t>L’ensemble des contenus de ces guides est publié sous réserve d’erreurs ou de modifications. </a:t>
            </a:r>
          </a:p>
          <a:p>
            <a:r>
              <a:rPr lang="fr-CH" sz="1100" dirty="0">
                <a:latin typeface="Arial" panose="020B0604020202020204" pitchFamily="34" charset="0"/>
                <a:cs typeface="Arial" panose="020B0604020202020204" pitchFamily="34" charset="0"/>
              </a:rPr>
              <a:t>L’évolution rapide et continue des technologies liées à l’IA ainsi que des cadres réglementaires impliquent de se référer aux informations les plus récentes disponibles sur Internet ou dans la littérature, et également aux spécialistes du domaine concerné et d’y faire appel pour être accompagné ou conseillé. Le contenu de ce modèle de charte sera ainsi amené à être actualisé en conséquence, et fera l’objet d’une communication officielle de l’OCEI.</a:t>
            </a:r>
          </a:p>
        </p:txBody>
      </p:sp>
    </p:spTree>
    <p:extLst>
      <p:ext uri="{BB962C8B-B14F-4D97-AF65-F5344CB8AC3E}">
        <p14:creationId xmlns:p14="http://schemas.microsoft.com/office/powerpoint/2010/main" val="3617756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9F8F3"/>
        </a:solidFill>
        <a:effectLst/>
      </p:bgPr>
    </p:bg>
    <p:spTree>
      <p:nvGrpSpPr>
        <p:cNvPr id="1" name="">
          <a:extLst>
            <a:ext uri="{FF2B5EF4-FFF2-40B4-BE49-F238E27FC236}">
              <a16:creationId xmlns:a16="http://schemas.microsoft.com/office/drawing/2014/main" id="{A41DF66C-F589-A72D-921A-031F4A534BD8}"/>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3076DC96-E959-E0AA-C9F5-1061876155B9}"/>
              </a:ext>
            </a:extLst>
          </p:cNvPr>
          <p:cNvSpPr txBox="1">
            <a:spLocks noGrp="1" noRot="1" noMove="1" noResize="1" noEditPoints="1" noAdjustHandles="1" noChangeArrowheads="1" noChangeShapeType="1"/>
          </p:cNvSpPr>
          <p:nvPr/>
        </p:nvSpPr>
        <p:spPr>
          <a:xfrm>
            <a:off x="292235" y="9317346"/>
            <a:ext cx="3537099" cy="215444"/>
          </a:xfrm>
          <a:prstGeom prst="rect">
            <a:avLst/>
          </a:prstGeom>
          <a:noFill/>
        </p:spPr>
        <p:txBody>
          <a:bodyPr wrap="square" rtlCol="0">
            <a:spAutoFit/>
          </a:bodyPr>
          <a:lstStyle/>
          <a:p>
            <a:r>
              <a:rPr lang="fr-CH" sz="800" dirty="0">
                <a:solidFill>
                  <a:schemeClr val="tx1">
                    <a:alpha val="52123"/>
                  </a:schemeClr>
                </a:solidFill>
                <a:latin typeface="Arial" panose="020B0604020202020204" pitchFamily="34" charset="0"/>
                <a:cs typeface="Arial" panose="020B0604020202020204" pitchFamily="34" charset="0"/>
              </a:rPr>
              <a:t>Ce document © 2025 par État de Genève est sous licence CC BY-SA 4.0</a:t>
            </a:r>
          </a:p>
        </p:txBody>
      </p:sp>
      <p:pic>
        <p:nvPicPr>
          <p:cNvPr id="6" name="Image 5">
            <a:extLst>
              <a:ext uri="{FF2B5EF4-FFF2-40B4-BE49-F238E27FC236}">
                <a16:creationId xmlns:a16="http://schemas.microsoft.com/office/drawing/2014/main" id="{9311C191-D68C-81D1-A886-F571E3E918FE}"/>
              </a:ext>
            </a:extLst>
          </p:cNvPr>
          <p:cNvPicPr>
            <a:picLocks noGrp="1" noRot="1" noChangeAspect="1" noMove="1" noResize="1" noEditPoints="1" noAdjustHandles="1" noChangeArrowheads="1" noChangeShapeType="1" noCrop="1"/>
          </p:cNvPicPr>
          <p:nvPr/>
        </p:nvPicPr>
        <p:blipFill>
          <a:blip r:embed="rId2">
            <a:alphaModFix amt="52000"/>
          </a:blip>
          <a:stretch>
            <a:fillRect/>
          </a:stretch>
        </p:blipFill>
        <p:spPr>
          <a:xfrm>
            <a:off x="3909140" y="9360330"/>
            <a:ext cx="126462" cy="126462"/>
          </a:xfrm>
          <a:prstGeom prst="rect">
            <a:avLst/>
          </a:prstGeom>
        </p:spPr>
      </p:pic>
      <p:pic>
        <p:nvPicPr>
          <p:cNvPr id="8" name="Image 7">
            <a:extLst>
              <a:ext uri="{FF2B5EF4-FFF2-40B4-BE49-F238E27FC236}">
                <a16:creationId xmlns:a16="http://schemas.microsoft.com/office/drawing/2014/main" id="{AEAA0F1D-3FEA-0DD1-9421-48A6E585912A}"/>
              </a:ext>
            </a:extLst>
          </p:cNvPr>
          <p:cNvPicPr>
            <a:picLocks noGrp="1" noRot="1" noChangeAspect="1" noMove="1" noResize="1" noEditPoints="1" noAdjustHandles="1" noChangeArrowheads="1" noChangeShapeType="1" noCrop="1"/>
          </p:cNvPicPr>
          <p:nvPr/>
        </p:nvPicPr>
        <p:blipFill>
          <a:blip r:embed="rId3">
            <a:alphaModFix amt="52000"/>
          </a:blip>
          <a:stretch>
            <a:fillRect/>
          </a:stretch>
        </p:blipFill>
        <p:spPr>
          <a:xfrm>
            <a:off x="3743864" y="9360330"/>
            <a:ext cx="126461" cy="126461"/>
          </a:xfrm>
          <a:prstGeom prst="rect">
            <a:avLst/>
          </a:prstGeom>
        </p:spPr>
      </p:pic>
      <p:sp>
        <p:nvSpPr>
          <p:cNvPr id="9" name="ZoneTexte 8">
            <a:extLst>
              <a:ext uri="{FF2B5EF4-FFF2-40B4-BE49-F238E27FC236}">
                <a16:creationId xmlns:a16="http://schemas.microsoft.com/office/drawing/2014/main" id="{B96417B2-76B9-4639-EBEC-D5A6ED857D46}"/>
              </a:ext>
            </a:extLst>
          </p:cNvPr>
          <p:cNvSpPr txBox="1">
            <a:spLocks noGrp="1" noRot="1" noMove="1" noResize="1" noEditPoints="1" noAdjustHandles="1" noChangeArrowheads="1" noChangeShapeType="1"/>
          </p:cNvSpPr>
          <p:nvPr/>
        </p:nvSpPr>
        <p:spPr>
          <a:xfrm>
            <a:off x="6252546" y="9238894"/>
            <a:ext cx="344311" cy="369332"/>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rPr>
              <a:t>3</a:t>
            </a:r>
          </a:p>
        </p:txBody>
      </p:sp>
      <p:sp>
        <p:nvSpPr>
          <p:cNvPr id="7" name="ZoneTexte 6">
            <a:extLst>
              <a:ext uri="{FF2B5EF4-FFF2-40B4-BE49-F238E27FC236}">
                <a16:creationId xmlns:a16="http://schemas.microsoft.com/office/drawing/2014/main" id="{B7AAECA6-94E6-B90A-314A-8E2611AF2E66}"/>
              </a:ext>
            </a:extLst>
          </p:cNvPr>
          <p:cNvSpPr txBox="1"/>
          <p:nvPr/>
        </p:nvSpPr>
        <p:spPr>
          <a:xfrm>
            <a:off x="292235" y="393530"/>
            <a:ext cx="3015561" cy="353943"/>
          </a:xfrm>
          <a:prstGeom prst="rect">
            <a:avLst/>
          </a:prstGeom>
          <a:noFill/>
        </p:spPr>
        <p:txBody>
          <a:bodyPr wrap="square" rtlCol="0">
            <a:spAutoFit/>
          </a:bodyPr>
          <a:lstStyle/>
          <a:p>
            <a:r>
              <a:rPr lang="fr-CH" sz="1700" b="1" dirty="0">
                <a:latin typeface="Arial" panose="020B0604020202020204" pitchFamily="34" charset="0"/>
                <a:cs typeface="Arial" panose="020B0604020202020204" pitchFamily="34" charset="0"/>
              </a:rPr>
              <a:t>À propos de la charte IA</a:t>
            </a:r>
          </a:p>
        </p:txBody>
      </p:sp>
      <p:sp>
        <p:nvSpPr>
          <p:cNvPr id="10" name="ZoneTexte 9">
            <a:extLst>
              <a:ext uri="{FF2B5EF4-FFF2-40B4-BE49-F238E27FC236}">
                <a16:creationId xmlns:a16="http://schemas.microsoft.com/office/drawing/2014/main" id="{438C7C41-E12F-2790-32E6-3725BDC76054}"/>
              </a:ext>
            </a:extLst>
          </p:cNvPr>
          <p:cNvSpPr txBox="1"/>
          <p:nvPr/>
        </p:nvSpPr>
        <p:spPr>
          <a:xfrm>
            <a:off x="292234" y="2083500"/>
            <a:ext cx="3015561" cy="353943"/>
          </a:xfrm>
          <a:prstGeom prst="rect">
            <a:avLst/>
          </a:prstGeom>
          <a:noFill/>
        </p:spPr>
        <p:txBody>
          <a:bodyPr wrap="square" rtlCol="0">
            <a:spAutoFit/>
          </a:bodyPr>
          <a:lstStyle/>
          <a:p>
            <a:r>
              <a:rPr lang="fr-CH" sz="1700" b="1" dirty="0">
                <a:latin typeface="Arial" panose="020B0604020202020204" pitchFamily="34" charset="0"/>
                <a:cs typeface="Arial" panose="020B0604020202020204" pitchFamily="34" charset="0"/>
              </a:rPr>
              <a:t>De l’utilité d’une charte IA</a:t>
            </a:r>
          </a:p>
        </p:txBody>
      </p:sp>
      <p:sp>
        <p:nvSpPr>
          <p:cNvPr id="11" name="ZoneTexte 10">
            <a:extLst>
              <a:ext uri="{FF2B5EF4-FFF2-40B4-BE49-F238E27FC236}">
                <a16:creationId xmlns:a16="http://schemas.microsoft.com/office/drawing/2014/main" id="{5EAD7B5F-C5B1-D8D4-2A7E-199B26C884DD}"/>
              </a:ext>
            </a:extLst>
          </p:cNvPr>
          <p:cNvSpPr txBox="1"/>
          <p:nvPr/>
        </p:nvSpPr>
        <p:spPr>
          <a:xfrm>
            <a:off x="292236" y="729062"/>
            <a:ext cx="3136764" cy="1323439"/>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Ce canevas de charte, mis à disposition des entreprises par l’État de Genève, vise à établir des lignes directrices pour l’utilisation des technologies d’</a:t>
            </a:r>
            <a:r>
              <a:rPr lang="fr-CH" sz="1000" u="sng" dirty="0">
                <a:latin typeface="Arial" panose="020B0604020202020204" pitchFamily="34" charset="0"/>
                <a:cs typeface="Arial" panose="020B0604020202020204" pitchFamily="34" charset="0"/>
              </a:rPr>
              <a:t>intelligence artificielle</a:t>
            </a:r>
            <a:r>
              <a:rPr lang="fr-CH" sz="1000" dirty="0">
                <a:latin typeface="Arial" panose="020B0604020202020204" pitchFamily="34" charset="0"/>
                <a:cs typeface="Arial" panose="020B0604020202020204" pitchFamily="34" charset="0"/>
              </a:rPr>
              <a:t> (IA) </a:t>
            </a:r>
            <a:r>
              <a:rPr lang="fr-CH" sz="1000" u="sng" dirty="0">
                <a:latin typeface="Arial" panose="020B0604020202020204" pitchFamily="34" charset="0"/>
                <a:cs typeface="Arial" panose="020B0604020202020204" pitchFamily="34" charset="0"/>
              </a:rPr>
              <a:t>générative</a:t>
            </a:r>
            <a:r>
              <a:rPr lang="fr-CH" sz="1000" dirty="0">
                <a:latin typeface="Arial" panose="020B0604020202020204" pitchFamily="34" charset="0"/>
                <a:cs typeface="Arial" panose="020B0604020202020204" pitchFamily="34" charset="0"/>
              </a:rPr>
              <a:t> au sein des entreprises. Elle a pour but de garantir un usage responsable, éthique et aligné sur les valeurs de l’entreprise tout en favorisant l’innovation et l’efficacité.</a:t>
            </a:r>
          </a:p>
        </p:txBody>
      </p:sp>
      <p:sp>
        <p:nvSpPr>
          <p:cNvPr id="12" name="ZoneTexte 11">
            <a:extLst>
              <a:ext uri="{FF2B5EF4-FFF2-40B4-BE49-F238E27FC236}">
                <a16:creationId xmlns:a16="http://schemas.microsoft.com/office/drawing/2014/main" id="{26D8C391-055C-12DB-AA7C-205ACD3396F5}"/>
              </a:ext>
            </a:extLst>
          </p:cNvPr>
          <p:cNvSpPr txBox="1"/>
          <p:nvPr/>
        </p:nvSpPr>
        <p:spPr>
          <a:xfrm>
            <a:off x="329058" y="2423055"/>
            <a:ext cx="3015561" cy="6863417"/>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Depuis 2022, l’intelligence artificielle a connu une adoption rapide au sein de la société, propulsée par des innovations telles que les </a:t>
            </a:r>
            <a:r>
              <a:rPr lang="fr-CH" sz="1000" u="sng" dirty="0">
                <a:latin typeface="Arial" panose="020B0604020202020204" pitchFamily="34" charset="0"/>
                <a:cs typeface="Arial" panose="020B0604020202020204" pitchFamily="34" charset="0"/>
              </a:rPr>
              <a:t>Large </a:t>
            </a:r>
            <a:r>
              <a:rPr lang="fr-CH" sz="1000" u="sng" dirty="0" err="1">
                <a:latin typeface="Arial" panose="020B0604020202020204" pitchFamily="34" charset="0"/>
                <a:cs typeface="Arial" panose="020B0604020202020204" pitchFamily="34" charset="0"/>
              </a:rPr>
              <a:t>Language</a:t>
            </a:r>
            <a:r>
              <a:rPr lang="fr-CH" sz="1000" u="sng" dirty="0">
                <a:latin typeface="Arial" panose="020B0604020202020204" pitchFamily="34" charset="0"/>
                <a:cs typeface="Arial" panose="020B0604020202020204" pitchFamily="34" charset="0"/>
              </a:rPr>
              <a:t> Model</a:t>
            </a:r>
            <a:r>
              <a:rPr lang="fr-CH" sz="1000" dirty="0">
                <a:latin typeface="Arial" panose="020B0604020202020204" pitchFamily="34" charset="0"/>
                <a:cs typeface="Arial" panose="020B0604020202020204" pitchFamily="34" charset="0"/>
              </a:rPr>
              <a:t> (LLM) et </a:t>
            </a:r>
            <a:r>
              <a:rPr lang="fr-CH" sz="1000" u="sng" dirty="0">
                <a:latin typeface="Arial" panose="020B0604020202020204" pitchFamily="34" charset="0"/>
                <a:cs typeface="Arial" panose="020B0604020202020204" pitchFamily="34" charset="0"/>
              </a:rPr>
              <a:t>l’apprentissage profond</a:t>
            </a:r>
            <a:r>
              <a:rPr lang="fr-CH" sz="1000" dirty="0">
                <a:latin typeface="Arial" panose="020B0604020202020204" pitchFamily="34" charset="0"/>
                <a:cs typeface="Arial" panose="020B0604020202020204" pitchFamily="34" charset="0"/>
              </a:rPr>
              <a:t>, comme l’est par exemple ChatGPT. Cette révolution technologique entraîne des conséquences significatives sur les plans économique, social, légal, éthique et sécuritaire. Si l’IA permet de transformer les méthodes de production, de fournir des services ou d’améliorer la prise de décision, elle soulève également des questions juridiques et éthiques cruciales concernant la confidentialité des données, la propriété de ces dernières et la responsabilité de leur utilisation.</a:t>
            </a:r>
            <a:br>
              <a:rPr lang="fr-CH" sz="1000" dirty="0">
                <a:latin typeface="Arial" panose="020B0604020202020204" pitchFamily="34" charset="0"/>
                <a:cs typeface="Arial" panose="020B0604020202020204" pitchFamily="34" charset="0"/>
              </a:rPr>
            </a:br>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L’IA étant aussi une technologie en constante évolution, tout bon acteur économique se doit de la comprendre, de l’utiliser pour pouvoir l’exploiter à bon escient et la maîtriser au mieux afin de l’intégrer efficacement dans ses opérations. Cela est essentiel pour saisir les opportunités offertes par ses outils, comme celle de maintenir son niveau de compétitivité et de performance. </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Se priver de cette technologie pourrait non seulement faire perdre du terrain face à la concurrence, mais également nuire à la capacité de l’entreprise à innover, à répondre aux attentes de la clientèle et à retenir et attirer des talents. Son utilisation peut également contribuer à limiter des risques éthiques et légaux liés à la protection des données par exemple, par une surveillance alimentée par l’IA. </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D’autre part, il est probable que certains employés utilisent déjà des outils IA en entreprise, sans en avoir reçu explicitement l’autorisation (</a:t>
            </a:r>
            <a:r>
              <a:rPr lang="fr-CH" sz="1000" u="sng" dirty="0" err="1">
                <a:latin typeface="Arial" panose="020B0604020202020204" pitchFamily="34" charset="0"/>
                <a:cs typeface="Arial" panose="020B0604020202020204" pitchFamily="34" charset="0"/>
              </a:rPr>
              <a:t>shadow</a:t>
            </a:r>
            <a:r>
              <a:rPr lang="fr-CH" sz="1000" u="sng" dirty="0">
                <a:latin typeface="Arial" panose="020B0604020202020204" pitchFamily="34" charset="0"/>
                <a:cs typeface="Arial" panose="020B0604020202020204" pitchFamily="34" charset="0"/>
              </a:rPr>
              <a:t> AI</a:t>
            </a:r>
            <a:r>
              <a:rPr lang="fr-CH" sz="1000" dirty="0">
                <a:latin typeface="Arial" panose="020B0604020202020204" pitchFamily="34" charset="0"/>
                <a:cs typeface="Arial" panose="020B0604020202020204" pitchFamily="34" charset="0"/>
              </a:rPr>
              <a:t>), entrainant un certain nombre de risques pour cette dernière.</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C’est pourquoi les entreprises sont invitées à définir un cadre d’utilisation de l’IA, notamment via ce canevas de charte, que nous vous invitons à lire attentivement et à adapter à vos besoins. </a:t>
            </a:r>
          </a:p>
        </p:txBody>
      </p:sp>
      <p:sp>
        <p:nvSpPr>
          <p:cNvPr id="18" name="Rectangle 17">
            <a:extLst>
              <a:ext uri="{FF2B5EF4-FFF2-40B4-BE49-F238E27FC236}">
                <a16:creationId xmlns:a16="http://schemas.microsoft.com/office/drawing/2014/main" id="{89FCE7B5-1591-5CB3-3A04-5B9294F82DDB}"/>
              </a:ext>
            </a:extLst>
          </p:cNvPr>
          <p:cNvSpPr/>
          <p:nvPr/>
        </p:nvSpPr>
        <p:spPr>
          <a:xfrm>
            <a:off x="3513383" y="393530"/>
            <a:ext cx="2970224" cy="455947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Rectangle 18">
            <a:extLst>
              <a:ext uri="{FF2B5EF4-FFF2-40B4-BE49-F238E27FC236}">
                <a16:creationId xmlns:a16="http://schemas.microsoft.com/office/drawing/2014/main" id="{E6D21563-414E-FAEE-D5CB-D1CF813F98E5}"/>
              </a:ext>
            </a:extLst>
          </p:cNvPr>
          <p:cNvSpPr/>
          <p:nvPr/>
        </p:nvSpPr>
        <p:spPr>
          <a:xfrm>
            <a:off x="3516242" y="5153217"/>
            <a:ext cx="2970224" cy="308698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ZoneTexte 19">
            <a:extLst>
              <a:ext uri="{FF2B5EF4-FFF2-40B4-BE49-F238E27FC236}">
                <a16:creationId xmlns:a16="http://schemas.microsoft.com/office/drawing/2014/main" id="{41C34F21-C058-D82E-A59C-AA08CB301F2F}"/>
              </a:ext>
            </a:extLst>
          </p:cNvPr>
          <p:cNvSpPr txBox="1"/>
          <p:nvPr/>
        </p:nvSpPr>
        <p:spPr>
          <a:xfrm>
            <a:off x="3513383" y="419208"/>
            <a:ext cx="3015561" cy="584775"/>
          </a:xfrm>
          <a:prstGeom prst="rect">
            <a:avLst/>
          </a:prstGeom>
          <a:noFill/>
        </p:spPr>
        <p:txBody>
          <a:bodyPr wrap="square" rtlCol="0">
            <a:spAutoFit/>
          </a:bodyPr>
          <a:lstStyle/>
          <a:p>
            <a:r>
              <a:rPr lang="fr-CH" sz="1600" b="1" dirty="0">
                <a:latin typeface="Arial" panose="020B0604020202020204" pitchFamily="34" charset="0"/>
                <a:cs typeface="Arial" panose="020B0604020202020204" pitchFamily="34" charset="0"/>
              </a:rPr>
              <a:t>Définition et fonctionnement de l’IA</a:t>
            </a:r>
          </a:p>
        </p:txBody>
      </p:sp>
      <p:sp>
        <p:nvSpPr>
          <p:cNvPr id="21" name="ZoneTexte 20">
            <a:extLst>
              <a:ext uri="{FF2B5EF4-FFF2-40B4-BE49-F238E27FC236}">
                <a16:creationId xmlns:a16="http://schemas.microsoft.com/office/drawing/2014/main" id="{8FB72CFD-B219-E6F1-2E5F-2FC2021CE268}"/>
              </a:ext>
            </a:extLst>
          </p:cNvPr>
          <p:cNvSpPr txBox="1"/>
          <p:nvPr/>
        </p:nvSpPr>
        <p:spPr>
          <a:xfrm>
            <a:off x="3513383" y="5153217"/>
            <a:ext cx="3015561" cy="353943"/>
          </a:xfrm>
          <a:prstGeom prst="rect">
            <a:avLst/>
          </a:prstGeom>
          <a:noFill/>
        </p:spPr>
        <p:txBody>
          <a:bodyPr wrap="square" rtlCol="0">
            <a:spAutoFit/>
          </a:bodyPr>
          <a:lstStyle/>
          <a:p>
            <a:r>
              <a:rPr lang="fr-CH" sz="1700" b="1" dirty="0">
                <a:latin typeface="Arial" panose="020B0604020202020204" pitchFamily="34" charset="0"/>
                <a:cs typeface="Arial" panose="020B0604020202020204" pitchFamily="34" charset="0"/>
              </a:rPr>
              <a:t>Services existants </a:t>
            </a:r>
          </a:p>
        </p:txBody>
      </p:sp>
      <p:sp>
        <p:nvSpPr>
          <p:cNvPr id="22" name="ZoneTexte 21">
            <a:extLst>
              <a:ext uri="{FF2B5EF4-FFF2-40B4-BE49-F238E27FC236}">
                <a16:creationId xmlns:a16="http://schemas.microsoft.com/office/drawing/2014/main" id="{46477107-D967-AA4D-0903-C226DFEBFC1D}"/>
              </a:ext>
            </a:extLst>
          </p:cNvPr>
          <p:cNvSpPr txBox="1">
            <a:spLocks/>
          </p:cNvSpPr>
          <p:nvPr/>
        </p:nvSpPr>
        <p:spPr>
          <a:xfrm>
            <a:off x="3513383" y="981310"/>
            <a:ext cx="2970224" cy="4093428"/>
          </a:xfrm>
          <a:prstGeom prst="rect">
            <a:avLst/>
          </a:prstGeom>
          <a:noFill/>
        </p:spPr>
        <p:txBody>
          <a:bodyPr wrap="square" rtlCol="0">
            <a:spAutoFit/>
          </a:bodyPr>
          <a:lstStyle/>
          <a:p>
            <a:r>
              <a:rPr lang="fr-CH" sz="1000" b="1" u="sng" dirty="0">
                <a:latin typeface="Arial" panose="020B0604020202020204" pitchFamily="34" charset="0"/>
                <a:cs typeface="Arial" panose="020B0604020202020204" pitchFamily="34" charset="0"/>
              </a:rPr>
              <a:t>L’intelligence artificielle</a:t>
            </a:r>
            <a:r>
              <a:rPr lang="fr-CH" sz="1000" b="1" baseline="30000" dirty="0">
                <a:latin typeface="Arial" panose="020B0604020202020204" pitchFamily="34" charset="0"/>
                <a:cs typeface="Arial" panose="020B0604020202020204" pitchFamily="34" charset="0"/>
              </a:rPr>
              <a:t>1</a:t>
            </a:r>
            <a:r>
              <a:rPr lang="fr-CH" sz="1000" b="1" dirty="0">
                <a:latin typeface="Arial" panose="020B0604020202020204" pitchFamily="34" charset="0"/>
                <a:cs typeface="Arial" panose="020B0604020202020204" pitchFamily="34" charset="0"/>
              </a:rPr>
              <a:t> </a:t>
            </a:r>
            <a:r>
              <a:rPr lang="fr-CH" sz="1000" dirty="0">
                <a:latin typeface="Arial" panose="020B0604020202020204" pitchFamily="34" charset="0"/>
                <a:cs typeface="Arial" panose="020B0604020202020204" pitchFamily="34" charset="0"/>
              </a:rPr>
              <a:t>est un ensemble de théories, de technologies et de techniques permettant de concevoir des machines capables de simuler l’intelligence humaine. Ses applications variées incluent les moteurs de recherche, la compréhension du langage naturel, la génération de contenus (textes, images, vidéos), la traduction automatique et les systèmes de recommandation. L’IA s’appuie sur des algorithmes complexes et qui mobilisent des domaines mathématiques tels que </a:t>
            </a:r>
            <a:r>
              <a:rPr lang="fr-CH" sz="1000" u="sng" dirty="0">
                <a:latin typeface="Arial" panose="020B0604020202020204" pitchFamily="34" charset="0"/>
                <a:cs typeface="Arial" panose="020B0604020202020204" pitchFamily="34" charset="0"/>
              </a:rPr>
              <a:t>l’algèbre linéaire</a:t>
            </a:r>
            <a:r>
              <a:rPr lang="fr-CH" sz="1000" dirty="0">
                <a:latin typeface="Arial" panose="020B0604020202020204" pitchFamily="34" charset="0"/>
                <a:cs typeface="Arial" panose="020B0604020202020204" pitchFamily="34" charset="0"/>
              </a:rPr>
              <a:t>, les statistiques, les probabilités et l’optimisation.</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L’</a:t>
            </a:r>
            <a:r>
              <a:rPr lang="fr-CH" sz="1000" b="1" u="sng" dirty="0">
                <a:latin typeface="Arial" panose="020B0604020202020204" pitchFamily="34" charset="0"/>
                <a:cs typeface="Arial" panose="020B0604020202020204" pitchFamily="34" charset="0"/>
              </a:rPr>
              <a:t>IA générative</a:t>
            </a:r>
            <a:r>
              <a:rPr lang="fr-CH" sz="1000" b="1" dirty="0">
                <a:latin typeface="Arial" panose="020B0604020202020204" pitchFamily="34" charset="0"/>
                <a:cs typeface="Arial" panose="020B0604020202020204" pitchFamily="34" charset="0"/>
              </a:rPr>
              <a:t> </a:t>
            </a:r>
            <a:r>
              <a:rPr lang="fr-CH" sz="1000" dirty="0">
                <a:latin typeface="Arial" panose="020B0604020202020204" pitchFamily="34" charset="0"/>
                <a:cs typeface="Arial" panose="020B0604020202020204" pitchFamily="34" charset="0"/>
              </a:rPr>
              <a:t>est un sous-ensemble de l’IA qui permet de créer ou d’améliorer des contenus à partir d’informations d’entrée. Par exemple, elle peut générer des textes, des images ou des vidéos qui semblent naturels et cohérents pour l’utilisateur. De nombreux modèles de langage (LLM) sont disponibles après avoir été entraînés sur d’importantes quantités de données. Ces outils sont intégrés dans divers dispositifs (smartphones, ordinateurs) et logiciels (systèmes d’exploitation, logiciels de bureautique).</a:t>
            </a:r>
          </a:p>
        </p:txBody>
      </p:sp>
      <p:sp>
        <p:nvSpPr>
          <p:cNvPr id="23" name="ZoneTexte 22">
            <a:extLst>
              <a:ext uri="{FF2B5EF4-FFF2-40B4-BE49-F238E27FC236}">
                <a16:creationId xmlns:a16="http://schemas.microsoft.com/office/drawing/2014/main" id="{4CDC4A9A-5C89-3313-D61B-92179D32A958}"/>
              </a:ext>
            </a:extLst>
          </p:cNvPr>
          <p:cNvSpPr txBox="1"/>
          <p:nvPr/>
        </p:nvSpPr>
        <p:spPr>
          <a:xfrm>
            <a:off x="3536051" y="5507160"/>
            <a:ext cx="2970224" cy="2862322"/>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Des </a:t>
            </a:r>
            <a:r>
              <a:rPr lang="fr-CH" sz="1000" b="1" u="sng" dirty="0">
                <a:latin typeface="Arial" panose="020B0604020202020204" pitchFamily="34" charset="0"/>
                <a:cs typeface="Arial" panose="020B0604020202020204" pitchFamily="34" charset="0"/>
              </a:rPr>
              <a:t>services en ligne</a:t>
            </a:r>
            <a:r>
              <a:rPr lang="fr-CH" sz="1000" b="1" dirty="0">
                <a:latin typeface="Arial" panose="020B0604020202020204" pitchFamily="34" charset="0"/>
                <a:cs typeface="Arial" panose="020B0604020202020204" pitchFamily="34" charset="0"/>
              </a:rPr>
              <a:t> </a:t>
            </a:r>
            <a:r>
              <a:rPr lang="fr-CH" sz="1000" dirty="0">
                <a:latin typeface="Arial" panose="020B0604020202020204" pitchFamily="34" charset="0"/>
                <a:cs typeface="Arial" panose="020B0604020202020204" pitchFamily="34" charset="0"/>
              </a:rPr>
              <a:t>ou </a:t>
            </a:r>
            <a:r>
              <a:rPr lang="fr-CH" sz="1000" u="sng" dirty="0">
                <a:latin typeface="Arial" panose="020B0604020202020204" pitchFamily="34" charset="0"/>
                <a:cs typeface="Arial" panose="020B0604020202020204" pitchFamily="34" charset="0"/>
              </a:rPr>
              <a:t>SaaS IA</a:t>
            </a:r>
            <a:r>
              <a:rPr lang="fr-CH" sz="1000" dirty="0">
                <a:latin typeface="Arial" panose="020B0604020202020204" pitchFamily="34" charset="0"/>
                <a:cs typeface="Arial" panose="020B0604020202020204" pitchFamily="34" charset="0"/>
              </a:rPr>
              <a:t> tels que ChatGPT (</a:t>
            </a:r>
            <a:r>
              <a:rPr lang="fr-CH" sz="1000" dirty="0" err="1">
                <a:latin typeface="Arial" panose="020B0604020202020204" pitchFamily="34" charset="0"/>
                <a:cs typeface="Arial" panose="020B0604020202020204" pitchFamily="34" charset="0"/>
              </a:rPr>
              <a:t>OpenAI</a:t>
            </a:r>
            <a:r>
              <a:rPr lang="fr-CH" sz="1000" dirty="0">
                <a:latin typeface="Arial" panose="020B0604020202020204" pitchFamily="34" charset="0"/>
                <a:cs typeface="Arial" panose="020B0604020202020204" pitchFamily="34" charset="0"/>
              </a:rPr>
              <a:t>), Gemini (Google), </a:t>
            </a:r>
            <a:r>
              <a:rPr lang="fr-CH" sz="1000" dirty="0" err="1">
                <a:latin typeface="Arial" panose="020B0604020202020204" pitchFamily="34" charset="0"/>
                <a:cs typeface="Arial" panose="020B0604020202020204" pitchFamily="34" charset="0"/>
              </a:rPr>
              <a:t>Copilot</a:t>
            </a:r>
            <a:r>
              <a:rPr lang="fr-CH" sz="1000" dirty="0">
                <a:latin typeface="Arial" panose="020B0604020202020204" pitchFamily="34" charset="0"/>
                <a:cs typeface="Arial" panose="020B0604020202020204" pitchFamily="34" charset="0"/>
              </a:rPr>
              <a:t> (Microsoft), Claude (</a:t>
            </a:r>
            <a:r>
              <a:rPr lang="fr-CH" sz="1000" dirty="0" err="1">
                <a:latin typeface="Arial" panose="020B0604020202020204" pitchFamily="34" charset="0"/>
                <a:cs typeface="Arial" panose="020B0604020202020204" pitchFamily="34" charset="0"/>
              </a:rPr>
              <a:t>Anthropic</a:t>
            </a:r>
            <a:r>
              <a:rPr lang="fr-CH" sz="1000" dirty="0">
                <a:latin typeface="Arial" panose="020B0604020202020204" pitchFamily="34" charset="0"/>
                <a:cs typeface="Arial" panose="020B0604020202020204" pitchFamily="34" charset="0"/>
              </a:rPr>
              <a:t>-US) Mistral (France), </a:t>
            </a:r>
            <a:r>
              <a:rPr lang="fr-CH" sz="1000" dirty="0" err="1">
                <a:latin typeface="Arial" panose="020B0604020202020204" pitchFamily="34" charset="0"/>
                <a:cs typeface="Arial" panose="020B0604020202020204" pitchFamily="34" charset="0"/>
              </a:rPr>
              <a:t>Deepseek</a:t>
            </a:r>
            <a:r>
              <a:rPr lang="fr-CH" sz="1000" dirty="0">
                <a:latin typeface="Arial" panose="020B0604020202020204" pitchFamily="34" charset="0"/>
                <a:cs typeface="Arial" panose="020B0604020202020204" pitchFamily="34" charset="0"/>
              </a:rPr>
              <a:t> (Chine), ou </a:t>
            </a:r>
            <a:r>
              <a:rPr lang="fr-CH" sz="1000" dirty="0" err="1">
                <a:latin typeface="Arial" panose="020B0604020202020204" pitchFamily="34" charset="0"/>
                <a:cs typeface="Arial" panose="020B0604020202020204" pitchFamily="34" charset="0"/>
              </a:rPr>
              <a:t>Midjourney</a:t>
            </a:r>
            <a:r>
              <a:rPr lang="fr-CH" sz="1000" dirty="0">
                <a:latin typeface="Arial" panose="020B0604020202020204" pitchFamily="34" charset="0"/>
                <a:cs typeface="Arial" panose="020B0604020202020204" pitchFamily="34" charset="0"/>
              </a:rPr>
              <a:t> (US) offrent des outils puissants permettant à l’utilisateur de créer du contenu en fonction des instructions fournies. Il en existe une multitude d’autres, et tous les jours sortent des nouveaux services et prestations liés à l’IA. En parallèle, l’évolution rapide de l’IA a conduit à une prolifération de nouveaux outils et services, adaptés à divers secteurs et usages. Les </a:t>
            </a:r>
            <a:r>
              <a:rPr lang="fr-CH" sz="1000" u="sng" dirty="0" err="1">
                <a:latin typeface="Arial" panose="020B0604020202020204" pitchFamily="34" charset="0"/>
                <a:cs typeface="Arial" panose="020B0604020202020204" pitchFamily="34" charset="0"/>
              </a:rPr>
              <a:t>chatbots</a:t>
            </a:r>
            <a:r>
              <a:rPr lang="fr-CH" sz="1000" dirty="0">
                <a:latin typeface="Arial" panose="020B0604020202020204" pitchFamily="34" charset="0"/>
                <a:cs typeface="Arial" panose="020B0604020202020204" pitchFamily="34" charset="0"/>
              </a:rPr>
              <a:t>, </a:t>
            </a:r>
            <a:r>
              <a:rPr lang="fr-CH" sz="1000" u="sng" dirty="0" err="1">
                <a:latin typeface="Arial" panose="020B0604020202020204" pitchFamily="34" charset="0"/>
                <a:cs typeface="Arial" panose="020B0604020202020204" pitchFamily="34" charset="0"/>
              </a:rPr>
              <a:t>voicebots</a:t>
            </a:r>
            <a:r>
              <a:rPr lang="fr-CH" sz="1000" dirty="0">
                <a:latin typeface="Arial" panose="020B0604020202020204" pitchFamily="34" charset="0"/>
                <a:cs typeface="Arial" panose="020B0604020202020204" pitchFamily="34" charset="0"/>
              </a:rPr>
              <a:t> et les </a:t>
            </a:r>
            <a:r>
              <a:rPr lang="fr-CH" sz="1000" u="sng" dirty="0">
                <a:latin typeface="Arial" panose="020B0604020202020204" pitchFamily="34" charset="0"/>
                <a:cs typeface="Arial" panose="020B0604020202020204" pitchFamily="34" charset="0"/>
              </a:rPr>
              <a:t>agents intelligents </a:t>
            </a:r>
            <a:r>
              <a:rPr lang="fr-CH" sz="1000" dirty="0">
                <a:latin typeface="Arial" panose="020B0604020202020204" pitchFamily="34" charset="0"/>
                <a:cs typeface="Arial" panose="020B0604020202020204" pitchFamily="34" charset="0"/>
              </a:rPr>
              <a:t>p.ex. deviennent toujours plus sophistiqués et efficaces, offrant des interactions de plus en plus naturelles, qu’il s’agisse d’assistance clientèle, de soutien technique ou des interactions sociales.</a:t>
            </a:r>
          </a:p>
          <a:p>
            <a:endParaRPr lang="fr-CH" sz="1000" dirty="0">
              <a:latin typeface="Arial" panose="020B0604020202020204" pitchFamily="34" charset="0"/>
              <a:cs typeface="Arial" panose="020B0604020202020204" pitchFamily="34" charset="0"/>
            </a:endParaRPr>
          </a:p>
        </p:txBody>
      </p:sp>
      <p:cxnSp>
        <p:nvCxnSpPr>
          <p:cNvPr id="25" name="Connecteur droit 24">
            <a:extLst>
              <a:ext uri="{FF2B5EF4-FFF2-40B4-BE49-F238E27FC236}">
                <a16:creationId xmlns:a16="http://schemas.microsoft.com/office/drawing/2014/main" id="{A2792D73-02CE-C747-14B2-0AA3CE1261A4}"/>
              </a:ext>
            </a:extLst>
          </p:cNvPr>
          <p:cNvCxnSpPr/>
          <p:nvPr/>
        </p:nvCxnSpPr>
        <p:spPr>
          <a:xfrm>
            <a:off x="3536051" y="8744197"/>
            <a:ext cx="156638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26" name="ZoneTexte 25">
            <a:extLst>
              <a:ext uri="{FF2B5EF4-FFF2-40B4-BE49-F238E27FC236}">
                <a16:creationId xmlns:a16="http://schemas.microsoft.com/office/drawing/2014/main" id="{E701B4C7-2426-E11A-3617-B1E2B6169A99}"/>
              </a:ext>
            </a:extLst>
          </p:cNvPr>
          <p:cNvSpPr txBox="1"/>
          <p:nvPr/>
        </p:nvSpPr>
        <p:spPr>
          <a:xfrm>
            <a:off x="3428999" y="8755737"/>
            <a:ext cx="3167857" cy="461665"/>
          </a:xfrm>
          <a:prstGeom prst="rect">
            <a:avLst/>
          </a:prstGeom>
          <a:noFill/>
        </p:spPr>
        <p:txBody>
          <a:bodyPr wrap="square" rtlCol="0">
            <a:spAutoFit/>
          </a:bodyPr>
          <a:lstStyle/>
          <a:p>
            <a:r>
              <a:rPr lang="fr-CH" sz="1000" baseline="30000" dirty="0">
                <a:latin typeface="Arial" panose="020B0604020202020204" pitchFamily="34" charset="0"/>
                <a:cs typeface="Arial" panose="020B0604020202020204" pitchFamily="34" charset="0"/>
              </a:rPr>
              <a:t>1</a:t>
            </a:r>
            <a:r>
              <a:rPr lang="fr-CH" sz="800" dirty="0">
                <a:latin typeface="Arial" panose="020B0604020202020204" pitchFamily="34" charset="0"/>
                <a:cs typeface="Arial" panose="020B0604020202020204" pitchFamily="34" charset="0"/>
              </a:rPr>
              <a:t> Tous les mots ou concepts soulignés font l’objet d’une définition dans le glossaire figurant en Annexe.</a:t>
            </a:r>
          </a:p>
          <a:p>
            <a:endParaRPr lang="fr-FR" sz="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23016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9F8F3"/>
        </a:solidFill>
        <a:effectLst/>
      </p:bgPr>
    </p:bg>
    <p:spTree>
      <p:nvGrpSpPr>
        <p:cNvPr id="1" name="">
          <a:extLst>
            <a:ext uri="{FF2B5EF4-FFF2-40B4-BE49-F238E27FC236}">
              <a16:creationId xmlns:a16="http://schemas.microsoft.com/office/drawing/2014/main" id="{1B3C73E9-BF45-22FC-03BB-1E54FA095A43}"/>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47C86E10-9E7C-DAB2-D0F9-A41739978E69}"/>
              </a:ext>
            </a:extLst>
          </p:cNvPr>
          <p:cNvSpPr txBox="1">
            <a:spLocks noGrp="1" noRot="1" noMove="1" noResize="1" noEditPoints="1" noAdjustHandles="1" noChangeArrowheads="1" noChangeShapeType="1"/>
          </p:cNvSpPr>
          <p:nvPr/>
        </p:nvSpPr>
        <p:spPr>
          <a:xfrm>
            <a:off x="292235" y="9317346"/>
            <a:ext cx="3537099" cy="215444"/>
          </a:xfrm>
          <a:prstGeom prst="rect">
            <a:avLst/>
          </a:prstGeom>
          <a:noFill/>
        </p:spPr>
        <p:txBody>
          <a:bodyPr wrap="square" rtlCol="0">
            <a:spAutoFit/>
          </a:bodyPr>
          <a:lstStyle/>
          <a:p>
            <a:r>
              <a:rPr lang="fr-CH" sz="800" dirty="0">
                <a:solidFill>
                  <a:schemeClr val="tx1">
                    <a:alpha val="52123"/>
                  </a:schemeClr>
                </a:solidFill>
                <a:latin typeface="Arial" panose="020B0604020202020204" pitchFamily="34" charset="0"/>
                <a:cs typeface="Arial" panose="020B0604020202020204" pitchFamily="34" charset="0"/>
              </a:rPr>
              <a:t>Ce document © 2025 par État de Genève est sous licence CC BY-SA 4.0</a:t>
            </a:r>
          </a:p>
        </p:txBody>
      </p:sp>
      <p:pic>
        <p:nvPicPr>
          <p:cNvPr id="6" name="Image 5">
            <a:extLst>
              <a:ext uri="{FF2B5EF4-FFF2-40B4-BE49-F238E27FC236}">
                <a16:creationId xmlns:a16="http://schemas.microsoft.com/office/drawing/2014/main" id="{C4E166B4-8779-AC08-78C0-360DB0B939EB}"/>
              </a:ext>
            </a:extLst>
          </p:cNvPr>
          <p:cNvPicPr>
            <a:picLocks noGrp="1" noRot="1" noChangeAspect="1" noMove="1" noResize="1" noEditPoints="1" noAdjustHandles="1" noChangeArrowheads="1" noChangeShapeType="1" noCrop="1"/>
          </p:cNvPicPr>
          <p:nvPr/>
        </p:nvPicPr>
        <p:blipFill>
          <a:blip r:embed="rId2">
            <a:alphaModFix amt="52000"/>
          </a:blip>
          <a:stretch>
            <a:fillRect/>
          </a:stretch>
        </p:blipFill>
        <p:spPr>
          <a:xfrm>
            <a:off x="3909140" y="9360330"/>
            <a:ext cx="126462" cy="126462"/>
          </a:xfrm>
          <a:prstGeom prst="rect">
            <a:avLst/>
          </a:prstGeom>
        </p:spPr>
      </p:pic>
      <p:pic>
        <p:nvPicPr>
          <p:cNvPr id="8" name="Image 7">
            <a:extLst>
              <a:ext uri="{FF2B5EF4-FFF2-40B4-BE49-F238E27FC236}">
                <a16:creationId xmlns:a16="http://schemas.microsoft.com/office/drawing/2014/main" id="{F5ED5AF8-C705-E894-E5F9-B74C47F79C8D}"/>
              </a:ext>
            </a:extLst>
          </p:cNvPr>
          <p:cNvPicPr>
            <a:picLocks noGrp="1" noRot="1" noChangeAspect="1" noMove="1" noResize="1" noEditPoints="1" noAdjustHandles="1" noChangeArrowheads="1" noChangeShapeType="1" noCrop="1"/>
          </p:cNvPicPr>
          <p:nvPr/>
        </p:nvPicPr>
        <p:blipFill>
          <a:blip r:embed="rId3">
            <a:alphaModFix amt="52000"/>
          </a:blip>
          <a:stretch>
            <a:fillRect/>
          </a:stretch>
        </p:blipFill>
        <p:spPr>
          <a:xfrm>
            <a:off x="3743864" y="9360330"/>
            <a:ext cx="126461" cy="126461"/>
          </a:xfrm>
          <a:prstGeom prst="rect">
            <a:avLst/>
          </a:prstGeom>
        </p:spPr>
      </p:pic>
      <p:sp>
        <p:nvSpPr>
          <p:cNvPr id="9" name="ZoneTexte 8">
            <a:extLst>
              <a:ext uri="{FF2B5EF4-FFF2-40B4-BE49-F238E27FC236}">
                <a16:creationId xmlns:a16="http://schemas.microsoft.com/office/drawing/2014/main" id="{EB4AA148-2126-F246-218D-6AC1C5783E2D}"/>
              </a:ext>
            </a:extLst>
          </p:cNvPr>
          <p:cNvSpPr txBox="1">
            <a:spLocks noGrp="1" noRot="1" noMove="1" noResize="1" noEditPoints="1" noAdjustHandles="1" noChangeArrowheads="1" noChangeShapeType="1"/>
          </p:cNvSpPr>
          <p:nvPr/>
        </p:nvSpPr>
        <p:spPr>
          <a:xfrm>
            <a:off x="6252546" y="9238894"/>
            <a:ext cx="344311" cy="369332"/>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rPr>
              <a:t>4</a:t>
            </a:r>
          </a:p>
        </p:txBody>
      </p:sp>
      <p:pic>
        <p:nvPicPr>
          <p:cNvPr id="11" name="Image 10">
            <a:extLst>
              <a:ext uri="{FF2B5EF4-FFF2-40B4-BE49-F238E27FC236}">
                <a16:creationId xmlns:a16="http://schemas.microsoft.com/office/drawing/2014/main" id="{54C8B179-973C-F9B1-11F3-F9BAAF617DCE}"/>
              </a:ext>
            </a:extLst>
          </p:cNvPr>
          <p:cNvPicPr>
            <a:picLocks noChangeAspect="1"/>
          </p:cNvPicPr>
          <p:nvPr/>
        </p:nvPicPr>
        <p:blipFill>
          <a:blip r:embed="rId4"/>
          <a:stretch>
            <a:fillRect/>
          </a:stretch>
        </p:blipFill>
        <p:spPr>
          <a:xfrm>
            <a:off x="3592102" y="6371626"/>
            <a:ext cx="600232" cy="600232"/>
          </a:xfrm>
          <a:prstGeom prst="rect">
            <a:avLst/>
          </a:prstGeom>
        </p:spPr>
      </p:pic>
      <p:sp>
        <p:nvSpPr>
          <p:cNvPr id="12" name="ZoneTexte 11">
            <a:extLst>
              <a:ext uri="{FF2B5EF4-FFF2-40B4-BE49-F238E27FC236}">
                <a16:creationId xmlns:a16="http://schemas.microsoft.com/office/drawing/2014/main" id="{9B7EFBC1-BA94-DF2C-2F4B-B1020F539627}"/>
              </a:ext>
            </a:extLst>
          </p:cNvPr>
          <p:cNvSpPr txBox="1"/>
          <p:nvPr/>
        </p:nvSpPr>
        <p:spPr>
          <a:xfrm>
            <a:off x="292235" y="356681"/>
            <a:ext cx="2982744" cy="615553"/>
          </a:xfrm>
          <a:prstGeom prst="rect">
            <a:avLst/>
          </a:prstGeom>
          <a:noFill/>
        </p:spPr>
        <p:txBody>
          <a:bodyPr wrap="square" rtlCol="0">
            <a:spAutoFit/>
          </a:bodyPr>
          <a:lstStyle/>
          <a:p>
            <a:r>
              <a:rPr lang="fr-CH" sz="1700" b="1" dirty="0">
                <a:latin typeface="Arial" panose="020B0604020202020204" pitchFamily="34" charset="0"/>
                <a:cs typeface="Arial" panose="020B0604020202020204" pitchFamily="34" charset="0"/>
              </a:rPr>
              <a:t>1. Principes généraux pour l’utilisation en entreprise</a:t>
            </a:r>
          </a:p>
        </p:txBody>
      </p:sp>
      <p:sp>
        <p:nvSpPr>
          <p:cNvPr id="13" name="ZoneTexte 12">
            <a:extLst>
              <a:ext uri="{FF2B5EF4-FFF2-40B4-BE49-F238E27FC236}">
                <a16:creationId xmlns:a16="http://schemas.microsoft.com/office/drawing/2014/main" id="{FD664E12-B27D-5CD4-DE08-CE7CAD4F46FE}"/>
              </a:ext>
            </a:extLst>
          </p:cNvPr>
          <p:cNvSpPr txBox="1"/>
          <p:nvPr/>
        </p:nvSpPr>
        <p:spPr>
          <a:xfrm>
            <a:off x="292234" y="1121924"/>
            <a:ext cx="3136765" cy="3785652"/>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Les services numériques utilisant l’IA évoluant rapidement, il est crucial d’explorer ces technologies tout en considérant leurs différentes implications possibles pour l’entreprise. Voici quelques points clés à garder à l’esprit :</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Curiosité et innovation </a:t>
            </a:r>
            <a:r>
              <a:rPr lang="fr-CH" sz="1000" dirty="0">
                <a:latin typeface="Arial" panose="020B0604020202020204" pitchFamily="34" charset="0"/>
                <a:cs typeface="Arial" panose="020B0604020202020204" pitchFamily="34" charset="0"/>
              </a:rPr>
              <a:t>: nous vous encourageons à explorer ces technologies pour identifier des cas d’utilisation pertinents au sein de vos activités. Partagez vos expériences avec vos collègues afin d’enrichir la connaissance collective.</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Prudence avec les informations sensibles </a:t>
            </a:r>
            <a:r>
              <a:rPr lang="fr-CH" sz="1000" dirty="0">
                <a:latin typeface="Arial" panose="020B0604020202020204" pitchFamily="34" charset="0"/>
                <a:cs typeface="Arial" panose="020B0604020202020204" pitchFamily="34" charset="0"/>
              </a:rPr>
              <a:t>: lorsque vous utilisez ces outils, soyez conscients des données que vous traitez. Les informations couvertes par le secret professionnel, les données sensibles ou personnelles doivent être traitées avec précaution.</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Esprit critique </a:t>
            </a:r>
            <a:r>
              <a:rPr lang="fr-CH" sz="1000" dirty="0">
                <a:latin typeface="Arial" panose="020B0604020202020204" pitchFamily="34" charset="0"/>
                <a:cs typeface="Arial" panose="020B0604020202020204" pitchFamily="34" charset="0"/>
              </a:rPr>
              <a:t>: bien que l’IA générative puisse enrichir votre travail, elle nécessite une utilisation réfléchie. Les résultats générés doivent être vérifiés et validés avant utilisation.</a:t>
            </a:r>
          </a:p>
          <a:p>
            <a:endParaRPr lang="fr-FR" sz="1000" dirty="0">
              <a:latin typeface="Arial" panose="020B0604020202020204" pitchFamily="34" charset="0"/>
              <a:cs typeface="Arial" panose="020B0604020202020204" pitchFamily="34" charset="0"/>
            </a:endParaRPr>
          </a:p>
        </p:txBody>
      </p:sp>
      <p:sp>
        <p:nvSpPr>
          <p:cNvPr id="14" name="ZoneTexte 13">
            <a:extLst>
              <a:ext uri="{FF2B5EF4-FFF2-40B4-BE49-F238E27FC236}">
                <a16:creationId xmlns:a16="http://schemas.microsoft.com/office/drawing/2014/main" id="{ADC03756-DA7D-5232-97D7-260EE0F7ACCC}"/>
              </a:ext>
            </a:extLst>
          </p:cNvPr>
          <p:cNvSpPr txBox="1"/>
          <p:nvPr/>
        </p:nvSpPr>
        <p:spPr>
          <a:xfrm>
            <a:off x="3428999" y="373210"/>
            <a:ext cx="2982744" cy="615553"/>
          </a:xfrm>
          <a:prstGeom prst="rect">
            <a:avLst/>
          </a:prstGeom>
          <a:noFill/>
        </p:spPr>
        <p:txBody>
          <a:bodyPr wrap="square" rtlCol="0">
            <a:spAutoFit/>
          </a:bodyPr>
          <a:lstStyle/>
          <a:p>
            <a:r>
              <a:rPr lang="fr-CH" sz="1700" b="1" dirty="0">
                <a:latin typeface="Arial" panose="020B0604020202020204" pitchFamily="34" charset="0"/>
                <a:cs typeface="Arial" panose="020B0604020202020204" pitchFamily="34" charset="0"/>
              </a:rPr>
              <a:t>2. Domaines d’applications</a:t>
            </a:r>
          </a:p>
          <a:p>
            <a:r>
              <a:rPr lang="fr-CH" sz="1700" b="1" dirty="0">
                <a:latin typeface="Arial" panose="020B0604020202020204" pitchFamily="34" charset="0"/>
                <a:cs typeface="Arial" panose="020B0604020202020204" pitchFamily="34" charset="0"/>
              </a:rPr>
              <a:t>courant</a:t>
            </a:r>
          </a:p>
        </p:txBody>
      </p:sp>
      <p:sp>
        <p:nvSpPr>
          <p:cNvPr id="15" name="ZoneTexte 14">
            <a:extLst>
              <a:ext uri="{FF2B5EF4-FFF2-40B4-BE49-F238E27FC236}">
                <a16:creationId xmlns:a16="http://schemas.microsoft.com/office/drawing/2014/main" id="{B7568AE2-B29F-B7B2-D663-B6D4B6CC0381}"/>
              </a:ext>
            </a:extLst>
          </p:cNvPr>
          <p:cNvSpPr txBox="1"/>
          <p:nvPr/>
        </p:nvSpPr>
        <p:spPr>
          <a:xfrm>
            <a:off x="3428999" y="1138453"/>
            <a:ext cx="3167858" cy="3631763"/>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Les applications potentielles des services numériques utilisant l’IA générative incluent les assistances suivantes :</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Création de contenu </a:t>
            </a:r>
            <a:r>
              <a:rPr lang="fr-CH" sz="1000" dirty="0">
                <a:latin typeface="Arial" panose="020B0604020202020204" pitchFamily="34" charset="0"/>
                <a:cs typeface="Arial" panose="020B0604020202020204" pitchFamily="34" charset="0"/>
              </a:rPr>
              <a:t>: génération automatique de textes, images ou graphiques sur divers sujets.</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Synthèse d’informations </a:t>
            </a:r>
            <a:r>
              <a:rPr lang="fr-CH" sz="1000" dirty="0">
                <a:latin typeface="Arial" panose="020B0604020202020204" pitchFamily="34" charset="0"/>
                <a:cs typeface="Arial" panose="020B0604020202020204" pitchFamily="34" charset="0"/>
              </a:rPr>
              <a:t>: création de résumés à partir de diverses sources.</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Génération d’idées </a:t>
            </a:r>
            <a:r>
              <a:rPr lang="fr-CH" sz="1000" dirty="0">
                <a:latin typeface="Arial" panose="020B0604020202020204" pitchFamily="34" charset="0"/>
                <a:cs typeface="Arial" panose="020B0604020202020204" pitchFamily="34" charset="0"/>
              </a:rPr>
              <a:t>: brainstormings assistés par IA pour stimuler la créativité.</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Traduction</a:t>
            </a:r>
            <a:r>
              <a:rPr lang="fr-CH" sz="1000" dirty="0">
                <a:latin typeface="Arial" panose="020B0604020202020204" pitchFamily="34" charset="0"/>
                <a:cs typeface="Arial" panose="020B0604020202020204" pitchFamily="34" charset="0"/>
              </a:rPr>
              <a:t> : traduction automatique précise entre plusieurs langues.</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Développement de code </a:t>
            </a:r>
            <a:r>
              <a:rPr lang="fr-CH" sz="1000" dirty="0">
                <a:latin typeface="Arial" panose="020B0604020202020204" pitchFamily="34" charset="0"/>
                <a:cs typeface="Arial" panose="020B0604020202020204" pitchFamily="34" charset="0"/>
              </a:rPr>
              <a:t>: assistance à la programmation via la génération automatique.</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Conversation et assistance </a:t>
            </a:r>
            <a:r>
              <a:rPr lang="fr-CH" sz="1000" dirty="0">
                <a:latin typeface="Arial" panose="020B0604020202020204" pitchFamily="34" charset="0"/>
                <a:cs typeface="Arial" panose="020B0604020202020204" pitchFamily="34" charset="0"/>
              </a:rPr>
              <a:t>: dialogues automatiques sous forme écrite, orale ou vidéos destinés à différents types d’interlocuteurs (prospects, clients, fournisseurs, etc.).</a:t>
            </a:r>
          </a:p>
        </p:txBody>
      </p:sp>
      <p:sp>
        <p:nvSpPr>
          <p:cNvPr id="16" name="ZoneTexte 15">
            <a:extLst>
              <a:ext uri="{FF2B5EF4-FFF2-40B4-BE49-F238E27FC236}">
                <a16:creationId xmlns:a16="http://schemas.microsoft.com/office/drawing/2014/main" id="{B2A1ECA6-5876-9415-A2A7-1F9E6F901021}"/>
              </a:ext>
            </a:extLst>
          </p:cNvPr>
          <p:cNvSpPr txBox="1"/>
          <p:nvPr/>
        </p:nvSpPr>
        <p:spPr>
          <a:xfrm>
            <a:off x="292234" y="5138870"/>
            <a:ext cx="2982744" cy="353943"/>
          </a:xfrm>
          <a:prstGeom prst="rect">
            <a:avLst/>
          </a:prstGeom>
          <a:noFill/>
        </p:spPr>
        <p:txBody>
          <a:bodyPr wrap="square" rtlCol="0">
            <a:spAutoFit/>
          </a:bodyPr>
          <a:lstStyle/>
          <a:p>
            <a:r>
              <a:rPr lang="fr-CH" sz="1700" b="1" dirty="0">
                <a:latin typeface="Arial" panose="020B0604020202020204" pitchFamily="34" charset="0"/>
                <a:cs typeface="Arial" panose="020B0604020202020204" pitchFamily="34" charset="0"/>
              </a:rPr>
              <a:t>3. Conseils d’utilisation</a:t>
            </a:r>
          </a:p>
        </p:txBody>
      </p:sp>
      <p:sp>
        <p:nvSpPr>
          <p:cNvPr id="17" name="ZoneTexte 16">
            <a:extLst>
              <a:ext uri="{FF2B5EF4-FFF2-40B4-BE49-F238E27FC236}">
                <a16:creationId xmlns:a16="http://schemas.microsoft.com/office/drawing/2014/main" id="{D0EEC0A1-851A-E01A-8E02-B45BE54FAB81}"/>
              </a:ext>
            </a:extLst>
          </p:cNvPr>
          <p:cNvSpPr txBox="1"/>
          <p:nvPr/>
        </p:nvSpPr>
        <p:spPr>
          <a:xfrm>
            <a:off x="292234" y="5509852"/>
            <a:ext cx="3136765" cy="3154710"/>
          </a:xfrm>
          <a:prstGeom prst="rect">
            <a:avLst/>
          </a:prstGeom>
          <a:noFill/>
        </p:spPr>
        <p:txBody>
          <a:bodyPr wrap="square" rtlCol="0">
            <a:spAutoFit/>
          </a:bodyPr>
          <a:lstStyle/>
          <a:p>
            <a:r>
              <a:rPr lang="fr-CH" sz="1300" b="1" dirty="0">
                <a:latin typeface="Arial" panose="020B0604020202020204" pitchFamily="34" charset="0"/>
                <a:cs typeface="Arial" panose="020B0604020202020204" pitchFamily="34" charset="0"/>
              </a:rPr>
              <a:t>a</a:t>
            </a:r>
            <a:r>
              <a:rPr lang="fr-CH" sz="1000" dirty="0">
                <a:latin typeface="Arial" panose="020B0604020202020204" pitchFamily="34" charset="0"/>
                <a:cs typeface="Arial" panose="020B0604020202020204" pitchFamily="34" charset="0"/>
              </a:rPr>
              <a:t>. Faites preuve de curiosité en expérimentant avec ces outils et partagez vos enseignements.</a:t>
            </a:r>
          </a:p>
          <a:p>
            <a:endParaRPr lang="fr-CH" sz="1000" dirty="0">
              <a:latin typeface="Arial" panose="020B0604020202020204" pitchFamily="34" charset="0"/>
              <a:cs typeface="Arial" panose="020B0604020202020204" pitchFamily="34" charset="0"/>
            </a:endParaRPr>
          </a:p>
          <a:p>
            <a:r>
              <a:rPr lang="fr-CH" sz="1300" b="1" dirty="0">
                <a:latin typeface="Arial" panose="020B0604020202020204" pitchFamily="34" charset="0"/>
                <a:cs typeface="Arial" panose="020B0604020202020204" pitchFamily="34" charset="0"/>
              </a:rPr>
              <a:t>b</a:t>
            </a:r>
            <a:r>
              <a:rPr lang="fr-CH" sz="1000" dirty="0">
                <a:latin typeface="Arial" panose="020B0604020202020204" pitchFamily="34" charset="0"/>
                <a:cs typeface="Arial" panose="020B0604020202020204" pitchFamily="34" charset="0"/>
              </a:rPr>
              <a:t>. Soyez toujours consciente ou conscient des informations auxquelles vous avez accès : </a:t>
            </a:r>
          </a:p>
          <a:p>
            <a:endParaRPr lang="fr-CH"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de leur </a:t>
            </a:r>
            <a:r>
              <a:rPr lang="fr-CH" sz="1000" b="1" dirty="0">
                <a:latin typeface="Arial" panose="020B0604020202020204" pitchFamily="34" charset="0"/>
                <a:cs typeface="Arial" panose="020B0604020202020204" pitchFamily="34" charset="0"/>
              </a:rPr>
              <a:t>classification</a:t>
            </a:r>
            <a:r>
              <a:rPr lang="fr-CH" sz="1000" dirty="0">
                <a:latin typeface="Arial" panose="020B0604020202020204" pitchFamily="34" charset="0"/>
                <a:cs typeface="Arial" panose="020B0604020202020204" pitchFamily="34" charset="0"/>
              </a:rPr>
              <a:t> : </a:t>
            </a:r>
            <a:r>
              <a:rPr lang="fr-CH" sz="1000" u="sng" dirty="0">
                <a:latin typeface="Arial" panose="020B0604020202020204" pitchFamily="34" charset="0"/>
                <a:cs typeface="Arial" panose="020B0604020202020204" pitchFamily="34" charset="0"/>
              </a:rPr>
              <a:t>publique</a:t>
            </a:r>
            <a:r>
              <a:rPr lang="fr-CH" sz="1000" dirty="0">
                <a:latin typeface="Arial" panose="020B0604020202020204" pitchFamily="34" charset="0"/>
                <a:cs typeface="Arial" panose="020B0604020202020204" pitchFamily="34" charset="0"/>
              </a:rPr>
              <a:t>, </a:t>
            </a:r>
            <a:r>
              <a:rPr lang="fr-CH" sz="1000" u="sng" dirty="0">
                <a:latin typeface="Arial" panose="020B0604020202020204" pitchFamily="34" charset="0"/>
                <a:cs typeface="Arial" panose="020B0604020202020204" pitchFamily="34" charset="0"/>
              </a:rPr>
              <a:t>non-publique</a:t>
            </a:r>
            <a:r>
              <a:rPr lang="fr-CH" sz="1000" dirty="0">
                <a:latin typeface="Arial" panose="020B0604020202020204" pitchFamily="34" charset="0"/>
                <a:cs typeface="Arial" panose="020B0604020202020204" pitchFamily="34" charset="0"/>
              </a:rPr>
              <a:t>, </a:t>
            </a:r>
            <a:r>
              <a:rPr lang="fr-CH" sz="1000" u="sng" dirty="0">
                <a:latin typeface="Arial" panose="020B0604020202020204" pitchFamily="34" charset="0"/>
                <a:cs typeface="Arial" panose="020B0604020202020204" pitchFamily="34" charset="0"/>
              </a:rPr>
              <a:t>interne</a:t>
            </a:r>
            <a:r>
              <a:rPr lang="fr-CH" sz="1000" dirty="0">
                <a:latin typeface="Arial" panose="020B0604020202020204" pitchFamily="34" charset="0"/>
                <a:cs typeface="Arial" panose="020B0604020202020204" pitchFamily="34" charset="0"/>
              </a:rPr>
              <a:t>, </a:t>
            </a:r>
            <a:r>
              <a:rPr lang="fr-CH" sz="1000" u="sng" dirty="0">
                <a:latin typeface="Arial" panose="020B0604020202020204" pitchFamily="34" charset="0"/>
                <a:cs typeface="Arial" panose="020B0604020202020204" pitchFamily="34" charset="0"/>
              </a:rPr>
              <a:t>confidentielle</a:t>
            </a:r>
            <a:r>
              <a:rPr lang="fr-CH" sz="1000" dirty="0">
                <a:latin typeface="Arial" panose="020B0604020202020204" pitchFamily="34" charset="0"/>
                <a:cs typeface="Arial" panose="020B0604020202020204" pitchFamily="34" charset="0"/>
              </a:rPr>
              <a:t> ou </a:t>
            </a:r>
            <a:r>
              <a:rPr lang="fr-CH" sz="1000" u="sng" dirty="0">
                <a:latin typeface="Arial" panose="020B0604020202020204" pitchFamily="34" charset="0"/>
                <a:cs typeface="Arial" panose="020B0604020202020204" pitchFamily="34" charset="0"/>
              </a:rPr>
              <a:t>secrète</a:t>
            </a:r>
            <a:r>
              <a:rPr lang="fr-CH" sz="1000" dirty="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des </a:t>
            </a:r>
            <a:r>
              <a:rPr lang="fr-CH" sz="1000" b="1" dirty="0">
                <a:latin typeface="Arial" panose="020B0604020202020204" pitchFamily="34" charset="0"/>
                <a:cs typeface="Arial" panose="020B0604020202020204" pitchFamily="34" charset="0"/>
              </a:rPr>
              <a:t>droits</a:t>
            </a:r>
            <a:r>
              <a:rPr lang="fr-CH" sz="1000" dirty="0">
                <a:latin typeface="Arial" panose="020B0604020202020204" pitchFamily="34" charset="0"/>
                <a:cs typeface="Arial" panose="020B0604020202020204" pitchFamily="34" charset="0"/>
              </a:rPr>
              <a:t> et des </a:t>
            </a:r>
            <a:r>
              <a:rPr lang="fr-CH" sz="1000" b="1" dirty="0">
                <a:latin typeface="Arial" panose="020B0604020202020204" pitchFamily="34" charset="0"/>
                <a:cs typeface="Arial" panose="020B0604020202020204" pitchFamily="34" charset="0"/>
              </a:rPr>
              <a:t>restrictions</a:t>
            </a:r>
            <a:r>
              <a:rPr lang="fr-CH" sz="1000" dirty="0">
                <a:latin typeface="Arial" panose="020B0604020202020204" pitchFamily="34" charset="0"/>
                <a:cs typeface="Arial" panose="020B0604020202020204" pitchFamily="34" charset="0"/>
              </a:rPr>
              <a:t> qui s’appliquent à ces informations,</a:t>
            </a: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dans quelles </a:t>
            </a:r>
            <a:r>
              <a:rPr lang="fr-CH" sz="1000" b="1" dirty="0">
                <a:latin typeface="Arial" panose="020B0604020202020204" pitchFamily="34" charset="0"/>
                <a:cs typeface="Arial" panose="020B0604020202020204" pitchFamily="34" charset="0"/>
              </a:rPr>
              <a:t>conditions</a:t>
            </a:r>
            <a:r>
              <a:rPr lang="fr-CH" sz="1000" dirty="0">
                <a:latin typeface="Arial" panose="020B0604020202020204" pitchFamily="34" charset="0"/>
                <a:cs typeface="Arial" panose="020B0604020202020204" pitchFamily="34" charset="0"/>
              </a:rPr>
              <a:t> ces informations peuvent-elles être </a:t>
            </a:r>
            <a:r>
              <a:rPr lang="fr-CH" sz="1000" b="1" dirty="0">
                <a:latin typeface="Arial" panose="020B0604020202020204" pitchFamily="34" charset="0"/>
                <a:cs typeface="Arial" panose="020B0604020202020204" pitchFamily="34" charset="0"/>
              </a:rPr>
              <a:t>partagées</a:t>
            </a:r>
            <a:r>
              <a:rPr lang="fr-CH" sz="1000" dirty="0">
                <a:latin typeface="Arial" panose="020B0604020202020204" pitchFamily="34" charset="0"/>
                <a:cs typeface="Arial" panose="020B0604020202020204" pitchFamily="34" charset="0"/>
              </a:rPr>
              <a:t>.</a:t>
            </a:r>
          </a:p>
          <a:p>
            <a:endParaRPr lang="fr-CH" sz="1000" dirty="0">
              <a:latin typeface="Arial" panose="020B0604020202020204" pitchFamily="34" charset="0"/>
              <a:cs typeface="Arial" panose="020B0604020202020204" pitchFamily="34" charset="0"/>
            </a:endParaRPr>
          </a:p>
          <a:p>
            <a:r>
              <a:rPr lang="fr-CH" sz="1300" b="1" dirty="0">
                <a:latin typeface="Arial" panose="020B0604020202020204" pitchFamily="34" charset="0"/>
                <a:cs typeface="Arial" panose="020B0604020202020204" pitchFamily="34" charset="0"/>
              </a:rPr>
              <a:t>c</a:t>
            </a:r>
            <a:r>
              <a:rPr lang="fr-CH" sz="1000" dirty="0">
                <a:latin typeface="Arial" panose="020B0604020202020204" pitchFamily="34" charset="0"/>
                <a:cs typeface="Arial" panose="020B0604020202020204" pitchFamily="34" charset="0"/>
              </a:rPr>
              <a:t>. Évaluez toujours les risques inhérents à l’utilisation des systèmes auxquels vous transmettez des informations :</a:t>
            </a:r>
          </a:p>
          <a:p>
            <a:endParaRPr lang="fr-CH"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Ces informations peuvent-elles légalement être partagées avec ce système ?</a:t>
            </a:r>
          </a:p>
        </p:txBody>
      </p:sp>
      <p:sp>
        <p:nvSpPr>
          <p:cNvPr id="18" name="ZoneTexte 17">
            <a:extLst>
              <a:ext uri="{FF2B5EF4-FFF2-40B4-BE49-F238E27FC236}">
                <a16:creationId xmlns:a16="http://schemas.microsoft.com/office/drawing/2014/main" id="{32EE33B3-96FD-1937-AAE1-3C15246741D0}"/>
              </a:ext>
            </a:extLst>
          </p:cNvPr>
          <p:cNvSpPr txBox="1"/>
          <p:nvPr/>
        </p:nvSpPr>
        <p:spPr>
          <a:xfrm>
            <a:off x="3428998" y="5509852"/>
            <a:ext cx="3260559" cy="707886"/>
          </a:xfrm>
          <a:prstGeom prst="rect">
            <a:avLst/>
          </a:prstGeom>
          <a:noFill/>
        </p:spPr>
        <p:txBody>
          <a:bodyPr wrap="square" rtlCol="0">
            <a:spAutoFit/>
          </a:bodyPr>
          <a:lstStyle/>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Que pourrait faire le prestataire avec ces informations après utilisation ?</a:t>
            </a: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Quels droits sont cédés lors du partage d’informations ?</a:t>
            </a:r>
          </a:p>
        </p:txBody>
      </p:sp>
      <p:sp>
        <p:nvSpPr>
          <p:cNvPr id="19" name="Rectangle 18">
            <a:extLst>
              <a:ext uri="{FF2B5EF4-FFF2-40B4-BE49-F238E27FC236}">
                <a16:creationId xmlns:a16="http://schemas.microsoft.com/office/drawing/2014/main" id="{9FC6CCCF-C78A-D8E9-64E1-20D60269A79B}"/>
              </a:ext>
            </a:extLst>
          </p:cNvPr>
          <p:cNvSpPr/>
          <p:nvPr/>
        </p:nvSpPr>
        <p:spPr>
          <a:xfrm>
            <a:off x="4283243" y="6371626"/>
            <a:ext cx="2183732" cy="132343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ZoneTexte 19">
            <a:extLst>
              <a:ext uri="{FF2B5EF4-FFF2-40B4-BE49-F238E27FC236}">
                <a16:creationId xmlns:a16="http://schemas.microsoft.com/office/drawing/2014/main" id="{F4920B68-46CC-0C8C-32C5-2FF939FA787B}"/>
              </a:ext>
            </a:extLst>
          </p:cNvPr>
          <p:cNvSpPr txBox="1"/>
          <p:nvPr/>
        </p:nvSpPr>
        <p:spPr>
          <a:xfrm>
            <a:off x="4283243" y="6371626"/>
            <a:ext cx="2128500" cy="1323439"/>
          </a:xfrm>
          <a:prstGeom prst="rect">
            <a:avLst/>
          </a:prstGeom>
          <a:noFill/>
        </p:spPr>
        <p:txBody>
          <a:bodyPr wrap="square" rtlCol="0">
            <a:spAutoFit/>
          </a:bodyPr>
          <a:lstStyle/>
          <a:p>
            <a:r>
              <a:rPr lang="fr-CH" sz="1000" b="1" dirty="0">
                <a:latin typeface="Arial" panose="020B0604020202020204" pitchFamily="34" charset="0"/>
                <a:cs typeface="Arial" panose="020B0604020202020204" pitchFamily="34" charset="0"/>
              </a:rPr>
              <a:t>Ne partagez que des données publiques </a:t>
            </a:r>
            <a:r>
              <a:rPr lang="fr-CH" sz="1000" dirty="0">
                <a:latin typeface="Arial" panose="020B0604020202020204" pitchFamily="34" charset="0"/>
                <a:cs typeface="Arial" panose="020B0604020202020204" pitchFamily="34" charset="0"/>
              </a:rPr>
              <a:t>(accessibles à toutes et à tous) sans précautions supplémentaires, en partant du principe que toute information saisie dans des outils externes pourrait potentiellement devenir publique.</a:t>
            </a:r>
          </a:p>
        </p:txBody>
      </p:sp>
      <p:sp>
        <p:nvSpPr>
          <p:cNvPr id="21" name="ZoneTexte 20">
            <a:extLst>
              <a:ext uri="{FF2B5EF4-FFF2-40B4-BE49-F238E27FC236}">
                <a16:creationId xmlns:a16="http://schemas.microsoft.com/office/drawing/2014/main" id="{DF12E9C2-FB4D-E4A0-7E51-4859579A7C19}"/>
              </a:ext>
            </a:extLst>
          </p:cNvPr>
          <p:cNvSpPr txBox="1"/>
          <p:nvPr/>
        </p:nvSpPr>
        <p:spPr>
          <a:xfrm>
            <a:off x="3416702" y="7850822"/>
            <a:ext cx="2958900" cy="1015663"/>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De plus, les outils d’IA génératives ne doivent </a:t>
            </a:r>
            <a:r>
              <a:rPr lang="fr-CH" sz="1000" b="1" dirty="0">
                <a:latin typeface="Arial" panose="020B0604020202020204" pitchFamily="34" charset="0"/>
                <a:cs typeface="Arial" panose="020B0604020202020204" pitchFamily="34" charset="0"/>
              </a:rPr>
              <a:t>pas être considérés comme des sources d’information en soi</a:t>
            </a:r>
            <a:r>
              <a:rPr lang="fr-CH" sz="1000" dirty="0">
                <a:latin typeface="Arial" panose="020B0604020202020204" pitchFamily="34" charset="0"/>
                <a:cs typeface="Arial" panose="020B0604020202020204" pitchFamily="34" charset="0"/>
              </a:rPr>
              <a:t> : une même question posée à plusieurs reprises donnera des réponses différentes.</a:t>
            </a:r>
          </a:p>
          <a:p>
            <a:endParaRPr lang="fr-FR"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167504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9F8F3"/>
        </a:solidFill>
        <a:effectLst/>
      </p:bgPr>
    </p:bg>
    <p:spTree>
      <p:nvGrpSpPr>
        <p:cNvPr id="1" name="">
          <a:extLst>
            <a:ext uri="{FF2B5EF4-FFF2-40B4-BE49-F238E27FC236}">
              <a16:creationId xmlns:a16="http://schemas.microsoft.com/office/drawing/2014/main" id="{B1576293-EAA3-2A9D-2DED-1DFBD9920741}"/>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E040D91A-CF52-D616-A439-8E48DF76A175}"/>
              </a:ext>
            </a:extLst>
          </p:cNvPr>
          <p:cNvSpPr txBox="1">
            <a:spLocks noGrp="1" noRot="1" noMove="1" noResize="1" noEditPoints="1" noAdjustHandles="1" noChangeArrowheads="1" noChangeShapeType="1"/>
          </p:cNvSpPr>
          <p:nvPr/>
        </p:nvSpPr>
        <p:spPr>
          <a:xfrm>
            <a:off x="292235" y="9317346"/>
            <a:ext cx="3537099" cy="215444"/>
          </a:xfrm>
          <a:prstGeom prst="rect">
            <a:avLst/>
          </a:prstGeom>
          <a:noFill/>
        </p:spPr>
        <p:txBody>
          <a:bodyPr wrap="square" rtlCol="0">
            <a:spAutoFit/>
          </a:bodyPr>
          <a:lstStyle/>
          <a:p>
            <a:r>
              <a:rPr lang="fr-CH" sz="800" dirty="0">
                <a:solidFill>
                  <a:schemeClr val="tx1">
                    <a:alpha val="52123"/>
                  </a:schemeClr>
                </a:solidFill>
                <a:latin typeface="Arial" panose="020B0604020202020204" pitchFamily="34" charset="0"/>
                <a:cs typeface="Arial" panose="020B0604020202020204" pitchFamily="34" charset="0"/>
              </a:rPr>
              <a:t>Ce document © 2025 par État de Genève est sous licence CC BY-SA 4.0</a:t>
            </a:r>
          </a:p>
        </p:txBody>
      </p:sp>
      <p:pic>
        <p:nvPicPr>
          <p:cNvPr id="6" name="Image 5">
            <a:extLst>
              <a:ext uri="{FF2B5EF4-FFF2-40B4-BE49-F238E27FC236}">
                <a16:creationId xmlns:a16="http://schemas.microsoft.com/office/drawing/2014/main" id="{09445A86-5E83-92FC-3173-8325AB0F4FD1}"/>
              </a:ext>
            </a:extLst>
          </p:cNvPr>
          <p:cNvPicPr>
            <a:picLocks noGrp="1" noRot="1" noChangeAspect="1" noMove="1" noResize="1" noEditPoints="1" noAdjustHandles="1" noChangeArrowheads="1" noChangeShapeType="1" noCrop="1"/>
          </p:cNvPicPr>
          <p:nvPr/>
        </p:nvPicPr>
        <p:blipFill>
          <a:blip r:embed="rId2">
            <a:alphaModFix amt="52000"/>
          </a:blip>
          <a:stretch>
            <a:fillRect/>
          </a:stretch>
        </p:blipFill>
        <p:spPr>
          <a:xfrm>
            <a:off x="3909140" y="9360330"/>
            <a:ext cx="126462" cy="126462"/>
          </a:xfrm>
          <a:prstGeom prst="rect">
            <a:avLst/>
          </a:prstGeom>
        </p:spPr>
      </p:pic>
      <p:pic>
        <p:nvPicPr>
          <p:cNvPr id="8" name="Image 7">
            <a:extLst>
              <a:ext uri="{FF2B5EF4-FFF2-40B4-BE49-F238E27FC236}">
                <a16:creationId xmlns:a16="http://schemas.microsoft.com/office/drawing/2014/main" id="{FCF2613C-042E-3E4F-A88A-1BB0A5D3EF5F}"/>
              </a:ext>
            </a:extLst>
          </p:cNvPr>
          <p:cNvPicPr>
            <a:picLocks noGrp="1" noRot="1" noChangeAspect="1" noMove="1" noResize="1" noEditPoints="1" noAdjustHandles="1" noChangeArrowheads="1" noChangeShapeType="1" noCrop="1"/>
          </p:cNvPicPr>
          <p:nvPr/>
        </p:nvPicPr>
        <p:blipFill>
          <a:blip r:embed="rId3">
            <a:alphaModFix amt="52000"/>
          </a:blip>
          <a:stretch>
            <a:fillRect/>
          </a:stretch>
        </p:blipFill>
        <p:spPr>
          <a:xfrm>
            <a:off x="3743864" y="9360330"/>
            <a:ext cx="126461" cy="126461"/>
          </a:xfrm>
          <a:prstGeom prst="rect">
            <a:avLst/>
          </a:prstGeom>
        </p:spPr>
      </p:pic>
      <p:sp>
        <p:nvSpPr>
          <p:cNvPr id="9" name="ZoneTexte 8">
            <a:extLst>
              <a:ext uri="{FF2B5EF4-FFF2-40B4-BE49-F238E27FC236}">
                <a16:creationId xmlns:a16="http://schemas.microsoft.com/office/drawing/2014/main" id="{9D2969CE-24A4-D32A-FE67-D48B4383D458}"/>
              </a:ext>
            </a:extLst>
          </p:cNvPr>
          <p:cNvSpPr txBox="1">
            <a:spLocks noGrp="1" noRot="1" noMove="1" noResize="1" noEditPoints="1" noAdjustHandles="1" noChangeArrowheads="1" noChangeShapeType="1"/>
          </p:cNvSpPr>
          <p:nvPr/>
        </p:nvSpPr>
        <p:spPr>
          <a:xfrm>
            <a:off x="6252546" y="9238894"/>
            <a:ext cx="344311" cy="369332"/>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rPr>
              <a:t>5</a:t>
            </a:r>
          </a:p>
        </p:txBody>
      </p:sp>
      <p:sp>
        <p:nvSpPr>
          <p:cNvPr id="12" name="ZoneTexte 11">
            <a:extLst>
              <a:ext uri="{FF2B5EF4-FFF2-40B4-BE49-F238E27FC236}">
                <a16:creationId xmlns:a16="http://schemas.microsoft.com/office/drawing/2014/main" id="{2FADDD23-35CB-CE65-AE6E-8FEA3D00FE3F}"/>
              </a:ext>
            </a:extLst>
          </p:cNvPr>
          <p:cNvSpPr txBox="1"/>
          <p:nvPr/>
        </p:nvSpPr>
        <p:spPr>
          <a:xfrm>
            <a:off x="292235" y="373210"/>
            <a:ext cx="2937348" cy="353943"/>
          </a:xfrm>
          <a:prstGeom prst="rect">
            <a:avLst/>
          </a:prstGeom>
          <a:noFill/>
        </p:spPr>
        <p:txBody>
          <a:bodyPr wrap="square" rtlCol="0">
            <a:spAutoFit/>
          </a:bodyPr>
          <a:lstStyle/>
          <a:p>
            <a:r>
              <a:rPr lang="fr-CH" sz="1700" b="1" dirty="0">
                <a:latin typeface="Arial" panose="020B0604020202020204" pitchFamily="34" charset="0"/>
                <a:cs typeface="Arial" panose="020B0604020202020204" pitchFamily="34" charset="0"/>
              </a:rPr>
              <a:t>4. Précautions d’utilisation</a:t>
            </a:r>
          </a:p>
        </p:txBody>
      </p:sp>
      <p:sp>
        <p:nvSpPr>
          <p:cNvPr id="13" name="ZoneTexte 12">
            <a:extLst>
              <a:ext uri="{FF2B5EF4-FFF2-40B4-BE49-F238E27FC236}">
                <a16:creationId xmlns:a16="http://schemas.microsoft.com/office/drawing/2014/main" id="{C54A286D-67E1-5470-B437-928B763025E3}"/>
              </a:ext>
            </a:extLst>
          </p:cNvPr>
          <p:cNvSpPr txBox="1"/>
          <p:nvPr/>
        </p:nvSpPr>
        <p:spPr>
          <a:xfrm>
            <a:off x="292235" y="892019"/>
            <a:ext cx="3060566" cy="269304"/>
          </a:xfrm>
          <a:prstGeom prst="rect">
            <a:avLst/>
          </a:prstGeom>
          <a:noFill/>
        </p:spPr>
        <p:txBody>
          <a:bodyPr wrap="square" rtlCol="0">
            <a:spAutoFit/>
          </a:bodyPr>
          <a:lstStyle/>
          <a:p>
            <a:r>
              <a:rPr lang="fr-CH" sz="1150" b="1" dirty="0">
                <a:latin typeface="Arial" panose="020B0604020202020204" pitchFamily="34" charset="0"/>
                <a:cs typeface="Arial" panose="020B0604020202020204" pitchFamily="34" charset="0"/>
              </a:rPr>
              <a:t>4.1. Service ou logiciel fourni par un tiers</a:t>
            </a:r>
          </a:p>
        </p:txBody>
      </p:sp>
      <p:sp>
        <p:nvSpPr>
          <p:cNvPr id="14" name="ZoneTexte 13">
            <a:extLst>
              <a:ext uri="{FF2B5EF4-FFF2-40B4-BE49-F238E27FC236}">
                <a16:creationId xmlns:a16="http://schemas.microsoft.com/office/drawing/2014/main" id="{84F7E4F2-2D5C-11C3-7CE5-6749F6D94429}"/>
              </a:ext>
            </a:extLst>
          </p:cNvPr>
          <p:cNvSpPr txBox="1"/>
          <p:nvPr/>
        </p:nvSpPr>
        <p:spPr>
          <a:xfrm>
            <a:off x="292235" y="1238655"/>
            <a:ext cx="3060566" cy="707886"/>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La majorité des outils d’intelligence artificielle générative disponibles sont hébergés sur Internet et ne sont pas sous le contrôle de l’entreprise. Leur utilisation impose donc une vigilance accrue.</a:t>
            </a:r>
          </a:p>
        </p:txBody>
      </p:sp>
      <p:pic>
        <p:nvPicPr>
          <p:cNvPr id="15" name="Image 14">
            <a:extLst>
              <a:ext uri="{FF2B5EF4-FFF2-40B4-BE49-F238E27FC236}">
                <a16:creationId xmlns:a16="http://schemas.microsoft.com/office/drawing/2014/main" id="{94E2B4E8-FD33-831A-2451-1F14CE53FE66}"/>
              </a:ext>
            </a:extLst>
          </p:cNvPr>
          <p:cNvPicPr>
            <a:picLocks noChangeAspect="1"/>
          </p:cNvPicPr>
          <p:nvPr/>
        </p:nvPicPr>
        <p:blipFill>
          <a:blip r:embed="rId4"/>
          <a:stretch>
            <a:fillRect/>
          </a:stretch>
        </p:blipFill>
        <p:spPr>
          <a:xfrm>
            <a:off x="354710" y="2053342"/>
            <a:ext cx="600232" cy="600232"/>
          </a:xfrm>
          <a:prstGeom prst="rect">
            <a:avLst/>
          </a:prstGeom>
        </p:spPr>
      </p:pic>
      <p:sp>
        <p:nvSpPr>
          <p:cNvPr id="16" name="Rectangle 15">
            <a:extLst>
              <a:ext uri="{FF2B5EF4-FFF2-40B4-BE49-F238E27FC236}">
                <a16:creationId xmlns:a16="http://schemas.microsoft.com/office/drawing/2014/main" id="{B9F95043-7711-A42C-51D8-DFF58708EB92}"/>
              </a:ext>
            </a:extLst>
          </p:cNvPr>
          <p:cNvSpPr/>
          <p:nvPr/>
        </p:nvSpPr>
        <p:spPr>
          <a:xfrm>
            <a:off x="1045851" y="2053342"/>
            <a:ext cx="2183732" cy="1185007"/>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ZoneTexte 16">
            <a:extLst>
              <a:ext uri="{FF2B5EF4-FFF2-40B4-BE49-F238E27FC236}">
                <a16:creationId xmlns:a16="http://schemas.microsoft.com/office/drawing/2014/main" id="{2CC9D54D-14B3-3C4D-8632-DAF3A4BE79B2}"/>
              </a:ext>
            </a:extLst>
          </p:cNvPr>
          <p:cNvSpPr txBox="1"/>
          <p:nvPr/>
        </p:nvSpPr>
        <p:spPr>
          <a:xfrm>
            <a:off x="1045851" y="2061049"/>
            <a:ext cx="2128500" cy="1169551"/>
          </a:xfrm>
          <a:prstGeom prst="rect">
            <a:avLst/>
          </a:prstGeom>
          <a:noFill/>
        </p:spPr>
        <p:txBody>
          <a:bodyPr wrap="square" rtlCol="0">
            <a:spAutoFit/>
          </a:bodyPr>
          <a:lstStyle/>
          <a:p>
            <a:r>
              <a:rPr lang="fr-CH" sz="1000" b="1" dirty="0">
                <a:latin typeface="Arial" panose="020B0604020202020204" pitchFamily="34" charset="0"/>
                <a:cs typeface="Arial" panose="020B0604020202020204" pitchFamily="34" charset="0"/>
              </a:rPr>
              <a:t>Important</a:t>
            </a:r>
            <a:r>
              <a:rPr lang="fr-CH" sz="1000" dirty="0">
                <a:latin typeface="Arial" panose="020B0604020202020204" pitchFamily="34" charset="0"/>
                <a:cs typeface="Arial" panose="020B0604020202020204" pitchFamily="34" charset="0"/>
              </a:rPr>
              <a:t> : ne saisissez jamais d’informations sensibles ou confidentielles dont la fuite ou l’utilisation abusive pourrait porter préjudice à des individus, des groupes, une organisation ou à l’entreprise dans son ensemble.</a:t>
            </a:r>
          </a:p>
        </p:txBody>
      </p:sp>
      <p:sp>
        <p:nvSpPr>
          <p:cNvPr id="18" name="ZoneTexte 17">
            <a:extLst>
              <a:ext uri="{FF2B5EF4-FFF2-40B4-BE49-F238E27FC236}">
                <a16:creationId xmlns:a16="http://schemas.microsoft.com/office/drawing/2014/main" id="{C2BA62F6-84B4-57AA-537F-DE368AEBD5C2}"/>
              </a:ext>
            </a:extLst>
          </p:cNvPr>
          <p:cNvSpPr txBox="1"/>
          <p:nvPr/>
        </p:nvSpPr>
        <p:spPr>
          <a:xfrm>
            <a:off x="292236" y="3412708"/>
            <a:ext cx="3129522" cy="707886"/>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Pensez à bien désactiver l’option « partage de contenu » servant à entrainer le modèle lors que l’option existe (en principe sur les services payants).</a:t>
            </a:r>
          </a:p>
          <a:p>
            <a:endParaRPr lang="fr-FR" sz="1000" dirty="0">
              <a:latin typeface="Arial" panose="020B0604020202020204" pitchFamily="34" charset="0"/>
              <a:cs typeface="Arial" panose="020B0604020202020204" pitchFamily="34" charset="0"/>
            </a:endParaRPr>
          </a:p>
        </p:txBody>
      </p:sp>
      <p:sp>
        <p:nvSpPr>
          <p:cNvPr id="19" name="ZoneTexte 18">
            <a:extLst>
              <a:ext uri="{FF2B5EF4-FFF2-40B4-BE49-F238E27FC236}">
                <a16:creationId xmlns:a16="http://schemas.microsoft.com/office/drawing/2014/main" id="{65B63821-4B1A-4D06-049C-7DFA5B6E766E}"/>
              </a:ext>
            </a:extLst>
          </p:cNvPr>
          <p:cNvSpPr txBox="1"/>
          <p:nvPr/>
        </p:nvSpPr>
        <p:spPr>
          <a:xfrm>
            <a:off x="299478" y="4028812"/>
            <a:ext cx="3053323" cy="3170099"/>
          </a:xfrm>
          <a:prstGeom prst="rect">
            <a:avLst/>
          </a:prstGeom>
          <a:noFill/>
        </p:spPr>
        <p:txBody>
          <a:bodyPr wrap="square" rtlCol="0">
            <a:spAutoFit/>
          </a:bodyPr>
          <a:lstStyle/>
          <a:p>
            <a:r>
              <a:rPr lang="fr-CH" sz="1000" b="1" dirty="0">
                <a:latin typeface="Arial" panose="020B0604020202020204" pitchFamily="34" charset="0"/>
                <a:cs typeface="Arial" panose="020B0604020202020204" pitchFamily="34" charset="0"/>
              </a:rPr>
              <a:t>En cas de doute sur la sécurité ou l’utilisation appropriée d’un service ou logiciel tiers :</a:t>
            </a:r>
          </a:p>
          <a:p>
            <a:endParaRPr lang="fr-CH"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Consultez immédiatement votre responsable ou l’équipe informatique pour obtenir des directives spécifiques.</a:t>
            </a: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Ne saisissez aucune information soumise au secret professionnel.</a:t>
            </a: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Évitez les données sensibles, qui pourraient révéler les intentions internes de l’entreprise ou d’autres entités avec lesquelles nous sommes en affaires.</a:t>
            </a: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N’introduisez jamais d’informations personnelles identifiables.</a:t>
            </a: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Utilisez uniquement des données publiques et respectez les prescriptions légales en matière de confidentialité.</a:t>
            </a: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Assurez-vous que vos interactions avec ces systèmes ne contiennent pas de données sensibles ni d’informations classées.</a:t>
            </a:r>
          </a:p>
        </p:txBody>
      </p:sp>
      <p:sp>
        <p:nvSpPr>
          <p:cNvPr id="20" name="ZoneTexte 19">
            <a:extLst>
              <a:ext uri="{FF2B5EF4-FFF2-40B4-BE49-F238E27FC236}">
                <a16:creationId xmlns:a16="http://schemas.microsoft.com/office/drawing/2014/main" id="{3991AAC3-7B68-4790-24B9-826A9E201BC6}"/>
              </a:ext>
            </a:extLst>
          </p:cNvPr>
          <p:cNvSpPr txBox="1"/>
          <p:nvPr/>
        </p:nvSpPr>
        <p:spPr>
          <a:xfrm>
            <a:off x="292235" y="7371763"/>
            <a:ext cx="1885277" cy="269304"/>
          </a:xfrm>
          <a:prstGeom prst="rect">
            <a:avLst/>
          </a:prstGeom>
          <a:noFill/>
        </p:spPr>
        <p:txBody>
          <a:bodyPr wrap="square" rtlCol="0">
            <a:spAutoFit/>
          </a:bodyPr>
          <a:lstStyle/>
          <a:p>
            <a:r>
              <a:rPr lang="fr-CH" sz="1150" b="1" dirty="0">
                <a:latin typeface="Arial" panose="020B0604020202020204" pitchFamily="34" charset="0"/>
                <a:cs typeface="Arial" panose="020B0604020202020204" pitchFamily="34" charset="0"/>
              </a:rPr>
              <a:t>4.2. Outils IA approuves</a:t>
            </a:r>
          </a:p>
        </p:txBody>
      </p:sp>
      <p:sp>
        <p:nvSpPr>
          <p:cNvPr id="21" name="ZoneTexte 20">
            <a:extLst>
              <a:ext uri="{FF2B5EF4-FFF2-40B4-BE49-F238E27FC236}">
                <a16:creationId xmlns:a16="http://schemas.microsoft.com/office/drawing/2014/main" id="{E5E28565-0678-A1C0-65F0-5C2B79EEEFEC}"/>
              </a:ext>
            </a:extLst>
          </p:cNvPr>
          <p:cNvSpPr txBox="1"/>
          <p:nvPr/>
        </p:nvSpPr>
        <p:spPr>
          <a:xfrm>
            <a:off x="299478" y="7718739"/>
            <a:ext cx="3129522" cy="1323439"/>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Il est recommandé de privilégier l’utilisation des outils et plateformes d’intelligence artificielle validés par [</a:t>
            </a:r>
            <a:r>
              <a:rPr lang="fr-CH" sz="1000" i="1" dirty="0">
                <a:latin typeface="Arial" panose="020B0604020202020204" pitchFamily="34" charset="0"/>
                <a:cs typeface="Arial" panose="020B0604020202020204" pitchFamily="34" charset="0"/>
              </a:rPr>
              <a:t>nom de votre entreprise</a:t>
            </a:r>
            <a:r>
              <a:rPr lang="fr-CH" sz="1000" dirty="0">
                <a:latin typeface="Arial" panose="020B0604020202020204" pitchFamily="34" charset="0"/>
                <a:cs typeface="Arial" panose="020B0604020202020204" pitchFamily="34" charset="0"/>
              </a:rPr>
              <a:t>]. Une liste actualisée des logiciels et outils approuvés est mise à disposition, précisant pour chacun leur finalité et leur cadre d’application, afin d’assurer une utilisation optimale et sécurisée :</a:t>
            </a:r>
          </a:p>
          <a:p>
            <a:endParaRPr lang="fr-FR" sz="1000" dirty="0">
              <a:latin typeface="Arial" panose="020B0604020202020204" pitchFamily="34" charset="0"/>
              <a:cs typeface="Arial" panose="020B0604020202020204" pitchFamily="34" charset="0"/>
            </a:endParaRPr>
          </a:p>
        </p:txBody>
      </p:sp>
      <p:sp>
        <p:nvSpPr>
          <p:cNvPr id="22" name="ZoneTexte 21">
            <a:extLst>
              <a:ext uri="{FF2B5EF4-FFF2-40B4-BE49-F238E27FC236}">
                <a16:creationId xmlns:a16="http://schemas.microsoft.com/office/drawing/2014/main" id="{E92CD15F-DCCE-ECE0-42D3-FBF38C19F038}"/>
              </a:ext>
            </a:extLst>
          </p:cNvPr>
          <p:cNvSpPr txBox="1"/>
          <p:nvPr/>
        </p:nvSpPr>
        <p:spPr>
          <a:xfrm>
            <a:off x="3429000" y="373210"/>
            <a:ext cx="2995047" cy="1015663"/>
          </a:xfrm>
          <a:prstGeom prst="rect">
            <a:avLst/>
          </a:prstGeom>
          <a:noFill/>
        </p:spPr>
        <p:txBody>
          <a:bodyPr wrap="square" rtlCol="0">
            <a:spAutoFit/>
          </a:bodyPr>
          <a:lstStyle/>
          <a:p>
            <a:r>
              <a:rPr lang="fr-CH" sz="1000" b="1" dirty="0">
                <a:latin typeface="Arial" panose="020B0604020202020204" pitchFamily="34" charset="0"/>
                <a:cs typeface="Arial" panose="020B0604020202020204" pitchFamily="34" charset="0"/>
              </a:rPr>
              <a:t>Génération de texte </a:t>
            </a:r>
            <a:r>
              <a:rPr lang="fr-CH" sz="1000" dirty="0">
                <a:latin typeface="Arial" panose="020B0604020202020204" pitchFamily="34" charset="0"/>
                <a:cs typeface="Arial" panose="020B0604020202020204" pitchFamily="34" charset="0"/>
              </a:rPr>
              <a:t>: [</a:t>
            </a:r>
            <a:r>
              <a:rPr lang="fr-CH" sz="1000" i="1" dirty="0">
                <a:latin typeface="Arial" panose="020B0604020202020204" pitchFamily="34" charset="0"/>
                <a:cs typeface="Arial" panose="020B0604020202020204" pitchFamily="34" charset="0"/>
              </a:rPr>
              <a:t>outils recommandés</a:t>
            </a:r>
            <a:r>
              <a:rPr lang="fr-CH" sz="1000" dirty="0">
                <a:latin typeface="Arial" panose="020B0604020202020204" pitchFamily="34" charset="0"/>
                <a:cs typeface="Arial" panose="020B0604020202020204" pitchFamily="34" charset="0"/>
              </a:rPr>
              <a:t>] p.ex. Microsoft </a:t>
            </a:r>
            <a:r>
              <a:rPr lang="fr-CH" sz="1000" dirty="0" err="1">
                <a:latin typeface="Arial" panose="020B0604020202020204" pitchFamily="34" charset="0"/>
                <a:cs typeface="Arial" panose="020B0604020202020204" pitchFamily="34" charset="0"/>
              </a:rPr>
              <a:t>Copilot</a:t>
            </a:r>
            <a:r>
              <a:rPr lang="fr-CH" sz="1000" dirty="0">
                <a:latin typeface="Arial" panose="020B0604020202020204" pitchFamily="34" charset="0"/>
                <a:cs typeface="Arial" panose="020B0604020202020204" pitchFamily="34" charset="0"/>
              </a:rPr>
              <a:t> (licence Microsoft 365)</a:t>
            </a:r>
          </a:p>
          <a:p>
            <a:r>
              <a:rPr lang="fr-CH" sz="1000" b="1" dirty="0">
                <a:latin typeface="Arial" panose="020B0604020202020204" pitchFamily="34" charset="0"/>
                <a:cs typeface="Arial" panose="020B0604020202020204" pitchFamily="34" charset="0"/>
              </a:rPr>
              <a:t>Traduction</a:t>
            </a:r>
            <a:r>
              <a:rPr lang="fr-CH" sz="1000" dirty="0">
                <a:latin typeface="Arial" panose="020B0604020202020204" pitchFamily="34" charset="0"/>
                <a:cs typeface="Arial" panose="020B0604020202020204" pitchFamily="34" charset="0"/>
              </a:rPr>
              <a:t> : [</a:t>
            </a:r>
            <a:r>
              <a:rPr lang="fr-CH" sz="1000" i="1" dirty="0">
                <a:latin typeface="Arial" panose="020B0604020202020204" pitchFamily="34" charset="0"/>
                <a:cs typeface="Arial" panose="020B0604020202020204" pitchFamily="34" charset="0"/>
              </a:rPr>
              <a:t>outils recommandés</a:t>
            </a:r>
            <a:r>
              <a:rPr lang="fr-CH" sz="1000" dirty="0">
                <a:latin typeface="Arial" panose="020B0604020202020204" pitchFamily="34" charset="0"/>
                <a:cs typeface="Arial" panose="020B0604020202020204" pitchFamily="34" charset="0"/>
              </a:rPr>
              <a:t>] p.ex. </a:t>
            </a:r>
            <a:r>
              <a:rPr lang="fr-CH" sz="1000" dirty="0" err="1">
                <a:latin typeface="Arial" panose="020B0604020202020204" pitchFamily="34" charset="0"/>
                <a:cs typeface="Arial" panose="020B0604020202020204" pitchFamily="34" charset="0"/>
              </a:rPr>
              <a:t>Deepl</a:t>
            </a:r>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Génération d’images </a:t>
            </a:r>
            <a:r>
              <a:rPr lang="fr-CH" sz="1000" dirty="0">
                <a:latin typeface="Arial" panose="020B0604020202020204" pitchFamily="34" charset="0"/>
                <a:cs typeface="Arial" panose="020B0604020202020204" pitchFamily="34" charset="0"/>
              </a:rPr>
              <a:t>: [</a:t>
            </a:r>
            <a:r>
              <a:rPr lang="fr-CH" sz="1000" i="1" dirty="0">
                <a:latin typeface="Arial" panose="020B0604020202020204" pitchFamily="34" charset="0"/>
                <a:cs typeface="Arial" panose="020B0604020202020204" pitchFamily="34" charset="0"/>
              </a:rPr>
              <a:t>outils recommandés</a:t>
            </a:r>
            <a:r>
              <a:rPr lang="fr-CH" sz="1000" dirty="0">
                <a:latin typeface="Arial" panose="020B0604020202020204" pitchFamily="34" charset="0"/>
                <a:cs typeface="Arial" panose="020B0604020202020204" pitchFamily="34" charset="0"/>
              </a:rPr>
              <a:t>] p.ex. Adobe </a:t>
            </a:r>
            <a:r>
              <a:rPr lang="fr-CH" sz="1000" dirty="0" err="1">
                <a:latin typeface="Arial" panose="020B0604020202020204" pitchFamily="34" charset="0"/>
                <a:cs typeface="Arial" panose="020B0604020202020204" pitchFamily="34" charset="0"/>
              </a:rPr>
              <a:t>Firefly</a:t>
            </a:r>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Autres</a:t>
            </a:r>
            <a:r>
              <a:rPr lang="fr-CH" sz="1000" dirty="0">
                <a:latin typeface="Arial" panose="020B0604020202020204" pitchFamily="34" charset="0"/>
                <a:cs typeface="Arial" panose="020B0604020202020204" pitchFamily="34" charset="0"/>
              </a:rPr>
              <a:t> : [</a:t>
            </a:r>
            <a:r>
              <a:rPr lang="fr-CH" sz="1000" i="1" dirty="0">
                <a:latin typeface="Arial" panose="020B0604020202020204" pitchFamily="34" charset="0"/>
                <a:cs typeface="Arial" panose="020B0604020202020204" pitchFamily="34" charset="0"/>
              </a:rPr>
              <a:t>outils recommandés</a:t>
            </a:r>
            <a:r>
              <a:rPr lang="fr-CH" sz="1000" dirty="0">
                <a:latin typeface="Arial" panose="020B0604020202020204" pitchFamily="34" charset="0"/>
                <a:cs typeface="Arial" panose="020B0604020202020204" pitchFamily="34" charset="0"/>
              </a:rPr>
              <a:t>] p.ex. </a:t>
            </a:r>
            <a:r>
              <a:rPr lang="fr-CH" sz="1000" dirty="0" err="1">
                <a:latin typeface="Arial" panose="020B0604020202020204" pitchFamily="34" charset="0"/>
                <a:cs typeface="Arial" panose="020B0604020202020204" pitchFamily="34" charset="0"/>
              </a:rPr>
              <a:t>Perplexity</a:t>
            </a:r>
            <a:r>
              <a:rPr lang="fr-CH" sz="1000" dirty="0">
                <a:latin typeface="Arial" panose="020B0604020202020204" pitchFamily="34" charset="0"/>
                <a:cs typeface="Arial" panose="020B0604020202020204" pitchFamily="34" charset="0"/>
              </a:rPr>
              <a:t>.</a:t>
            </a:r>
          </a:p>
        </p:txBody>
      </p:sp>
      <p:sp>
        <p:nvSpPr>
          <p:cNvPr id="24" name="ZoneTexte 23">
            <a:extLst>
              <a:ext uri="{FF2B5EF4-FFF2-40B4-BE49-F238E27FC236}">
                <a16:creationId xmlns:a16="http://schemas.microsoft.com/office/drawing/2014/main" id="{A5B6A4A8-40A9-B106-285F-8AD11ED48D14}"/>
              </a:ext>
            </a:extLst>
          </p:cNvPr>
          <p:cNvSpPr txBox="1"/>
          <p:nvPr/>
        </p:nvSpPr>
        <p:spPr>
          <a:xfrm>
            <a:off x="3421758" y="1685563"/>
            <a:ext cx="2893801" cy="446276"/>
          </a:xfrm>
          <a:prstGeom prst="rect">
            <a:avLst/>
          </a:prstGeom>
          <a:noFill/>
        </p:spPr>
        <p:txBody>
          <a:bodyPr wrap="square" rtlCol="0">
            <a:spAutoFit/>
          </a:bodyPr>
          <a:lstStyle/>
          <a:p>
            <a:r>
              <a:rPr lang="fr-CH" sz="1150" b="1" dirty="0">
                <a:latin typeface="Arial" panose="020B0604020202020204" pitchFamily="34" charset="0"/>
                <a:cs typeface="Arial" panose="020B0604020202020204" pitchFamily="34" charset="0"/>
              </a:rPr>
              <a:t>4.3. Service ou logiciel fourni par l’entreprise</a:t>
            </a:r>
          </a:p>
        </p:txBody>
      </p:sp>
      <p:sp>
        <p:nvSpPr>
          <p:cNvPr id="25" name="ZoneTexte 24">
            <a:extLst>
              <a:ext uri="{FF2B5EF4-FFF2-40B4-BE49-F238E27FC236}">
                <a16:creationId xmlns:a16="http://schemas.microsoft.com/office/drawing/2014/main" id="{E96D0D52-2F24-F407-E078-00B98021D522}"/>
              </a:ext>
            </a:extLst>
          </p:cNvPr>
          <p:cNvSpPr txBox="1"/>
          <p:nvPr/>
        </p:nvSpPr>
        <p:spPr>
          <a:xfrm>
            <a:off x="3429000" y="2209511"/>
            <a:ext cx="2995047" cy="1477328"/>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Pour les outils mis à disposition par l’entreprise, le service IT (ou gestionnaire IT externe) maintient régulièrement à jour une documentation complète sur les bonnes pratiques en matière de sécurité informatique et de responsabilité numérique liée à l’intelligence artificielle. Il est important de vous familiarisez avec ces ressources, accessibles sur l’intranet de l’entreprise ou auprès du service concerné.</a:t>
            </a:r>
          </a:p>
        </p:txBody>
      </p:sp>
      <p:sp>
        <p:nvSpPr>
          <p:cNvPr id="27" name="ZoneTexte 26">
            <a:extLst>
              <a:ext uri="{FF2B5EF4-FFF2-40B4-BE49-F238E27FC236}">
                <a16:creationId xmlns:a16="http://schemas.microsoft.com/office/drawing/2014/main" id="{01F84936-25FD-DF39-2338-EB425F36BAA3}"/>
              </a:ext>
            </a:extLst>
          </p:cNvPr>
          <p:cNvSpPr txBox="1"/>
          <p:nvPr/>
        </p:nvSpPr>
        <p:spPr>
          <a:xfrm>
            <a:off x="3421757" y="3774615"/>
            <a:ext cx="2893801" cy="269304"/>
          </a:xfrm>
          <a:prstGeom prst="rect">
            <a:avLst/>
          </a:prstGeom>
          <a:noFill/>
        </p:spPr>
        <p:txBody>
          <a:bodyPr wrap="square" rtlCol="0">
            <a:spAutoFit/>
          </a:bodyPr>
          <a:lstStyle/>
          <a:p>
            <a:r>
              <a:rPr lang="fr-CH" sz="1150" b="1" dirty="0">
                <a:latin typeface="Arial" panose="020B0604020202020204" pitchFamily="34" charset="0"/>
                <a:cs typeface="Arial" panose="020B0604020202020204" pitchFamily="34" charset="0"/>
              </a:rPr>
              <a:t>4.4. Vigilance face aux </a:t>
            </a:r>
            <a:r>
              <a:rPr lang="fr-CH" sz="1150" b="1" dirty="0" err="1">
                <a:latin typeface="Arial" panose="020B0604020202020204" pitchFamily="34" charset="0"/>
                <a:cs typeface="Arial" panose="020B0604020202020204" pitchFamily="34" charset="0"/>
              </a:rPr>
              <a:t>deepfakes</a:t>
            </a:r>
            <a:endParaRPr lang="fr-CH" sz="1150" b="1" dirty="0">
              <a:latin typeface="Arial" panose="020B0604020202020204" pitchFamily="34" charset="0"/>
              <a:cs typeface="Arial" panose="020B0604020202020204" pitchFamily="34" charset="0"/>
            </a:endParaRPr>
          </a:p>
        </p:txBody>
      </p:sp>
      <p:sp>
        <p:nvSpPr>
          <p:cNvPr id="28" name="ZoneTexte 27">
            <a:extLst>
              <a:ext uri="{FF2B5EF4-FFF2-40B4-BE49-F238E27FC236}">
                <a16:creationId xmlns:a16="http://schemas.microsoft.com/office/drawing/2014/main" id="{DD776166-4CD9-B835-7BBF-1D84CF8A9586}"/>
              </a:ext>
            </a:extLst>
          </p:cNvPr>
          <p:cNvSpPr txBox="1"/>
          <p:nvPr/>
        </p:nvSpPr>
        <p:spPr>
          <a:xfrm>
            <a:off x="3421757" y="4111153"/>
            <a:ext cx="3129522" cy="4555093"/>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L’utilisation croissante des </a:t>
            </a:r>
            <a:r>
              <a:rPr lang="fr-CH" sz="1000" dirty="0" err="1">
                <a:latin typeface="Arial" panose="020B0604020202020204" pitchFamily="34" charset="0"/>
                <a:cs typeface="Arial" panose="020B0604020202020204" pitchFamily="34" charset="0"/>
              </a:rPr>
              <a:t>deepfakes</a:t>
            </a:r>
            <a:r>
              <a:rPr lang="fr-CH" sz="1000" dirty="0">
                <a:latin typeface="Arial" panose="020B0604020202020204" pitchFamily="34" charset="0"/>
                <a:cs typeface="Arial" panose="020B0604020202020204" pitchFamily="34" charset="0"/>
              </a:rPr>
              <a:t> pose également des défis importants en matière de sécurité et de confiance. Les arnaques aux </a:t>
            </a:r>
            <a:r>
              <a:rPr lang="fr-CH" sz="1000" dirty="0" err="1">
                <a:latin typeface="Arial" panose="020B0604020202020204" pitchFamily="34" charset="0"/>
                <a:cs typeface="Arial" panose="020B0604020202020204" pitchFamily="34" charset="0"/>
              </a:rPr>
              <a:t>Deepfake</a:t>
            </a:r>
            <a:r>
              <a:rPr lang="fr-CH" sz="1000" dirty="0">
                <a:latin typeface="Arial" panose="020B0604020202020204" pitchFamily="34" charset="0"/>
                <a:cs typeface="Arial" panose="020B0604020202020204" pitchFamily="34" charset="0"/>
              </a:rPr>
              <a:t> sont de plus en plus fréquentes. En agissant avec prudence et en restant informé, vous pouvez mieux vous protéger contre les risques associés aux </a:t>
            </a:r>
            <a:r>
              <a:rPr lang="fr-CH" sz="1000" dirty="0" err="1">
                <a:latin typeface="Arial" panose="020B0604020202020204" pitchFamily="34" charset="0"/>
                <a:cs typeface="Arial" panose="020B0604020202020204" pitchFamily="34" charset="0"/>
              </a:rPr>
              <a:t>deepfakes</a:t>
            </a:r>
            <a:r>
              <a:rPr lang="fr-CH" sz="1000" dirty="0">
                <a:latin typeface="Arial" panose="020B0604020202020204" pitchFamily="34" charset="0"/>
                <a:cs typeface="Arial" panose="020B0604020202020204" pitchFamily="34" charset="0"/>
              </a:rPr>
              <a:t>. Voici quelques précautions à prendre : </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Vérification des sources </a:t>
            </a:r>
            <a:r>
              <a:rPr lang="fr-CH" sz="1000" dirty="0">
                <a:latin typeface="Arial" panose="020B0604020202020204" pitchFamily="34" charset="0"/>
                <a:cs typeface="Arial" panose="020B0604020202020204" pitchFamily="34" charset="0"/>
              </a:rPr>
              <a:t>: ne croyez pas tout ce que vous voyez : </a:t>
            </a:r>
          </a:p>
          <a:p>
            <a:endParaRPr lang="fr-CH"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Confirmez l’authenticité des informations en vérifiant les informations auprès de sources ou collègues fiables, particulièrement dans des situations urgentes ou exceptionnelles. </a:t>
            </a: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Utilisez éventuellement des sites de vérification des faits pour valider des contenus suspects ou des outils capables de détecter les </a:t>
            </a:r>
            <a:r>
              <a:rPr lang="fr-CH" sz="1000" dirty="0" err="1">
                <a:latin typeface="Arial" panose="020B0604020202020204" pitchFamily="34" charset="0"/>
                <a:cs typeface="Arial" panose="020B0604020202020204" pitchFamily="34" charset="0"/>
              </a:rPr>
              <a:t>deepfakes</a:t>
            </a:r>
            <a:r>
              <a:rPr lang="fr-CH" sz="1000" dirty="0">
                <a:latin typeface="Arial" panose="020B0604020202020204" pitchFamily="34" charset="0"/>
                <a:cs typeface="Arial" panose="020B0604020202020204" pitchFamily="34" charset="0"/>
              </a:rPr>
              <a:t>.</a:t>
            </a: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Ne partagez pas sans vérification et signalez tout contenu trompeur.</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Protection et prévention </a:t>
            </a:r>
            <a:r>
              <a:rPr lang="fr-CH" sz="1000" dirty="0">
                <a:latin typeface="Arial" panose="020B0604020202020204" pitchFamily="34" charset="0"/>
                <a:cs typeface="Arial" panose="020B0604020202020204" pitchFamily="34" charset="0"/>
              </a:rPr>
              <a:t>: </a:t>
            </a:r>
          </a:p>
          <a:p>
            <a:endParaRPr lang="fr-CH"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Ajustez vos paramètres de confidentialité en ligne et limitez le partage d’images et de vidéos. </a:t>
            </a: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Informez-vous et autrui sur les </a:t>
            </a:r>
            <a:r>
              <a:rPr lang="fr-CH" sz="1000" dirty="0" err="1">
                <a:latin typeface="Arial" panose="020B0604020202020204" pitchFamily="34" charset="0"/>
                <a:cs typeface="Arial" panose="020B0604020202020204" pitchFamily="34" charset="0"/>
              </a:rPr>
              <a:t>deepfakes</a:t>
            </a:r>
            <a:r>
              <a:rPr lang="fr-CH" sz="1000" dirty="0">
                <a:latin typeface="Arial" panose="020B0604020202020204" pitchFamily="34" charset="0"/>
                <a:cs typeface="Arial" panose="020B0604020202020204" pitchFamily="34" charset="0"/>
              </a:rPr>
              <a:t> et les arnaques liées et apprenez à identifier les anomalies visuelles et audio. </a:t>
            </a:r>
          </a:p>
        </p:txBody>
      </p:sp>
    </p:spTree>
    <p:extLst>
      <p:ext uri="{BB962C8B-B14F-4D97-AF65-F5344CB8AC3E}">
        <p14:creationId xmlns:p14="http://schemas.microsoft.com/office/powerpoint/2010/main" val="22857959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9F8F3"/>
        </a:solidFill>
        <a:effectLst/>
      </p:bgPr>
    </p:bg>
    <p:spTree>
      <p:nvGrpSpPr>
        <p:cNvPr id="1" name="">
          <a:extLst>
            <a:ext uri="{FF2B5EF4-FFF2-40B4-BE49-F238E27FC236}">
              <a16:creationId xmlns:a16="http://schemas.microsoft.com/office/drawing/2014/main" id="{7D08B707-3DD4-17C6-744A-F0D27F00A325}"/>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2B7E67A2-63A0-C5A3-E781-F672F582AAFB}"/>
              </a:ext>
            </a:extLst>
          </p:cNvPr>
          <p:cNvSpPr txBox="1">
            <a:spLocks noGrp="1" noRot="1" noMove="1" noResize="1" noEditPoints="1" noAdjustHandles="1" noChangeArrowheads="1" noChangeShapeType="1"/>
          </p:cNvSpPr>
          <p:nvPr/>
        </p:nvSpPr>
        <p:spPr>
          <a:xfrm>
            <a:off x="292235" y="9317346"/>
            <a:ext cx="3537099" cy="215444"/>
          </a:xfrm>
          <a:prstGeom prst="rect">
            <a:avLst/>
          </a:prstGeom>
          <a:noFill/>
        </p:spPr>
        <p:txBody>
          <a:bodyPr wrap="square" rtlCol="0">
            <a:spAutoFit/>
          </a:bodyPr>
          <a:lstStyle/>
          <a:p>
            <a:r>
              <a:rPr lang="fr-CH" sz="800" dirty="0">
                <a:solidFill>
                  <a:schemeClr val="tx1">
                    <a:alpha val="52123"/>
                  </a:schemeClr>
                </a:solidFill>
                <a:latin typeface="Arial" panose="020B0604020202020204" pitchFamily="34" charset="0"/>
                <a:cs typeface="Arial" panose="020B0604020202020204" pitchFamily="34" charset="0"/>
              </a:rPr>
              <a:t>Ce document © 2025 par État de Genève est sous licence CC BY-SA 4.0</a:t>
            </a:r>
          </a:p>
        </p:txBody>
      </p:sp>
      <p:pic>
        <p:nvPicPr>
          <p:cNvPr id="6" name="Image 5">
            <a:extLst>
              <a:ext uri="{FF2B5EF4-FFF2-40B4-BE49-F238E27FC236}">
                <a16:creationId xmlns:a16="http://schemas.microsoft.com/office/drawing/2014/main" id="{DC171626-C53F-28A3-E4F0-4662AD66ED0B}"/>
              </a:ext>
            </a:extLst>
          </p:cNvPr>
          <p:cNvPicPr>
            <a:picLocks noGrp="1" noRot="1" noChangeAspect="1" noMove="1" noResize="1" noEditPoints="1" noAdjustHandles="1" noChangeArrowheads="1" noChangeShapeType="1" noCrop="1"/>
          </p:cNvPicPr>
          <p:nvPr/>
        </p:nvPicPr>
        <p:blipFill>
          <a:blip r:embed="rId2">
            <a:alphaModFix amt="52000"/>
          </a:blip>
          <a:stretch>
            <a:fillRect/>
          </a:stretch>
        </p:blipFill>
        <p:spPr>
          <a:xfrm>
            <a:off x="3909140" y="9360330"/>
            <a:ext cx="126462" cy="126462"/>
          </a:xfrm>
          <a:prstGeom prst="rect">
            <a:avLst/>
          </a:prstGeom>
        </p:spPr>
      </p:pic>
      <p:pic>
        <p:nvPicPr>
          <p:cNvPr id="8" name="Image 7">
            <a:extLst>
              <a:ext uri="{FF2B5EF4-FFF2-40B4-BE49-F238E27FC236}">
                <a16:creationId xmlns:a16="http://schemas.microsoft.com/office/drawing/2014/main" id="{39262025-B102-B6FA-061F-7C936F89A6D4}"/>
              </a:ext>
            </a:extLst>
          </p:cNvPr>
          <p:cNvPicPr>
            <a:picLocks noGrp="1" noRot="1" noChangeAspect="1" noMove="1" noResize="1" noEditPoints="1" noAdjustHandles="1" noChangeArrowheads="1" noChangeShapeType="1" noCrop="1"/>
          </p:cNvPicPr>
          <p:nvPr/>
        </p:nvPicPr>
        <p:blipFill>
          <a:blip r:embed="rId3">
            <a:alphaModFix amt="52000"/>
          </a:blip>
          <a:stretch>
            <a:fillRect/>
          </a:stretch>
        </p:blipFill>
        <p:spPr>
          <a:xfrm>
            <a:off x="3743864" y="9360330"/>
            <a:ext cx="126461" cy="126461"/>
          </a:xfrm>
          <a:prstGeom prst="rect">
            <a:avLst/>
          </a:prstGeom>
        </p:spPr>
      </p:pic>
      <p:sp>
        <p:nvSpPr>
          <p:cNvPr id="9" name="ZoneTexte 8">
            <a:extLst>
              <a:ext uri="{FF2B5EF4-FFF2-40B4-BE49-F238E27FC236}">
                <a16:creationId xmlns:a16="http://schemas.microsoft.com/office/drawing/2014/main" id="{F1117B6E-460E-563A-710A-088A9EEA594D}"/>
              </a:ext>
            </a:extLst>
          </p:cNvPr>
          <p:cNvSpPr txBox="1">
            <a:spLocks noGrp="1" noRot="1" noMove="1" noResize="1" noEditPoints="1" noAdjustHandles="1" noChangeArrowheads="1" noChangeShapeType="1"/>
          </p:cNvSpPr>
          <p:nvPr/>
        </p:nvSpPr>
        <p:spPr>
          <a:xfrm>
            <a:off x="6252546" y="9238894"/>
            <a:ext cx="344311" cy="369332"/>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rPr>
              <a:t>6</a:t>
            </a:r>
          </a:p>
        </p:txBody>
      </p:sp>
      <p:sp>
        <p:nvSpPr>
          <p:cNvPr id="5" name="ZoneTexte 4">
            <a:extLst>
              <a:ext uri="{FF2B5EF4-FFF2-40B4-BE49-F238E27FC236}">
                <a16:creationId xmlns:a16="http://schemas.microsoft.com/office/drawing/2014/main" id="{82F3A858-87F1-2278-C9AD-1DE9DF82644C}"/>
              </a:ext>
            </a:extLst>
          </p:cNvPr>
          <p:cNvSpPr txBox="1"/>
          <p:nvPr/>
        </p:nvSpPr>
        <p:spPr>
          <a:xfrm>
            <a:off x="292235" y="373210"/>
            <a:ext cx="2487478" cy="353943"/>
          </a:xfrm>
          <a:prstGeom prst="rect">
            <a:avLst/>
          </a:prstGeom>
          <a:noFill/>
        </p:spPr>
        <p:txBody>
          <a:bodyPr wrap="square" rtlCol="0">
            <a:spAutoFit/>
          </a:bodyPr>
          <a:lstStyle/>
          <a:p>
            <a:r>
              <a:rPr lang="fr-CH" sz="1700" b="1" dirty="0">
                <a:latin typeface="Arial" panose="020B0604020202020204" pitchFamily="34" charset="0"/>
                <a:cs typeface="Arial" panose="020B0604020202020204" pitchFamily="34" charset="0"/>
              </a:rPr>
              <a:t>5. Responsabilité</a:t>
            </a:r>
          </a:p>
        </p:txBody>
      </p:sp>
      <p:sp>
        <p:nvSpPr>
          <p:cNvPr id="7" name="ZoneTexte 6">
            <a:extLst>
              <a:ext uri="{FF2B5EF4-FFF2-40B4-BE49-F238E27FC236}">
                <a16:creationId xmlns:a16="http://schemas.microsoft.com/office/drawing/2014/main" id="{3CA14F34-0F7F-CE86-DB65-721FC92E488A}"/>
              </a:ext>
            </a:extLst>
          </p:cNvPr>
          <p:cNvSpPr txBox="1"/>
          <p:nvPr/>
        </p:nvSpPr>
        <p:spPr>
          <a:xfrm>
            <a:off x="292235" y="774932"/>
            <a:ext cx="3064790" cy="4247317"/>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Chaque membre du personnel est responsable des actions qu’il ou elle entreprend en utilisant ces applications externes dans le cadre de ses fonctions :</a:t>
            </a:r>
          </a:p>
          <a:p>
            <a:endParaRPr lang="fr-CH"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Vous êtes responsables des données introduites et produites dans un service numérique utilisant l’IA générative.</a:t>
            </a: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Vérifiez toujours les informations générées avant toute utilisation ultérieure.</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Une IA n’est jamais neutre. Les résultats produits par l’IA peuvent parfois contenir des inexactitudes ou refléter des préjugés présents dans les données sur lesquelles elles ont été formées.</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Soyez conscients des différents </a:t>
            </a:r>
            <a:r>
              <a:rPr lang="fr-CH" sz="1000" b="1" u="sng" dirty="0">
                <a:latin typeface="Arial" panose="020B0604020202020204" pitchFamily="34" charset="0"/>
                <a:cs typeface="Arial" panose="020B0604020202020204" pitchFamily="34" charset="0"/>
              </a:rPr>
              <a:t>biais</a:t>
            </a:r>
            <a:r>
              <a:rPr lang="fr-CH" sz="1000" b="1" dirty="0">
                <a:latin typeface="Arial" panose="020B0604020202020204" pitchFamily="34" charset="0"/>
                <a:cs typeface="Arial" panose="020B0604020202020204" pitchFamily="34" charset="0"/>
              </a:rPr>
              <a:t> potentiels </a:t>
            </a:r>
            <a:r>
              <a:rPr lang="fr-CH" sz="1000" dirty="0">
                <a:latin typeface="Arial" panose="020B0604020202020204" pitchFamily="34" charset="0"/>
                <a:cs typeface="Arial" panose="020B0604020202020204" pitchFamily="34" charset="0"/>
              </a:rPr>
              <a:t>dans les résultats fournis par l’IA. Une même question posée à des IA différentes produira des résultats différents qui seront influencés par leur lieu d’origine, leurs créateurs, les données sur lesquelles les IA ont été d’entraînées, etc. (</a:t>
            </a:r>
            <a:r>
              <a:rPr lang="fr-CH" sz="1000" i="1" dirty="0">
                <a:latin typeface="Arial" panose="020B0604020202020204" pitchFamily="34" charset="0"/>
                <a:cs typeface="Arial" panose="020B0604020202020204" pitchFamily="34" charset="0"/>
              </a:rPr>
              <a:t>cf. les différents </a:t>
            </a:r>
            <a:r>
              <a:rPr lang="fr-CH" sz="1000" i="1" u="sng" dirty="0">
                <a:latin typeface="Arial" panose="020B0604020202020204" pitchFamily="34" charset="0"/>
                <a:cs typeface="Arial" panose="020B0604020202020204" pitchFamily="34" charset="0"/>
              </a:rPr>
              <a:t>biais</a:t>
            </a:r>
            <a:r>
              <a:rPr lang="fr-CH" sz="1000" i="1" dirty="0">
                <a:latin typeface="Arial" panose="020B0604020202020204" pitchFamily="34" charset="0"/>
                <a:cs typeface="Arial" panose="020B0604020202020204" pitchFamily="34" charset="0"/>
              </a:rPr>
              <a:t> figurant dans le lexique annexe</a:t>
            </a:r>
            <a:r>
              <a:rPr lang="fr-CH" sz="1000" dirty="0">
                <a:latin typeface="Arial" panose="020B0604020202020204" pitchFamily="34" charset="0"/>
                <a:cs typeface="Arial" panose="020B0604020202020204" pitchFamily="34" charset="0"/>
              </a:rPr>
              <a:t>). </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Gardez en tête qui est propriétaire de l’IA utilisée et quels biais pourrait-elle avoir. </a:t>
            </a:r>
          </a:p>
        </p:txBody>
      </p:sp>
      <p:sp>
        <p:nvSpPr>
          <p:cNvPr id="10" name="ZoneTexte 9">
            <a:extLst>
              <a:ext uri="{FF2B5EF4-FFF2-40B4-BE49-F238E27FC236}">
                <a16:creationId xmlns:a16="http://schemas.microsoft.com/office/drawing/2014/main" id="{CB324245-1F5C-3D4B-A451-265DCCCA26A6}"/>
              </a:ext>
            </a:extLst>
          </p:cNvPr>
          <p:cNvSpPr txBox="1"/>
          <p:nvPr/>
        </p:nvSpPr>
        <p:spPr>
          <a:xfrm>
            <a:off x="292235" y="5036550"/>
            <a:ext cx="1768549" cy="353943"/>
          </a:xfrm>
          <a:prstGeom prst="rect">
            <a:avLst/>
          </a:prstGeom>
          <a:noFill/>
        </p:spPr>
        <p:txBody>
          <a:bodyPr wrap="square" rtlCol="0">
            <a:spAutoFit/>
          </a:bodyPr>
          <a:lstStyle/>
          <a:p>
            <a:r>
              <a:rPr lang="fr-CH" sz="1700" b="1" dirty="0">
                <a:latin typeface="Arial" panose="020B0604020202020204" pitchFamily="34" charset="0"/>
                <a:cs typeface="Arial" panose="020B0604020202020204" pitchFamily="34" charset="0"/>
              </a:rPr>
              <a:t>7. Cadre légal</a:t>
            </a:r>
          </a:p>
        </p:txBody>
      </p:sp>
      <p:sp>
        <p:nvSpPr>
          <p:cNvPr id="11" name="ZoneTexte 10">
            <a:extLst>
              <a:ext uri="{FF2B5EF4-FFF2-40B4-BE49-F238E27FC236}">
                <a16:creationId xmlns:a16="http://schemas.microsoft.com/office/drawing/2014/main" id="{B779A8CA-508D-056B-6AA0-E02D4B373038}"/>
              </a:ext>
            </a:extLst>
          </p:cNvPr>
          <p:cNvSpPr txBox="1"/>
          <p:nvPr/>
        </p:nvSpPr>
        <p:spPr>
          <a:xfrm>
            <a:off x="288360" y="5482388"/>
            <a:ext cx="3064791" cy="2862322"/>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Les réglementations relatives à la protection des </a:t>
            </a:r>
            <a:r>
              <a:rPr lang="fr-CH" sz="1000" u="sng" dirty="0">
                <a:latin typeface="Arial" panose="020B0604020202020204" pitchFamily="34" charset="0"/>
                <a:cs typeface="Arial" panose="020B0604020202020204" pitchFamily="34" charset="0"/>
              </a:rPr>
              <a:t>données personnelles</a:t>
            </a:r>
            <a:r>
              <a:rPr lang="fr-CH" sz="1000" dirty="0">
                <a:latin typeface="Arial" panose="020B0604020202020204" pitchFamily="34" charset="0"/>
                <a:cs typeface="Arial" panose="020B0604020202020204" pitchFamily="34" charset="0"/>
              </a:rPr>
              <a:t>, au </a:t>
            </a:r>
            <a:r>
              <a:rPr lang="fr-CH" sz="1000" u="sng" dirty="0">
                <a:latin typeface="Arial" panose="020B0604020202020204" pitchFamily="34" charset="0"/>
                <a:cs typeface="Arial" panose="020B0604020202020204" pitchFamily="34" charset="0"/>
              </a:rPr>
              <a:t>secret professionnel</a:t>
            </a:r>
            <a:r>
              <a:rPr lang="fr-CH" sz="1000" dirty="0">
                <a:latin typeface="Arial" panose="020B0604020202020204" pitchFamily="34" charset="0"/>
                <a:cs typeface="Arial" panose="020B0604020202020204" pitchFamily="34" charset="0"/>
              </a:rPr>
              <a:t>, à la sécurité informatique, à la </a:t>
            </a:r>
            <a:r>
              <a:rPr lang="fr-CH" sz="1000" u="sng" dirty="0">
                <a:latin typeface="Arial" panose="020B0604020202020204" pitchFamily="34" charset="0"/>
                <a:cs typeface="Arial" panose="020B0604020202020204" pitchFamily="34" charset="0"/>
              </a:rPr>
              <a:t>propriété intellectuelle</a:t>
            </a:r>
            <a:r>
              <a:rPr lang="fr-CH" sz="1000" dirty="0">
                <a:latin typeface="Arial" panose="020B0604020202020204" pitchFamily="34" charset="0"/>
                <a:cs typeface="Arial" panose="020B0604020202020204" pitchFamily="34" charset="0"/>
              </a:rPr>
              <a:t> et plus particulièrement au droit d’auteur s’appliquent également lors de l’utilisation de ces outils. Veuillez être vigilant(e) vis-à-vis :</a:t>
            </a:r>
          </a:p>
          <a:p>
            <a:endParaRPr lang="fr-CH"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De la protection des données personnelles</a:t>
            </a: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Du respect du secret professionnel</a:t>
            </a: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Des chartes concernant l’utilisation sécurisée des systèmes informatiques</a:t>
            </a:r>
          </a:p>
          <a:p>
            <a:pPr marL="171450" indent="-171450">
              <a:buFont typeface="Arial" panose="020B0604020202020204" pitchFamily="34" charset="0"/>
              <a:buChar char="•"/>
            </a:pPr>
            <a:r>
              <a:rPr lang="fr-CH" sz="1000" dirty="0">
                <a:latin typeface="Arial" panose="020B0604020202020204" pitchFamily="34" charset="0"/>
                <a:cs typeface="Arial" panose="020B0604020202020204" pitchFamily="34" charset="0"/>
              </a:rPr>
              <a:t>Des droits d’auteur liés à certains contenus générés et diffusés </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Selon les cas d’application, d’autres exigences légales devront également être prises en considération.</a:t>
            </a:r>
          </a:p>
          <a:p>
            <a:endParaRPr lang="fr-FR" sz="1000" dirty="0">
              <a:latin typeface="Arial" panose="020B0604020202020204" pitchFamily="34" charset="0"/>
              <a:cs typeface="Arial" panose="020B0604020202020204" pitchFamily="34" charset="0"/>
            </a:endParaRPr>
          </a:p>
        </p:txBody>
      </p:sp>
      <p:sp>
        <p:nvSpPr>
          <p:cNvPr id="12" name="ZoneTexte 11">
            <a:extLst>
              <a:ext uri="{FF2B5EF4-FFF2-40B4-BE49-F238E27FC236}">
                <a16:creationId xmlns:a16="http://schemas.microsoft.com/office/drawing/2014/main" id="{E3DC1568-CB56-9F92-7742-F8EA643A3437}"/>
              </a:ext>
            </a:extLst>
          </p:cNvPr>
          <p:cNvSpPr txBox="1"/>
          <p:nvPr/>
        </p:nvSpPr>
        <p:spPr>
          <a:xfrm>
            <a:off x="3417722" y="373210"/>
            <a:ext cx="2971800" cy="353943"/>
          </a:xfrm>
          <a:prstGeom prst="rect">
            <a:avLst/>
          </a:prstGeom>
          <a:noFill/>
        </p:spPr>
        <p:txBody>
          <a:bodyPr wrap="square" rtlCol="0">
            <a:spAutoFit/>
          </a:bodyPr>
          <a:lstStyle/>
          <a:p>
            <a:r>
              <a:rPr lang="fr-CH" sz="1700" b="1" dirty="0">
                <a:latin typeface="Arial" panose="020B0604020202020204" pitchFamily="34" charset="0"/>
                <a:cs typeface="Arial" panose="020B0604020202020204" pitchFamily="34" charset="0"/>
              </a:rPr>
              <a:t>6. Impact environnemental</a:t>
            </a:r>
          </a:p>
        </p:txBody>
      </p:sp>
      <p:sp>
        <p:nvSpPr>
          <p:cNvPr id="13" name="ZoneTexte 12">
            <a:extLst>
              <a:ext uri="{FF2B5EF4-FFF2-40B4-BE49-F238E27FC236}">
                <a16:creationId xmlns:a16="http://schemas.microsoft.com/office/drawing/2014/main" id="{A74103F6-870F-1317-37E4-0483A8812474}"/>
              </a:ext>
            </a:extLst>
          </p:cNvPr>
          <p:cNvSpPr txBox="1"/>
          <p:nvPr/>
        </p:nvSpPr>
        <p:spPr>
          <a:xfrm>
            <a:off x="3429000" y="770137"/>
            <a:ext cx="3064790" cy="3939540"/>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L’essor de l’IA a entraîné une construction intensive de centres de calcul gourmands en matériaux, en énergie et en eau (refroidissement), et qui rejettent de la chaleur. L’impact environnemental relève d’une responsabilité collective, notamment dictée par les choix structurels des grandes entreprises, mais chaque utilisateur peut agir. Une utilisation réfléchie et ciblée de l’IA, en évitant notamment les traitements et générations inutiles et en optimisant les flux de travail, réduit la consommation énergétique et l’empreinte carbone.</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       Avant de recourir à l’IA, se demander si c’est le bon ou le seul ou le meilleur moyen pour rechercher l’information. Quels gains d’efficacité ou de temps le recours à un outil IA représente-t-il vraiment ? Si les gains de productivité ou la valeur ajoutée sont nuls, évitez d’utiliser l’IA futilement. </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       Avant d’utiliser l’IA, réfléchissez et prenez le temps de bien formuler vos requêtes, de manière pertinente et efficace (optimisation des prompts). Cela réduira le nombre de requêtes nécessaires pour l’obtention de résultats de qualité</a:t>
            </a:r>
            <a:r>
              <a:rPr lang="fr-CH" sz="1000" baseline="30000" dirty="0">
                <a:latin typeface="Arial" panose="020B0604020202020204" pitchFamily="34" charset="0"/>
                <a:cs typeface="Arial" panose="020B0604020202020204" pitchFamily="34" charset="0"/>
              </a:rPr>
              <a:t>1</a:t>
            </a:r>
            <a:r>
              <a:rPr lang="fr-CH" sz="1000" dirty="0">
                <a:latin typeface="Arial" panose="020B0604020202020204" pitchFamily="34" charset="0"/>
                <a:cs typeface="Arial" panose="020B0604020202020204" pitchFamily="34" charset="0"/>
              </a:rPr>
              <a:t>.</a:t>
            </a:r>
          </a:p>
        </p:txBody>
      </p:sp>
      <p:pic>
        <p:nvPicPr>
          <p:cNvPr id="3" name="Image 2">
            <a:extLst>
              <a:ext uri="{FF2B5EF4-FFF2-40B4-BE49-F238E27FC236}">
                <a16:creationId xmlns:a16="http://schemas.microsoft.com/office/drawing/2014/main" id="{B5EF59D6-B49D-E779-6D27-97932BD8CDA5}"/>
              </a:ext>
            </a:extLst>
          </p:cNvPr>
          <p:cNvPicPr>
            <a:picLocks noChangeAspect="1"/>
          </p:cNvPicPr>
          <p:nvPr/>
        </p:nvPicPr>
        <p:blipFill>
          <a:blip r:embed="rId4"/>
          <a:stretch>
            <a:fillRect/>
          </a:stretch>
        </p:blipFill>
        <p:spPr>
          <a:xfrm>
            <a:off x="3545800" y="2798154"/>
            <a:ext cx="177800" cy="114300"/>
          </a:xfrm>
          <a:prstGeom prst="rect">
            <a:avLst/>
          </a:prstGeom>
        </p:spPr>
      </p:pic>
      <p:pic>
        <p:nvPicPr>
          <p:cNvPr id="14" name="Image 13">
            <a:extLst>
              <a:ext uri="{FF2B5EF4-FFF2-40B4-BE49-F238E27FC236}">
                <a16:creationId xmlns:a16="http://schemas.microsoft.com/office/drawing/2014/main" id="{112FDCE8-51D5-6DEA-070F-1F7D8070341C}"/>
              </a:ext>
            </a:extLst>
          </p:cNvPr>
          <p:cNvPicPr>
            <a:picLocks noChangeAspect="1"/>
          </p:cNvPicPr>
          <p:nvPr/>
        </p:nvPicPr>
        <p:blipFill>
          <a:blip r:embed="rId4"/>
          <a:stretch>
            <a:fillRect/>
          </a:stretch>
        </p:blipFill>
        <p:spPr>
          <a:xfrm>
            <a:off x="3545800" y="3877654"/>
            <a:ext cx="177800" cy="114300"/>
          </a:xfrm>
          <a:prstGeom prst="rect">
            <a:avLst/>
          </a:prstGeom>
        </p:spPr>
      </p:pic>
      <p:cxnSp>
        <p:nvCxnSpPr>
          <p:cNvPr id="15" name="Connecteur droit 14">
            <a:extLst>
              <a:ext uri="{FF2B5EF4-FFF2-40B4-BE49-F238E27FC236}">
                <a16:creationId xmlns:a16="http://schemas.microsoft.com/office/drawing/2014/main" id="{752B1B4C-C549-E6E0-20BF-E28E54487419}"/>
              </a:ext>
            </a:extLst>
          </p:cNvPr>
          <p:cNvCxnSpPr/>
          <p:nvPr/>
        </p:nvCxnSpPr>
        <p:spPr>
          <a:xfrm>
            <a:off x="395412" y="9011806"/>
            <a:ext cx="1566380" cy="0"/>
          </a:xfrm>
          <a:prstGeom prst="line">
            <a:avLst/>
          </a:prstGeom>
          <a:ln>
            <a:solidFill>
              <a:schemeClr val="tx1"/>
            </a:solidFill>
          </a:ln>
        </p:spPr>
        <p:style>
          <a:lnRef idx="2">
            <a:schemeClr val="accent1"/>
          </a:lnRef>
          <a:fillRef idx="0">
            <a:schemeClr val="accent1"/>
          </a:fillRef>
          <a:effectRef idx="1">
            <a:schemeClr val="accent1"/>
          </a:effectRef>
          <a:fontRef idx="minor">
            <a:schemeClr val="tx1"/>
          </a:fontRef>
        </p:style>
      </p:cxnSp>
      <p:sp>
        <p:nvSpPr>
          <p:cNvPr id="16" name="ZoneTexte 15">
            <a:extLst>
              <a:ext uri="{FF2B5EF4-FFF2-40B4-BE49-F238E27FC236}">
                <a16:creationId xmlns:a16="http://schemas.microsoft.com/office/drawing/2014/main" id="{9074536E-FBEB-35E0-856A-42EE160FFA88}"/>
              </a:ext>
            </a:extLst>
          </p:cNvPr>
          <p:cNvSpPr txBox="1"/>
          <p:nvPr/>
        </p:nvSpPr>
        <p:spPr>
          <a:xfrm>
            <a:off x="288360" y="9023346"/>
            <a:ext cx="6232647" cy="215444"/>
          </a:xfrm>
          <a:prstGeom prst="rect">
            <a:avLst/>
          </a:prstGeom>
          <a:noFill/>
        </p:spPr>
        <p:txBody>
          <a:bodyPr wrap="square" rtlCol="0">
            <a:spAutoFit/>
          </a:bodyPr>
          <a:lstStyle/>
          <a:p>
            <a:r>
              <a:rPr lang="fr-CH" sz="1000" baseline="30000" dirty="0">
                <a:latin typeface="Arial" panose="020B0604020202020204" pitchFamily="34" charset="0"/>
                <a:cs typeface="Arial" panose="020B0604020202020204" pitchFamily="34" charset="0"/>
              </a:rPr>
              <a:t>1</a:t>
            </a:r>
            <a:r>
              <a:rPr lang="fr-CH" sz="800" dirty="0">
                <a:latin typeface="Arial" panose="020B0604020202020204" pitchFamily="34" charset="0"/>
                <a:cs typeface="Arial" panose="020B0604020202020204" pitchFamily="34" charset="0"/>
              </a:rPr>
              <a:t> Consultez les documents relatifs aux bonnes pratiques de </a:t>
            </a:r>
            <a:r>
              <a:rPr lang="fr-CH" sz="800" dirty="0" err="1">
                <a:latin typeface="Arial" panose="020B0604020202020204" pitchFamily="34" charset="0"/>
                <a:cs typeface="Arial" panose="020B0604020202020204" pitchFamily="34" charset="0"/>
              </a:rPr>
              <a:t>prompting</a:t>
            </a:r>
            <a:r>
              <a:rPr lang="fr-CH" sz="800" dirty="0">
                <a:latin typeface="Arial" panose="020B0604020202020204" pitchFamily="34" charset="0"/>
                <a:cs typeface="Arial" panose="020B0604020202020204" pitchFamily="34" charset="0"/>
              </a:rPr>
              <a:t> cités dans les références bibliographiques en annexe.</a:t>
            </a:r>
            <a:endParaRPr lang="fr-FR" sz="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7849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9F8F3"/>
        </a:solidFill>
        <a:effectLst/>
      </p:bgPr>
    </p:bg>
    <p:spTree>
      <p:nvGrpSpPr>
        <p:cNvPr id="1" name="">
          <a:extLst>
            <a:ext uri="{FF2B5EF4-FFF2-40B4-BE49-F238E27FC236}">
              <a16:creationId xmlns:a16="http://schemas.microsoft.com/office/drawing/2014/main" id="{50706843-8C0A-756F-BF6D-21EF5CFBB860}"/>
            </a:ext>
          </a:extLst>
        </p:cNvPr>
        <p:cNvGrpSpPr/>
        <p:nvPr/>
      </p:nvGrpSpPr>
      <p:grpSpPr>
        <a:xfrm>
          <a:off x="0" y="0"/>
          <a:ext cx="0" cy="0"/>
          <a:chOff x="0" y="0"/>
          <a:chExt cx="0" cy="0"/>
        </a:xfrm>
      </p:grpSpPr>
      <p:sp>
        <p:nvSpPr>
          <p:cNvPr id="17" name="ZoneTexte 16">
            <a:extLst>
              <a:ext uri="{FF2B5EF4-FFF2-40B4-BE49-F238E27FC236}">
                <a16:creationId xmlns:a16="http://schemas.microsoft.com/office/drawing/2014/main" id="{9BF2AD67-5238-3145-239D-B44B649F6061}"/>
              </a:ext>
            </a:extLst>
          </p:cNvPr>
          <p:cNvSpPr txBox="1"/>
          <p:nvPr/>
        </p:nvSpPr>
        <p:spPr>
          <a:xfrm>
            <a:off x="301760" y="5149141"/>
            <a:ext cx="3026118" cy="2569934"/>
          </a:xfrm>
          <a:prstGeom prst="rect">
            <a:avLst/>
          </a:prstGeom>
          <a:noFill/>
        </p:spPr>
        <p:txBody>
          <a:bodyPr wrap="square" rtlCol="0">
            <a:spAutoFit/>
          </a:bodyPr>
          <a:lstStyle/>
          <a:p>
            <a:r>
              <a:rPr lang="fr-CH" sz="1150" b="1" dirty="0">
                <a:latin typeface="Arial" panose="020B0604020202020204" pitchFamily="34" charset="0"/>
                <a:cs typeface="Arial" panose="020B0604020202020204" pitchFamily="34" charset="0"/>
              </a:rPr>
              <a:t>3. Comment ce service fonctionne-t-il ?</a:t>
            </a:r>
          </a:p>
          <a:p>
            <a:br>
              <a:rPr lang="fr-CH" sz="1000" dirty="0">
                <a:latin typeface="Arial" panose="020B0604020202020204" pitchFamily="34" charset="0"/>
                <a:cs typeface="Arial" panose="020B0604020202020204" pitchFamily="34" charset="0"/>
              </a:rPr>
            </a:br>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Un modèle d’IA générative, comme un LLM, prédit les mots ou éléments les plus probables en fonction du contexte fourni. Il s’appuie sur des statistiques apprises à partir de grandes quantités de données textuelles. Cela signifie qu’il ne comprend pas les contenus au sens humain du terme, même s’il peut donner l’impression de produire des réponses cohérentes et pertinentes. </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       </a:t>
            </a:r>
            <a:r>
              <a:rPr lang="fr-CH" sz="1000" i="1" dirty="0">
                <a:latin typeface="Arial" panose="020B0604020202020204" pitchFamily="34" charset="0"/>
                <a:cs typeface="Arial" panose="020B0604020202020204" pitchFamily="34" charset="0"/>
              </a:rPr>
              <a:t>Utilisez ainsi votre propre jugement et vos connaissances pour évaluer et questionner les résultats produits par ces outils.</a:t>
            </a:r>
          </a:p>
          <a:p>
            <a:endParaRPr lang="fr-FR" sz="1000" dirty="0">
              <a:latin typeface="Arial" panose="020B0604020202020204" pitchFamily="34" charset="0"/>
              <a:cs typeface="Arial" panose="020B0604020202020204" pitchFamily="34" charset="0"/>
            </a:endParaRPr>
          </a:p>
        </p:txBody>
      </p:sp>
      <p:sp>
        <p:nvSpPr>
          <p:cNvPr id="4" name="ZoneTexte 3">
            <a:extLst>
              <a:ext uri="{FF2B5EF4-FFF2-40B4-BE49-F238E27FC236}">
                <a16:creationId xmlns:a16="http://schemas.microsoft.com/office/drawing/2014/main" id="{8423F888-7D99-4D8C-389F-C3C8AEF19AAE}"/>
              </a:ext>
            </a:extLst>
          </p:cNvPr>
          <p:cNvSpPr txBox="1">
            <a:spLocks noGrp="1" noRot="1" noMove="1" noResize="1" noEditPoints="1" noAdjustHandles="1" noChangeArrowheads="1" noChangeShapeType="1"/>
          </p:cNvSpPr>
          <p:nvPr/>
        </p:nvSpPr>
        <p:spPr>
          <a:xfrm>
            <a:off x="292235" y="9317346"/>
            <a:ext cx="3537099" cy="215444"/>
          </a:xfrm>
          <a:prstGeom prst="rect">
            <a:avLst/>
          </a:prstGeom>
          <a:noFill/>
        </p:spPr>
        <p:txBody>
          <a:bodyPr wrap="square" rtlCol="0">
            <a:spAutoFit/>
          </a:bodyPr>
          <a:lstStyle/>
          <a:p>
            <a:r>
              <a:rPr lang="fr-CH" sz="800" dirty="0">
                <a:solidFill>
                  <a:schemeClr val="tx1">
                    <a:alpha val="52123"/>
                  </a:schemeClr>
                </a:solidFill>
                <a:latin typeface="Arial" panose="020B0604020202020204" pitchFamily="34" charset="0"/>
                <a:cs typeface="Arial" panose="020B0604020202020204" pitchFamily="34" charset="0"/>
              </a:rPr>
              <a:t>Ce document © 2025 par État de Genève est sous licence CC BY-SA 4.0</a:t>
            </a:r>
          </a:p>
        </p:txBody>
      </p:sp>
      <p:pic>
        <p:nvPicPr>
          <p:cNvPr id="6" name="Image 5">
            <a:extLst>
              <a:ext uri="{FF2B5EF4-FFF2-40B4-BE49-F238E27FC236}">
                <a16:creationId xmlns:a16="http://schemas.microsoft.com/office/drawing/2014/main" id="{F55C6460-75AF-1B76-2C33-1EB3721970C1}"/>
              </a:ext>
            </a:extLst>
          </p:cNvPr>
          <p:cNvPicPr>
            <a:picLocks noGrp="1" noRot="1" noChangeAspect="1" noMove="1" noResize="1" noEditPoints="1" noAdjustHandles="1" noChangeArrowheads="1" noChangeShapeType="1" noCrop="1"/>
          </p:cNvPicPr>
          <p:nvPr/>
        </p:nvPicPr>
        <p:blipFill>
          <a:blip r:embed="rId2">
            <a:alphaModFix amt="52000"/>
          </a:blip>
          <a:stretch>
            <a:fillRect/>
          </a:stretch>
        </p:blipFill>
        <p:spPr>
          <a:xfrm>
            <a:off x="3909140" y="9360330"/>
            <a:ext cx="126462" cy="126462"/>
          </a:xfrm>
          <a:prstGeom prst="rect">
            <a:avLst/>
          </a:prstGeom>
        </p:spPr>
      </p:pic>
      <p:pic>
        <p:nvPicPr>
          <p:cNvPr id="8" name="Image 7">
            <a:extLst>
              <a:ext uri="{FF2B5EF4-FFF2-40B4-BE49-F238E27FC236}">
                <a16:creationId xmlns:a16="http://schemas.microsoft.com/office/drawing/2014/main" id="{E122CC62-74E5-5A28-739B-A483FCADF5C3}"/>
              </a:ext>
            </a:extLst>
          </p:cNvPr>
          <p:cNvPicPr>
            <a:picLocks noGrp="1" noRot="1" noChangeAspect="1" noMove="1" noResize="1" noEditPoints="1" noAdjustHandles="1" noChangeArrowheads="1" noChangeShapeType="1" noCrop="1"/>
          </p:cNvPicPr>
          <p:nvPr/>
        </p:nvPicPr>
        <p:blipFill>
          <a:blip r:embed="rId3">
            <a:alphaModFix amt="52000"/>
          </a:blip>
          <a:stretch>
            <a:fillRect/>
          </a:stretch>
        </p:blipFill>
        <p:spPr>
          <a:xfrm>
            <a:off x="3743864" y="9360330"/>
            <a:ext cx="126461" cy="126461"/>
          </a:xfrm>
          <a:prstGeom prst="rect">
            <a:avLst/>
          </a:prstGeom>
        </p:spPr>
      </p:pic>
      <p:sp>
        <p:nvSpPr>
          <p:cNvPr id="9" name="ZoneTexte 8">
            <a:extLst>
              <a:ext uri="{FF2B5EF4-FFF2-40B4-BE49-F238E27FC236}">
                <a16:creationId xmlns:a16="http://schemas.microsoft.com/office/drawing/2014/main" id="{32F563FE-1B80-D13A-8B16-C781285163BF}"/>
              </a:ext>
            </a:extLst>
          </p:cNvPr>
          <p:cNvSpPr txBox="1">
            <a:spLocks noGrp="1" noRot="1" noMove="1" noResize="1" noEditPoints="1" noAdjustHandles="1" noChangeArrowheads="1" noChangeShapeType="1"/>
          </p:cNvSpPr>
          <p:nvPr/>
        </p:nvSpPr>
        <p:spPr>
          <a:xfrm>
            <a:off x="6252546" y="9238894"/>
            <a:ext cx="344311" cy="369332"/>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rPr>
              <a:t>7</a:t>
            </a:r>
          </a:p>
        </p:txBody>
      </p:sp>
      <p:pic>
        <p:nvPicPr>
          <p:cNvPr id="7" name="Image 6">
            <a:extLst>
              <a:ext uri="{FF2B5EF4-FFF2-40B4-BE49-F238E27FC236}">
                <a16:creationId xmlns:a16="http://schemas.microsoft.com/office/drawing/2014/main" id="{F91C61ED-B682-4786-A508-DC9D4E142741}"/>
              </a:ext>
            </a:extLst>
          </p:cNvPr>
          <p:cNvPicPr>
            <a:picLocks noChangeAspect="1"/>
          </p:cNvPicPr>
          <p:nvPr/>
        </p:nvPicPr>
        <p:blipFill>
          <a:blip r:embed="rId4"/>
          <a:stretch>
            <a:fillRect/>
          </a:stretch>
        </p:blipFill>
        <p:spPr>
          <a:xfrm>
            <a:off x="391295" y="3564830"/>
            <a:ext cx="177800" cy="114300"/>
          </a:xfrm>
          <a:prstGeom prst="rect">
            <a:avLst/>
          </a:prstGeom>
        </p:spPr>
      </p:pic>
      <p:sp>
        <p:nvSpPr>
          <p:cNvPr id="10" name="ZoneTexte 9">
            <a:extLst>
              <a:ext uri="{FF2B5EF4-FFF2-40B4-BE49-F238E27FC236}">
                <a16:creationId xmlns:a16="http://schemas.microsoft.com/office/drawing/2014/main" id="{21AB84FA-ED04-D370-DA0E-08B05EEEEF02}"/>
              </a:ext>
            </a:extLst>
          </p:cNvPr>
          <p:cNvSpPr txBox="1"/>
          <p:nvPr/>
        </p:nvSpPr>
        <p:spPr>
          <a:xfrm>
            <a:off x="292235" y="373210"/>
            <a:ext cx="4109284" cy="353943"/>
          </a:xfrm>
          <a:prstGeom prst="rect">
            <a:avLst/>
          </a:prstGeom>
          <a:noFill/>
        </p:spPr>
        <p:txBody>
          <a:bodyPr wrap="square" rtlCol="0">
            <a:spAutoFit/>
          </a:bodyPr>
          <a:lstStyle/>
          <a:p>
            <a:r>
              <a:rPr lang="fr-CH" sz="1700" b="1" dirty="0">
                <a:latin typeface="Arial" panose="020B0604020202020204" pitchFamily="34" charset="0"/>
                <a:cs typeface="Arial" panose="020B0604020202020204" pitchFamily="34" charset="0"/>
              </a:rPr>
              <a:t>8. La règle des quatre «comment ?»</a:t>
            </a:r>
          </a:p>
        </p:txBody>
      </p:sp>
      <p:sp>
        <p:nvSpPr>
          <p:cNvPr id="11" name="ZoneTexte 10">
            <a:extLst>
              <a:ext uri="{FF2B5EF4-FFF2-40B4-BE49-F238E27FC236}">
                <a16:creationId xmlns:a16="http://schemas.microsoft.com/office/drawing/2014/main" id="{035A82C6-600C-4597-FF6A-63545B057627}"/>
              </a:ext>
            </a:extLst>
          </p:cNvPr>
          <p:cNvSpPr txBox="1"/>
          <p:nvPr/>
        </p:nvSpPr>
        <p:spPr>
          <a:xfrm>
            <a:off x="292235" y="883403"/>
            <a:ext cx="6054321" cy="246221"/>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Avant d’utiliser un service numérique utilisant l’IA générative, </a:t>
            </a:r>
            <a:r>
              <a:rPr lang="fr-CH" sz="1000" dirty="0" err="1">
                <a:latin typeface="Arial" panose="020B0604020202020204" pitchFamily="34" charset="0"/>
                <a:cs typeface="Arial" panose="020B0604020202020204" pitchFamily="34" charset="0"/>
              </a:rPr>
              <a:t>posez-vous</a:t>
            </a:r>
            <a:r>
              <a:rPr lang="fr-CH" sz="1000" dirty="0">
                <a:latin typeface="Arial" panose="020B0604020202020204" pitchFamily="34" charset="0"/>
                <a:cs typeface="Arial" panose="020B0604020202020204" pitchFamily="34" charset="0"/>
              </a:rPr>
              <a:t> quatre questions essentielles :</a:t>
            </a:r>
          </a:p>
        </p:txBody>
      </p:sp>
      <p:sp>
        <p:nvSpPr>
          <p:cNvPr id="12" name="ZoneTexte 11">
            <a:extLst>
              <a:ext uri="{FF2B5EF4-FFF2-40B4-BE49-F238E27FC236}">
                <a16:creationId xmlns:a16="http://schemas.microsoft.com/office/drawing/2014/main" id="{0B3EB2F1-939A-9197-F5C0-333FF555A472}"/>
              </a:ext>
            </a:extLst>
          </p:cNvPr>
          <p:cNvSpPr txBox="1">
            <a:spLocks/>
          </p:cNvSpPr>
          <p:nvPr/>
        </p:nvSpPr>
        <p:spPr>
          <a:xfrm>
            <a:off x="292235" y="1937317"/>
            <a:ext cx="3049292" cy="2585323"/>
          </a:xfrm>
          <a:prstGeom prst="rect">
            <a:avLst/>
          </a:prstGeom>
          <a:noFill/>
        </p:spPr>
        <p:txBody>
          <a:bodyPr wrap="square" rtlCol="0">
            <a:spAutoFit/>
          </a:bodyPr>
          <a:lstStyle/>
          <a:p>
            <a:r>
              <a:rPr lang="fr-CH" sz="1150" b="1" dirty="0">
                <a:latin typeface="Arial" panose="020B0604020202020204" pitchFamily="34" charset="0"/>
                <a:cs typeface="Arial" panose="020B0604020202020204" pitchFamily="34" charset="0"/>
              </a:rPr>
              <a:t>1. Comment ces informations seront-elles utilisées par le système ? </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Ces outils peuvent apprendre à partir des </a:t>
            </a:r>
            <a:r>
              <a:rPr lang="fr-CH" sz="1000" dirty="0" err="1">
                <a:latin typeface="Arial" panose="020B0604020202020204" pitchFamily="34" charset="0"/>
                <a:cs typeface="Arial" panose="020B0604020202020204" pitchFamily="34" charset="0"/>
              </a:rPr>
              <a:t>informa-tions</a:t>
            </a:r>
            <a:r>
              <a:rPr lang="fr-CH" sz="1000" dirty="0">
                <a:latin typeface="Arial" panose="020B0604020202020204" pitchFamily="34" charset="0"/>
                <a:cs typeface="Arial" panose="020B0604020202020204" pitchFamily="34" charset="0"/>
              </a:rPr>
              <a:t> que vous leur donnez (texte, prompts, question, etc.) selon leur modèle économique. Le plus répandu étant celui de contribution par l’utilisation, dans ce cas votre utilisation permet au fournisseur d’améliorer son service. </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       </a:t>
            </a:r>
            <a:r>
              <a:rPr lang="fr-CH" sz="1000" i="1" dirty="0">
                <a:latin typeface="Arial" panose="020B0604020202020204" pitchFamily="34" charset="0"/>
                <a:cs typeface="Arial" panose="020B0604020202020204" pitchFamily="34" charset="0"/>
              </a:rPr>
              <a:t>Ne saisissez donc pas des informations </a:t>
            </a:r>
            <a:r>
              <a:rPr lang="fr-CH" sz="1000" i="1" dirty="0" err="1">
                <a:latin typeface="Arial" panose="020B0604020202020204" pitchFamily="34" charset="0"/>
                <a:cs typeface="Arial" panose="020B0604020202020204" pitchFamily="34" charset="0"/>
              </a:rPr>
              <a:t>sen-sibles</a:t>
            </a:r>
            <a:r>
              <a:rPr lang="fr-CH" sz="1000" i="1" dirty="0">
                <a:latin typeface="Arial" panose="020B0604020202020204" pitchFamily="34" charset="0"/>
                <a:cs typeface="Arial" panose="020B0604020202020204" pitchFamily="34" charset="0"/>
              </a:rPr>
              <a:t> dans des services numériques en ligne utilisant l’IA générative, tout comme vous ne partageriez pas des documents de travail sur des réseaux sociaux.</a:t>
            </a:r>
          </a:p>
          <a:p>
            <a:endParaRPr lang="fr-FR" sz="1000" dirty="0">
              <a:latin typeface="Arial" panose="020B0604020202020204" pitchFamily="34" charset="0"/>
              <a:cs typeface="Arial" panose="020B0604020202020204" pitchFamily="34" charset="0"/>
            </a:endParaRPr>
          </a:p>
        </p:txBody>
      </p:sp>
      <p:pic>
        <p:nvPicPr>
          <p:cNvPr id="13" name="Image 12">
            <a:extLst>
              <a:ext uri="{FF2B5EF4-FFF2-40B4-BE49-F238E27FC236}">
                <a16:creationId xmlns:a16="http://schemas.microsoft.com/office/drawing/2014/main" id="{C295C5F7-7601-3B1E-B43A-53E5677C40B3}"/>
              </a:ext>
            </a:extLst>
          </p:cNvPr>
          <p:cNvPicPr>
            <a:picLocks noChangeAspect="1"/>
          </p:cNvPicPr>
          <p:nvPr/>
        </p:nvPicPr>
        <p:blipFill>
          <a:blip r:embed="rId4"/>
          <a:stretch>
            <a:fillRect/>
          </a:stretch>
        </p:blipFill>
        <p:spPr>
          <a:xfrm>
            <a:off x="3544772" y="7082936"/>
            <a:ext cx="177800" cy="114300"/>
          </a:xfrm>
          <a:prstGeom prst="rect">
            <a:avLst/>
          </a:prstGeom>
        </p:spPr>
      </p:pic>
      <p:pic>
        <p:nvPicPr>
          <p:cNvPr id="14" name="Image 13">
            <a:extLst>
              <a:ext uri="{FF2B5EF4-FFF2-40B4-BE49-F238E27FC236}">
                <a16:creationId xmlns:a16="http://schemas.microsoft.com/office/drawing/2014/main" id="{A965765F-22FB-BFBE-6239-151F3CDAE057}"/>
              </a:ext>
            </a:extLst>
          </p:cNvPr>
          <p:cNvPicPr>
            <a:picLocks noChangeAspect="1"/>
          </p:cNvPicPr>
          <p:nvPr/>
        </p:nvPicPr>
        <p:blipFill>
          <a:blip r:embed="rId4"/>
          <a:stretch>
            <a:fillRect/>
          </a:stretch>
        </p:blipFill>
        <p:spPr>
          <a:xfrm>
            <a:off x="3519735" y="3564830"/>
            <a:ext cx="177800" cy="114300"/>
          </a:xfrm>
          <a:prstGeom prst="rect">
            <a:avLst/>
          </a:prstGeom>
        </p:spPr>
      </p:pic>
      <p:pic>
        <p:nvPicPr>
          <p:cNvPr id="15" name="Image 14">
            <a:extLst>
              <a:ext uri="{FF2B5EF4-FFF2-40B4-BE49-F238E27FC236}">
                <a16:creationId xmlns:a16="http://schemas.microsoft.com/office/drawing/2014/main" id="{38EE010F-9AA4-FBD3-C82A-17C44571A81B}"/>
              </a:ext>
            </a:extLst>
          </p:cNvPr>
          <p:cNvPicPr>
            <a:picLocks noChangeAspect="1"/>
          </p:cNvPicPr>
          <p:nvPr/>
        </p:nvPicPr>
        <p:blipFill>
          <a:blip r:embed="rId4"/>
          <a:stretch>
            <a:fillRect/>
          </a:stretch>
        </p:blipFill>
        <p:spPr>
          <a:xfrm>
            <a:off x="413520" y="7060222"/>
            <a:ext cx="177800" cy="114300"/>
          </a:xfrm>
          <a:prstGeom prst="rect">
            <a:avLst/>
          </a:prstGeom>
        </p:spPr>
      </p:pic>
      <p:sp>
        <p:nvSpPr>
          <p:cNvPr id="16" name="ZoneTexte 15">
            <a:extLst>
              <a:ext uri="{FF2B5EF4-FFF2-40B4-BE49-F238E27FC236}">
                <a16:creationId xmlns:a16="http://schemas.microsoft.com/office/drawing/2014/main" id="{EEB7EF68-3835-4ED1-C6D6-7C32A9252E40}"/>
              </a:ext>
            </a:extLst>
          </p:cNvPr>
          <p:cNvSpPr txBox="1"/>
          <p:nvPr/>
        </p:nvSpPr>
        <p:spPr>
          <a:xfrm>
            <a:off x="3417413" y="1928070"/>
            <a:ext cx="3148352" cy="2277547"/>
          </a:xfrm>
          <a:prstGeom prst="rect">
            <a:avLst/>
          </a:prstGeom>
          <a:noFill/>
        </p:spPr>
        <p:txBody>
          <a:bodyPr wrap="square" rtlCol="0">
            <a:spAutoFit/>
          </a:bodyPr>
          <a:lstStyle/>
          <a:p>
            <a:r>
              <a:rPr lang="fr-CH" sz="1150" b="1" dirty="0">
                <a:latin typeface="Arial" panose="020B0604020202020204" pitchFamily="34" charset="0"/>
                <a:cs typeface="Arial" panose="020B0604020202020204" pitchFamily="34" charset="0"/>
              </a:rPr>
              <a:t>2. Comment les réponses fournies pourraient-elles induire en erreur ? </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Ces outils peuvent produire des résultats crédibles et peuvent donner des réponses différentes à la même question. Ils peuvent s’appuyer sur des sources auxquelles vous ne feriez pas confiance dans d’autres contextes, voire des sources inventées. </a:t>
            </a:r>
            <a:br>
              <a:rPr lang="fr-CH" sz="1000" dirty="0">
                <a:latin typeface="Arial" panose="020B0604020202020204" pitchFamily="34" charset="0"/>
                <a:cs typeface="Arial" panose="020B0604020202020204" pitchFamily="34" charset="0"/>
              </a:rPr>
            </a:br>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       </a:t>
            </a:r>
            <a:r>
              <a:rPr lang="fr-CH" sz="1000" i="1" dirty="0">
                <a:latin typeface="Arial" panose="020B0604020202020204" pitchFamily="34" charset="0"/>
                <a:cs typeface="Arial" panose="020B0604020202020204" pitchFamily="34" charset="0"/>
              </a:rPr>
              <a:t>Restez donc vigilants face au risque de désinformation et appliquez toujours des normes élevées de rigueur en indiquant les sources des résultats obtenus.</a:t>
            </a:r>
          </a:p>
        </p:txBody>
      </p:sp>
      <p:sp>
        <p:nvSpPr>
          <p:cNvPr id="18" name="ZoneTexte 17">
            <a:extLst>
              <a:ext uri="{FF2B5EF4-FFF2-40B4-BE49-F238E27FC236}">
                <a16:creationId xmlns:a16="http://schemas.microsoft.com/office/drawing/2014/main" id="{3BC7C3D5-254D-5E0B-80CD-9FD4DEB00D09}"/>
              </a:ext>
            </a:extLst>
          </p:cNvPr>
          <p:cNvSpPr txBox="1">
            <a:spLocks/>
          </p:cNvSpPr>
          <p:nvPr/>
        </p:nvSpPr>
        <p:spPr>
          <a:xfrm>
            <a:off x="3432262" y="5148432"/>
            <a:ext cx="3034443" cy="2754600"/>
          </a:xfrm>
          <a:prstGeom prst="rect">
            <a:avLst/>
          </a:prstGeom>
          <a:noFill/>
        </p:spPr>
        <p:txBody>
          <a:bodyPr wrap="square" rtlCol="0">
            <a:spAutoFit/>
          </a:bodyPr>
          <a:lstStyle/>
          <a:p>
            <a:r>
              <a:rPr lang="fr-CH" sz="1150" b="1" dirty="0">
                <a:highlight>
                  <a:srgbClr val="F9F8F3"/>
                </a:highlight>
                <a:latin typeface="Arial" panose="020B0604020202020204" pitchFamily="34" charset="0"/>
                <a:cs typeface="Arial" panose="020B0604020202020204" pitchFamily="34" charset="0"/>
              </a:rPr>
              <a:t>4. Comment contribuer à contenir l’impact environnemental de l’IA ? </a:t>
            </a:r>
          </a:p>
          <a:p>
            <a:endParaRPr lang="fr-CH" sz="1000" dirty="0">
              <a:highlight>
                <a:srgbClr val="FFFF00"/>
              </a:highlight>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Les outils d’IA sont très pratiques et faciles d’utilisation, et peuvent trouver des informations très précises pouvant limiter des recherches fastidieuses sur internet. Cependant le recours aux services d’IA impacte les ressources en eau notamment et contribue à l’augmentation de la consommation en énergie. </a:t>
            </a:r>
          </a:p>
          <a:p>
            <a:endParaRPr lang="fr-CH" sz="1000" dirty="0">
              <a:highlight>
                <a:srgbClr val="FFFF00"/>
              </a:highlight>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        </a:t>
            </a:r>
            <a:r>
              <a:rPr lang="fr-CH" sz="1000" i="1" dirty="0">
                <a:latin typeface="Arial" panose="020B0604020202020204" pitchFamily="34" charset="0"/>
                <a:cs typeface="Arial" panose="020B0604020202020204" pitchFamily="34" charset="0"/>
              </a:rPr>
              <a:t>Utilisez l’IA quand elle apporte une réelle valeur ajoutée, en évitant un usage superflu, en optimisant vos requêtes et en privilégiant les modèles optimisés et transparents sur leur impact environnemental.</a:t>
            </a:r>
            <a:endParaRPr lang="fr-FR"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0235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9F8F3"/>
        </a:solidFill>
        <a:effectLst/>
      </p:bgPr>
    </p:bg>
    <p:spTree>
      <p:nvGrpSpPr>
        <p:cNvPr id="1" name="">
          <a:extLst>
            <a:ext uri="{FF2B5EF4-FFF2-40B4-BE49-F238E27FC236}">
              <a16:creationId xmlns:a16="http://schemas.microsoft.com/office/drawing/2014/main" id="{09680EA7-A780-8F61-920B-6EA910FB98D4}"/>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65286904-F1B7-B692-DE7E-D1494580886F}"/>
              </a:ext>
            </a:extLst>
          </p:cNvPr>
          <p:cNvSpPr txBox="1">
            <a:spLocks noGrp="1" noRot="1" noMove="1" noResize="1" noEditPoints="1" noAdjustHandles="1" noChangeArrowheads="1" noChangeShapeType="1"/>
          </p:cNvSpPr>
          <p:nvPr/>
        </p:nvSpPr>
        <p:spPr>
          <a:xfrm>
            <a:off x="292235" y="9317346"/>
            <a:ext cx="3537099" cy="215444"/>
          </a:xfrm>
          <a:prstGeom prst="rect">
            <a:avLst/>
          </a:prstGeom>
          <a:noFill/>
        </p:spPr>
        <p:txBody>
          <a:bodyPr wrap="square" rtlCol="0">
            <a:spAutoFit/>
          </a:bodyPr>
          <a:lstStyle/>
          <a:p>
            <a:r>
              <a:rPr lang="fr-CH" sz="800" dirty="0">
                <a:solidFill>
                  <a:schemeClr val="tx1">
                    <a:alpha val="52123"/>
                  </a:schemeClr>
                </a:solidFill>
                <a:latin typeface="Arial" panose="020B0604020202020204" pitchFamily="34" charset="0"/>
                <a:cs typeface="Arial" panose="020B0604020202020204" pitchFamily="34" charset="0"/>
              </a:rPr>
              <a:t>Ce document © 2025 par État de Genève est sous licence CC BY-SA 4.0</a:t>
            </a:r>
          </a:p>
        </p:txBody>
      </p:sp>
      <p:pic>
        <p:nvPicPr>
          <p:cNvPr id="6" name="Image 5">
            <a:extLst>
              <a:ext uri="{FF2B5EF4-FFF2-40B4-BE49-F238E27FC236}">
                <a16:creationId xmlns:a16="http://schemas.microsoft.com/office/drawing/2014/main" id="{4A7259A1-29DC-C064-E76B-DE43A066C143}"/>
              </a:ext>
            </a:extLst>
          </p:cNvPr>
          <p:cNvPicPr>
            <a:picLocks noGrp="1" noRot="1" noChangeAspect="1" noMove="1" noResize="1" noEditPoints="1" noAdjustHandles="1" noChangeArrowheads="1" noChangeShapeType="1" noCrop="1"/>
          </p:cNvPicPr>
          <p:nvPr/>
        </p:nvPicPr>
        <p:blipFill>
          <a:blip r:embed="rId2">
            <a:alphaModFix amt="52000"/>
          </a:blip>
          <a:stretch>
            <a:fillRect/>
          </a:stretch>
        </p:blipFill>
        <p:spPr>
          <a:xfrm>
            <a:off x="3909140" y="9360330"/>
            <a:ext cx="126462" cy="126462"/>
          </a:xfrm>
          <a:prstGeom prst="rect">
            <a:avLst/>
          </a:prstGeom>
        </p:spPr>
      </p:pic>
      <p:pic>
        <p:nvPicPr>
          <p:cNvPr id="8" name="Image 7">
            <a:extLst>
              <a:ext uri="{FF2B5EF4-FFF2-40B4-BE49-F238E27FC236}">
                <a16:creationId xmlns:a16="http://schemas.microsoft.com/office/drawing/2014/main" id="{C3F97E7A-45FC-5242-C53A-85B0299C51D8}"/>
              </a:ext>
            </a:extLst>
          </p:cNvPr>
          <p:cNvPicPr>
            <a:picLocks noGrp="1" noRot="1" noChangeAspect="1" noMove="1" noResize="1" noEditPoints="1" noAdjustHandles="1" noChangeArrowheads="1" noChangeShapeType="1" noCrop="1"/>
          </p:cNvPicPr>
          <p:nvPr/>
        </p:nvPicPr>
        <p:blipFill>
          <a:blip r:embed="rId3">
            <a:alphaModFix amt="52000"/>
          </a:blip>
          <a:stretch>
            <a:fillRect/>
          </a:stretch>
        </p:blipFill>
        <p:spPr>
          <a:xfrm>
            <a:off x="3743864" y="9360330"/>
            <a:ext cx="126461" cy="126461"/>
          </a:xfrm>
          <a:prstGeom prst="rect">
            <a:avLst/>
          </a:prstGeom>
        </p:spPr>
      </p:pic>
      <p:sp>
        <p:nvSpPr>
          <p:cNvPr id="9" name="ZoneTexte 8">
            <a:extLst>
              <a:ext uri="{FF2B5EF4-FFF2-40B4-BE49-F238E27FC236}">
                <a16:creationId xmlns:a16="http://schemas.microsoft.com/office/drawing/2014/main" id="{FA021384-1F4C-D931-FA47-8CBE919F2D31}"/>
              </a:ext>
            </a:extLst>
          </p:cNvPr>
          <p:cNvSpPr txBox="1">
            <a:spLocks noGrp="1" noRot="1" noMove="1" noResize="1" noEditPoints="1" noAdjustHandles="1" noChangeArrowheads="1" noChangeShapeType="1"/>
          </p:cNvSpPr>
          <p:nvPr/>
        </p:nvSpPr>
        <p:spPr>
          <a:xfrm>
            <a:off x="6252546" y="9238894"/>
            <a:ext cx="344311" cy="369332"/>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rPr>
              <a:t>8</a:t>
            </a:r>
          </a:p>
        </p:txBody>
      </p:sp>
      <p:pic>
        <p:nvPicPr>
          <p:cNvPr id="7" name="Image 6">
            <a:extLst>
              <a:ext uri="{FF2B5EF4-FFF2-40B4-BE49-F238E27FC236}">
                <a16:creationId xmlns:a16="http://schemas.microsoft.com/office/drawing/2014/main" id="{DC698A94-7682-74F9-6462-2ADBA339BBF5}"/>
              </a:ext>
            </a:extLst>
          </p:cNvPr>
          <p:cNvPicPr>
            <a:picLocks noChangeAspect="1"/>
          </p:cNvPicPr>
          <p:nvPr/>
        </p:nvPicPr>
        <p:blipFill>
          <a:blip r:embed="rId4"/>
          <a:stretch>
            <a:fillRect/>
          </a:stretch>
        </p:blipFill>
        <p:spPr>
          <a:xfrm>
            <a:off x="3487489" y="2308024"/>
            <a:ext cx="765672" cy="765672"/>
          </a:xfrm>
          <a:prstGeom prst="rect">
            <a:avLst/>
          </a:prstGeom>
        </p:spPr>
      </p:pic>
      <p:sp>
        <p:nvSpPr>
          <p:cNvPr id="10" name="ZoneTexte 9">
            <a:extLst>
              <a:ext uri="{FF2B5EF4-FFF2-40B4-BE49-F238E27FC236}">
                <a16:creationId xmlns:a16="http://schemas.microsoft.com/office/drawing/2014/main" id="{15999880-51E7-BD11-1954-35272929237C}"/>
              </a:ext>
            </a:extLst>
          </p:cNvPr>
          <p:cNvSpPr txBox="1"/>
          <p:nvPr/>
        </p:nvSpPr>
        <p:spPr>
          <a:xfrm>
            <a:off x="292235" y="765672"/>
            <a:ext cx="3136765" cy="2708434"/>
          </a:xfrm>
          <a:prstGeom prst="rect">
            <a:avLst/>
          </a:prstGeom>
          <a:noFill/>
        </p:spPr>
        <p:txBody>
          <a:bodyPr wrap="square" rtlCol="0">
            <a:spAutoFit/>
          </a:bodyPr>
          <a:lstStyle/>
          <a:p>
            <a:r>
              <a:rPr lang="fr-CH" sz="1000" b="1" dirty="0">
                <a:latin typeface="Arial" panose="020B0604020202020204" pitchFamily="34" charset="0"/>
                <a:cs typeface="Arial" panose="020B0604020202020204" pitchFamily="34" charset="0"/>
              </a:rPr>
              <a:t>Références</a:t>
            </a:r>
            <a:r>
              <a:rPr lang="fr-CH" sz="1000" dirty="0">
                <a:latin typeface="Arial" panose="020B0604020202020204" pitchFamily="34" charset="0"/>
                <a:cs typeface="Arial" panose="020B0604020202020204" pitchFamily="34" charset="0"/>
              </a:rPr>
              <a:t> : lorsque vous utilisez un contenu généré par un outil d’IA, mentionnez clairement sa source (par exemple : «Image générée par </a:t>
            </a:r>
            <a:r>
              <a:rPr lang="fr-CH" sz="1000" dirty="0" err="1">
                <a:latin typeface="Arial" panose="020B0604020202020204" pitchFamily="34" charset="0"/>
                <a:cs typeface="Arial" panose="020B0604020202020204" pitchFamily="34" charset="0"/>
              </a:rPr>
              <a:t>MidJourney</a:t>
            </a:r>
            <a:r>
              <a:rPr lang="fr-CH" sz="1000" dirty="0">
                <a:latin typeface="Arial" panose="020B0604020202020204" pitchFamily="34" charset="0"/>
                <a:cs typeface="Arial" panose="020B0604020202020204" pitchFamily="34" charset="0"/>
              </a:rPr>
              <a:t>»).</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Comptes utilisateurs </a:t>
            </a:r>
            <a:r>
              <a:rPr lang="fr-CH" sz="1000" dirty="0">
                <a:latin typeface="Arial" panose="020B0604020202020204" pitchFamily="34" charset="0"/>
                <a:cs typeface="Arial" panose="020B0604020202020204" pitchFamily="34" charset="0"/>
              </a:rPr>
              <a:t>: utilisez une adresse électronique dite « jetable » (un alias anonyme de type: wlsv-0ljv@xxxxx.ch) fournie par le service IT (ou gestionnaire IT externe) concerné pour garantir votre anonymat lors de vos interactions avec ces services. </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Problèmes techniques </a:t>
            </a:r>
            <a:r>
              <a:rPr lang="fr-CH" sz="1000" dirty="0">
                <a:latin typeface="Arial" panose="020B0604020202020204" pitchFamily="34" charset="0"/>
                <a:cs typeface="Arial" panose="020B0604020202020204" pitchFamily="34" charset="0"/>
              </a:rPr>
              <a:t>: en cas de difficulté d’accès à un service externe, vérifiez si le problème provient du service lui-même avant de contacter votre hiérarchie.</a:t>
            </a:r>
          </a:p>
          <a:p>
            <a:endParaRPr lang="fr-FR" sz="1000" dirty="0">
              <a:latin typeface="Arial" panose="020B0604020202020204" pitchFamily="34" charset="0"/>
              <a:cs typeface="Arial" panose="020B0604020202020204" pitchFamily="34" charset="0"/>
            </a:endParaRPr>
          </a:p>
        </p:txBody>
      </p:sp>
      <p:sp>
        <p:nvSpPr>
          <p:cNvPr id="11" name="ZoneTexte 10">
            <a:extLst>
              <a:ext uri="{FF2B5EF4-FFF2-40B4-BE49-F238E27FC236}">
                <a16:creationId xmlns:a16="http://schemas.microsoft.com/office/drawing/2014/main" id="{8D708500-F116-1089-BBE4-1B7F52AE2BEF}"/>
              </a:ext>
            </a:extLst>
          </p:cNvPr>
          <p:cNvSpPr txBox="1"/>
          <p:nvPr/>
        </p:nvSpPr>
        <p:spPr>
          <a:xfrm>
            <a:off x="292235" y="4068248"/>
            <a:ext cx="3136765" cy="5170646"/>
          </a:xfrm>
          <a:prstGeom prst="rect">
            <a:avLst/>
          </a:prstGeom>
          <a:noFill/>
        </p:spPr>
        <p:txBody>
          <a:bodyPr wrap="square" rtlCol="0">
            <a:spAutoFit/>
          </a:bodyPr>
          <a:lstStyle/>
          <a:p>
            <a:r>
              <a:rPr lang="fr-CH" sz="1000" b="1" dirty="0">
                <a:latin typeface="Arial" panose="020B0604020202020204" pitchFamily="34" charset="0"/>
                <a:cs typeface="Arial" panose="020B0604020202020204" pitchFamily="34" charset="0"/>
              </a:rPr>
              <a:t>Recherche d’informations </a:t>
            </a:r>
            <a:r>
              <a:rPr lang="fr-CH" sz="1000" dirty="0">
                <a:latin typeface="Arial" panose="020B0604020202020204" pitchFamily="34" charset="0"/>
                <a:cs typeface="Arial" panose="020B0604020202020204" pitchFamily="34" charset="0"/>
              </a:rPr>
              <a:t>: utilisez l’IA pour collecter rapidement des informations sur un sujet spécifique, mais validez toujours ces informations auprès de sources fiables.</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Génération d’idées </a:t>
            </a:r>
            <a:r>
              <a:rPr lang="fr-CH" sz="1000" dirty="0">
                <a:latin typeface="Arial" panose="020B0604020202020204" pitchFamily="34" charset="0"/>
                <a:cs typeface="Arial" panose="020B0604020202020204" pitchFamily="34" charset="0"/>
              </a:rPr>
              <a:t>: l’IA peut proposer plusieurs idées créatives ; utilisez-les comme points de départ sans y mettre une confiance aveugle.</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Résumé d’informations publiques </a:t>
            </a:r>
            <a:r>
              <a:rPr lang="fr-CH" sz="1000" dirty="0">
                <a:latin typeface="Arial" panose="020B0604020202020204" pitchFamily="34" charset="0"/>
                <a:cs typeface="Arial" panose="020B0604020202020204" pitchFamily="34" charset="0"/>
              </a:rPr>
              <a:t>: lorsque vous résumez du contenu public, vérifiez que le résumé reflète fidèlement le texte original sans omettre d’informations essentielles.</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Production de réponses à un e-mail </a:t>
            </a:r>
            <a:r>
              <a:rPr lang="fr-CH" sz="1000" dirty="0">
                <a:latin typeface="Arial" panose="020B0604020202020204" pitchFamily="34" charset="0"/>
                <a:cs typeface="Arial" panose="020B0604020202020204" pitchFamily="34" charset="0"/>
              </a:rPr>
              <a:t>: évitez d’intégrer directement le contenu d’emails dans les outils AI ; utilisez-les uniquement pour obtenir une réponse type que vous personnaliserez ensuite.</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Traduction</a:t>
            </a:r>
            <a:r>
              <a:rPr lang="fr-CH" sz="1000" dirty="0">
                <a:latin typeface="Arial" panose="020B0604020202020204" pitchFamily="34" charset="0"/>
                <a:cs typeface="Arial" panose="020B0604020202020204" pitchFamily="34" charset="0"/>
              </a:rPr>
              <a:t> : pour toute traduction effectuée par un outil IA, assurez-vous que le texte original est public et n’inclut pas d’informations sensibles avant traduction.</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Création visuelle </a:t>
            </a:r>
            <a:r>
              <a:rPr lang="fr-CH" sz="1000" dirty="0">
                <a:latin typeface="Arial" panose="020B0604020202020204" pitchFamily="34" charset="0"/>
                <a:cs typeface="Arial" panose="020B0604020202020204" pitchFamily="34" charset="0"/>
              </a:rPr>
              <a:t>: lorsque vous générez une image ou une vidéo, soyez transparent sur le fait que c’est une création IA et évitez les images trop réalistes qui pourraient induire en erreur.</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Fusion d’images </a:t>
            </a:r>
            <a:r>
              <a:rPr lang="fr-CH" sz="1000" dirty="0">
                <a:latin typeface="Arial" panose="020B0604020202020204" pitchFamily="34" charset="0"/>
                <a:cs typeface="Arial" panose="020B0604020202020204" pitchFamily="34" charset="0"/>
              </a:rPr>
              <a:t>: assurez-vous que toutes les images utilisées sont publiques, afin que leur fusion ne viole pas les droits d’auteur ou ne pose pas de problème éthique.</a:t>
            </a:r>
          </a:p>
        </p:txBody>
      </p:sp>
      <p:sp>
        <p:nvSpPr>
          <p:cNvPr id="12" name="ZoneTexte 11">
            <a:extLst>
              <a:ext uri="{FF2B5EF4-FFF2-40B4-BE49-F238E27FC236}">
                <a16:creationId xmlns:a16="http://schemas.microsoft.com/office/drawing/2014/main" id="{12D7198C-DC42-D2D0-EBC0-CA30BE009D92}"/>
              </a:ext>
            </a:extLst>
          </p:cNvPr>
          <p:cNvSpPr txBox="1"/>
          <p:nvPr/>
        </p:nvSpPr>
        <p:spPr>
          <a:xfrm>
            <a:off x="3429000" y="1007390"/>
            <a:ext cx="3080288" cy="1169551"/>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Consultez l’intranet pour accéder aux ressources supplémentaires sur l’utilisation sécurisée et responsable de l’IA au sein de l’entreprise. </a:t>
            </a:r>
          </a:p>
          <a:p>
            <a:endParaRPr lang="fr-CH" sz="1000" dirty="0">
              <a:latin typeface="Arial" panose="020B0604020202020204" pitchFamily="34" charset="0"/>
              <a:cs typeface="Arial" panose="020B0604020202020204" pitchFamily="34" charset="0"/>
            </a:endParaRPr>
          </a:p>
          <a:p>
            <a:r>
              <a:rPr lang="fr-CH" sz="1000" dirty="0">
                <a:latin typeface="Arial" panose="020B0604020202020204" pitchFamily="34" charset="0"/>
                <a:cs typeface="Arial" panose="020B0604020202020204" pitchFamily="34" charset="0"/>
              </a:rPr>
              <a:t>[</a:t>
            </a:r>
            <a:r>
              <a:rPr lang="fr-CH" sz="1000" i="1" dirty="0">
                <a:latin typeface="Arial" panose="020B0604020202020204" pitchFamily="34" charset="0"/>
                <a:cs typeface="Arial" panose="020B0604020202020204" pitchFamily="34" charset="0"/>
              </a:rPr>
              <a:t>ajoutez un lien vers les ressources et formations mises à disposition par votre entreprise</a:t>
            </a:r>
            <a:r>
              <a:rPr lang="fr-CH" sz="1000" dirty="0">
                <a:latin typeface="Arial" panose="020B0604020202020204" pitchFamily="34" charset="0"/>
                <a:cs typeface="Arial" panose="020B0604020202020204" pitchFamily="34" charset="0"/>
              </a:rPr>
              <a:t>]</a:t>
            </a:r>
          </a:p>
          <a:p>
            <a:endParaRPr lang="fr-FR" sz="1000" dirty="0">
              <a:latin typeface="Arial" panose="020B0604020202020204" pitchFamily="34" charset="0"/>
              <a:cs typeface="Arial" panose="020B0604020202020204" pitchFamily="34" charset="0"/>
            </a:endParaRPr>
          </a:p>
        </p:txBody>
      </p:sp>
      <p:sp>
        <p:nvSpPr>
          <p:cNvPr id="13" name="ZoneTexte 12">
            <a:extLst>
              <a:ext uri="{FF2B5EF4-FFF2-40B4-BE49-F238E27FC236}">
                <a16:creationId xmlns:a16="http://schemas.microsoft.com/office/drawing/2014/main" id="{DC2FF43D-28B1-5FA3-CCD0-3640B93F7830}"/>
              </a:ext>
            </a:extLst>
          </p:cNvPr>
          <p:cNvSpPr txBox="1"/>
          <p:nvPr/>
        </p:nvSpPr>
        <p:spPr>
          <a:xfrm>
            <a:off x="3430866" y="5568046"/>
            <a:ext cx="3080288" cy="553998"/>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Pour toute question relative à cette charte ou pour obtenir plus d’informations, veuillez contacter le service IT (ou gestionnaire IT externe).</a:t>
            </a:r>
          </a:p>
        </p:txBody>
      </p:sp>
      <p:sp>
        <p:nvSpPr>
          <p:cNvPr id="15" name="Rectangle 14">
            <a:extLst>
              <a:ext uri="{FF2B5EF4-FFF2-40B4-BE49-F238E27FC236}">
                <a16:creationId xmlns:a16="http://schemas.microsoft.com/office/drawing/2014/main" id="{C3167833-A67B-582F-CAF8-DB5468DB35EE}"/>
              </a:ext>
            </a:extLst>
          </p:cNvPr>
          <p:cNvSpPr/>
          <p:nvPr/>
        </p:nvSpPr>
        <p:spPr>
          <a:xfrm>
            <a:off x="4285611" y="2351141"/>
            <a:ext cx="2183732" cy="2609849"/>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ZoneTexte 15">
            <a:extLst>
              <a:ext uri="{FF2B5EF4-FFF2-40B4-BE49-F238E27FC236}">
                <a16:creationId xmlns:a16="http://schemas.microsoft.com/office/drawing/2014/main" id="{2D555304-B307-7EEC-854A-05D2B0D04F93}"/>
              </a:ext>
            </a:extLst>
          </p:cNvPr>
          <p:cNvSpPr txBox="1"/>
          <p:nvPr/>
        </p:nvSpPr>
        <p:spPr>
          <a:xfrm>
            <a:off x="4295136" y="2390466"/>
            <a:ext cx="2183732" cy="2554545"/>
          </a:xfrm>
          <a:prstGeom prst="rect">
            <a:avLst/>
          </a:prstGeom>
          <a:noFill/>
        </p:spPr>
        <p:txBody>
          <a:bodyPr wrap="square" rtlCol="0">
            <a:spAutoFit/>
          </a:bodyPr>
          <a:lstStyle/>
          <a:p>
            <a:r>
              <a:rPr lang="fr-CH" sz="1000" dirty="0">
                <a:latin typeface="Arial" panose="020B0604020202020204" pitchFamily="34" charset="0"/>
                <a:cs typeface="Arial" panose="020B0604020202020204" pitchFamily="34" charset="0"/>
              </a:rPr>
              <a:t>L’État de Genève met à disposition des entreprises genevoises des ressources informatives et des formations pour aborder les thématiques numériques. </a:t>
            </a:r>
          </a:p>
          <a:p>
            <a:r>
              <a:rPr lang="fr-CH" sz="1000" dirty="0">
                <a:latin typeface="Arial" panose="020B0604020202020204" pitchFamily="34" charset="0"/>
                <a:cs typeface="Arial" panose="020B0604020202020204" pitchFamily="34" charset="0"/>
              </a:rPr>
              <a:t>Découvrez </a:t>
            </a:r>
            <a:r>
              <a:rPr lang="fr-CH" sz="1000" u="sng" dirty="0">
                <a:latin typeface="Arial" panose="020B0604020202020204" pitchFamily="34" charset="0"/>
                <a:cs typeface="Arial" panose="020B0604020202020204" pitchFamily="34" charset="0"/>
                <a:hlinkClick r:id="rId5"/>
              </a:rPr>
              <a:t>une série complète de guides</a:t>
            </a:r>
            <a:r>
              <a:rPr lang="fr-CH" sz="1000" dirty="0">
                <a:latin typeface="Arial" panose="020B0604020202020204" pitchFamily="34" charset="0"/>
                <a:cs typeface="Arial" panose="020B0604020202020204" pitchFamily="34" charset="0"/>
              </a:rPr>
              <a:t> conçus pour naviguer dans l’univers complexe du numérique, notamment un spécialement dédié à l’intelligence artificielle.</a:t>
            </a:r>
          </a:p>
          <a:p>
            <a:r>
              <a:rPr lang="fr-CH" sz="1000" dirty="0">
                <a:latin typeface="Arial" panose="020B0604020202020204" pitchFamily="34" charset="0"/>
                <a:cs typeface="Arial" panose="020B0604020202020204" pitchFamily="34" charset="0"/>
              </a:rPr>
              <a:t>Accédez à </a:t>
            </a:r>
            <a:r>
              <a:rPr lang="fr-CH" sz="1000" u="sng" dirty="0">
                <a:latin typeface="Arial" panose="020B0604020202020204" pitchFamily="34" charset="0"/>
                <a:cs typeface="Arial" panose="020B0604020202020204" pitchFamily="34" charset="0"/>
                <a:hlinkClick r:id="rId5"/>
              </a:rPr>
              <a:t>notre formation en ligne</a:t>
            </a:r>
            <a:r>
              <a:rPr lang="fr-CH" sz="1000" dirty="0">
                <a:latin typeface="Arial" panose="020B0604020202020204" pitchFamily="34" charset="0"/>
                <a:cs typeface="Arial" panose="020B0604020202020204" pitchFamily="34" charset="0"/>
              </a:rPr>
              <a:t> (MOOC) consacrée à l’intelligence artificielle et apprenez-en plus sur ses intérêts et ses applications ainsi que sur les limites de l’IA</a:t>
            </a:r>
          </a:p>
          <a:p>
            <a:r>
              <a:rPr lang="fr-CH" sz="1000" i="1" dirty="0">
                <a:latin typeface="Arial" panose="020B0604020202020204" pitchFamily="34" charset="0"/>
                <a:cs typeface="Arial" panose="020B0604020202020204" pitchFamily="34" charset="0"/>
              </a:rPr>
              <a:t>(voir références en bibliographie)</a:t>
            </a:r>
            <a:r>
              <a:rPr lang="fr-CH" sz="1000" dirty="0">
                <a:latin typeface="Arial" panose="020B0604020202020204" pitchFamily="34" charset="0"/>
                <a:cs typeface="Arial" panose="020B0604020202020204" pitchFamily="34" charset="0"/>
              </a:rPr>
              <a:t>.</a:t>
            </a:r>
          </a:p>
        </p:txBody>
      </p:sp>
      <p:sp>
        <p:nvSpPr>
          <p:cNvPr id="17" name="ZoneTexte 16">
            <a:extLst>
              <a:ext uri="{FF2B5EF4-FFF2-40B4-BE49-F238E27FC236}">
                <a16:creationId xmlns:a16="http://schemas.microsoft.com/office/drawing/2014/main" id="{BA1A74EA-0CB5-DF3D-8D02-50D28D31B2AD}"/>
              </a:ext>
            </a:extLst>
          </p:cNvPr>
          <p:cNvSpPr txBox="1"/>
          <p:nvPr/>
        </p:nvSpPr>
        <p:spPr>
          <a:xfrm>
            <a:off x="292235" y="313163"/>
            <a:ext cx="2457855" cy="353943"/>
          </a:xfrm>
          <a:prstGeom prst="rect">
            <a:avLst/>
          </a:prstGeom>
          <a:noFill/>
        </p:spPr>
        <p:txBody>
          <a:bodyPr wrap="square" rtlCol="0">
            <a:spAutoFit/>
          </a:bodyPr>
          <a:lstStyle/>
          <a:p>
            <a:r>
              <a:rPr lang="fr-CH" sz="1700" b="1" dirty="0">
                <a:latin typeface="Arial" panose="020B0604020202020204" pitchFamily="34" charset="0"/>
                <a:cs typeface="Arial" panose="020B0604020202020204" pitchFamily="34" charset="0"/>
              </a:rPr>
              <a:t>9. Bonnes pratiques</a:t>
            </a:r>
          </a:p>
        </p:txBody>
      </p:sp>
      <p:sp>
        <p:nvSpPr>
          <p:cNvPr id="18" name="ZoneTexte 17">
            <a:extLst>
              <a:ext uri="{FF2B5EF4-FFF2-40B4-BE49-F238E27FC236}">
                <a16:creationId xmlns:a16="http://schemas.microsoft.com/office/drawing/2014/main" id="{FD936B96-9771-EA0E-689B-83EE63571FA3}"/>
              </a:ext>
            </a:extLst>
          </p:cNvPr>
          <p:cNvSpPr txBox="1"/>
          <p:nvPr/>
        </p:nvSpPr>
        <p:spPr>
          <a:xfrm>
            <a:off x="292235" y="3362615"/>
            <a:ext cx="3080020" cy="615553"/>
          </a:xfrm>
          <a:prstGeom prst="rect">
            <a:avLst/>
          </a:prstGeom>
          <a:noFill/>
        </p:spPr>
        <p:txBody>
          <a:bodyPr wrap="square" rtlCol="0">
            <a:spAutoFit/>
          </a:bodyPr>
          <a:lstStyle/>
          <a:p>
            <a:r>
              <a:rPr lang="fr-CH" sz="1700" b="1" dirty="0">
                <a:latin typeface="Arial" panose="020B0604020202020204" pitchFamily="34" charset="0"/>
                <a:cs typeface="Arial" panose="020B0604020202020204" pitchFamily="34" charset="0"/>
              </a:rPr>
              <a:t>10. Liste non-exhaustive de cas pratiques</a:t>
            </a:r>
          </a:p>
        </p:txBody>
      </p:sp>
      <p:sp>
        <p:nvSpPr>
          <p:cNvPr id="19" name="ZoneTexte 18">
            <a:extLst>
              <a:ext uri="{FF2B5EF4-FFF2-40B4-BE49-F238E27FC236}">
                <a16:creationId xmlns:a16="http://schemas.microsoft.com/office/drawing/2014/main" id="{7C906F7F-EC17-A9A8-C146-F77D5F943D30}"/>
              </a:ext>
            </a:extLst>
          </p:cNvPr>
          <p:cNvSpPr txBox="1"/>
          <p:nvPr/>
        </p:nvSpPr>
        <p:spPr>
          <a:xfrm>
            <a:off x="3429000" y="341231"/>
            <a:ext cx="3080020" cy="615553"/>
          </a:xfrm>
          <a:prstGeom prst="rect">
            <a:avLst/>
          </a:prstGeom>
          <a:noFill/>
        </p:spPr>
        <p:txBody>
          <a:bodyPr wrap="square" rtlCol="0">
            <a:spAutoFit/>
          </a:bodyPr>
          <a:lstStyle/>
          <a:p>
            <a:r>
              <a:rPr lang="fr-CH" sz="1700" b="1" dirty="0">
                <a:latin typeface="Arial" panose="020B0604020202020204" pitchFamily="34" charset="0"/>
                <a:cs typeface="Arial" panose="020B0604020202020204" pitchFamily="34" charset="0"/>
              </a:rPr>
              <a:t>11. Ressources complémentaires</a:t>
            </a:r>
          </a:p>
        </p:txBody>
      </p:sp>
      <p:sp>
        <p:nvSpPr>
          <p:cNvPr id="20" name="ZoneTexte 19">
            <a:extLst>
              <a:ext uri="{FF2B5EF4-FFF2-40B4-BE49-F238E27FC236}">
                <a16:creationId xmlns:a16="http://schemas.microsoft.com/office/drawing/2014/main" id="{DFFF497C-A8B5-8E47-D62D-6E7C3FCF872F}"/>
              </a:ext>
            </a:extLst>
          </p:cNvPr>
          <p:cNvSpPr txBox="1"/>
          <p:nvPr/>
        </p:nvSpPr>
        <p:spPr>
          <a:xfrm>
            <a:off x="3406545" y="5173959"/>
            <a:ext cx="3080020" cy="353943"/>
          </a:xfrm>
          <a:prstGeom prst="rect">
            <a:avLst/>
          </a:prstGeom>
          <a:noFill/>
        </p:spPr>
        <p:txBody>
          <a:bodyPr wrap="square" rtlCol="0">
            <a:spAutoFit/>
          </a:bodyPr>
          <a:lstStyle/>
          <a:p>
            <a:r>
              <a:rPr lang="fr-CH" sz="1700" b="1" dirty="0">
                <a:latin typeface="Arial" panose="020B0604020202020204" pitchFamily="34" charset="0"/>
                <a:cs typeface="Arial" panose="020B0604020202020204" pitchFamily="34" charset="0"/>
              </a:rPr>
              <a:t>12. Questions et contact</a:t>
            </a:r>
          </a:p>
        </p:txBody>
      </p:sp>
    </p:spTree>
    <p:extLst>
      <p:ext uri="{BB962C8B-B14F-4D97-AF65-F5344CB8AC3E}">
        <p14:creationId xmlns:p14="http://schemas.microsoft.com/office/powerpoint/2010/main" val="15796416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9F8F3"/>
        </a:solidFill>
        <a:effectLst/>
      </p:bgPr>
    </p:bg>
    <p:spTree>
      <p:nvGrpSpPr>
        <p:cNvPr id="1" name="">
          <a:extLst>
            <a:ext uri="{FF2B5EF4-FFF2-40B4-BE49-F238E27FC236}">
              <a16:creationId xmlns:a16="http://schemas.microsoft.com/office/drawing/2014/main" id="{84ED23D3-5D44-7BE3-7BC7-BFB416F28C6A}"/>
            </a:ext>
          </a:extLst>
        </p:cNvPr>
        <p:cNvGrpSpPr/>
        <p:nvPr/>
      </p:nvGrpSpPr>
      <p:grpSpPr>
        <a:xfrm>
          <a:off x="0" y="0"/>
          <a:ext cx="0" cy="0"/>
          <a:chOff x="0" y="0"/>
          <a:chExt cx="0" cy="0"/>
        </a:xfrm>
      </p:grpSpPr>
      <p:sp>
        <p:nvSpPr>
          <p:cNvPr id="4" name="ZoneTexte 3">
            <a:extLst>
              <a:ext uri="{FF2B5EF4-FFF2-40B4-BE49-F238E27FC236}">
                <a16:creationId xmlns:a16="http://schemas.microsoft.com/office/drawing/2014/main" id="{CB2D38B4-7B7C-2286-B073-820D8FF4748B}"/>
              </a:ext>
            </a:extLst>
          </p:cNvPr>
          <p:cNvSpPr txBox="1">
            <a:spLocks noGrp="1" noRot="1" noMove="1" noResize="1" noEditPoints="1" noAdjustHandles="1" noChangeArrowheads="1" noChangeShapeType="1"/>
          </p:cNvSpPr>
          <p:nvPr/>
        </p:nvSpPr>
        <p:spPr>
          <a:xfrm>
            <a:off x="292235" y="9317346"/>
            <a:ext cx="3537099" cy="215444"/>
          </a:xfrm>
          <a:prstGeom prst="rect">
            <a:avLst/>
          </a:prstGeom>
          <a:noFill/>
        </p:spPr>
        <p:txBody>
          <a:bodyPr wrap="square" rtlCol="0">
            <a:spAutoFit/>
          </a:bodyPr>
          <a:lstStyle/>
          <a:p>
            <a:r>
              <a:rPr lang="fr-CH" sz="800" dirty="0">
                <a:solidFill>
                  <a:schemeClr val="tx1">
                    <a:alpha val="52123"/>
                  </a:schemeClr>
                </a:solidFill>
                <a:latin typeface="Arial" panose="020B0604020202020204" pitchFamily="34" charset="0"/>
                <a:cs typeface="Arial" panose="020B0604020202020204" pitchFamily="34" charset="0"/>
              </a:rPr>
              <a:t>Ce document © 2025 par État de Genève est sous licence CC BY-SA 4.0</a:t>
            </a:r>
          </a:p>
        </p:txBody>
      </p:sp>
      <p:pic>
        <p:nvPicPr>
          <p:cNvPr id="6" name="Image 5">
            <a:extLst>
              <a:ext uri="{FF2B5EF4-FFF2-40B4-BE49-F238E27FC236}">
                <a16:creationId xmlns:a16="http://schemas.microsoft.com/office/drawing/2014/main" id="{F298005B-4511-416F-1339-A5A02279BC5A}"/>
              </a:ext>
            </a:extLst>
          </p:cNvPr>
          <p:cNvPicPr>
            <a:picLocks noGrp="1" noRot="1" noChangeAspect="1" noMove="1" noResize="1" noEditPoints="1" noAdjustHandles="1" noChangeArrowheads="1" noChangeShapeType="1" noCrop="1"/>
          </p:cNvPicPr>
          <p:nvPr/>
        </p:nvPicPr>
        <p:blipFill>
          <a:blip r:embed="rId2">
            <a:alphaModFix amt="52000"/>
          </a:blip>
          <a:stretch>
            <a:fillRect/>
          </a:stretch>
        </p:blipFill>
        <p:spPr>
          <a:xfrm>
            <a:off x="3909140" y="9360330"/>
            <a:ext cx="126462" cy="126462"/>
          </a:xfrm>
          <a:prstGeom prst="rect">
            <a:avLst/>
          </a:prstGeom>
        </p:spPr>
      </p:pic>
      <p:pic>
        <p:nvPicPr>
          <p:cNvPr id="8" name="Image 7">
            <a:extLst>
              <a:ext uri="{FF2B5EF4-FFF2-40B4-BE49-F238E27FC236}">
                <a16:creationId xmlns:a16="http://schemas.microsoft.com/office/drawing/2014/main" id="{695B277F-51AE-0421-254F-C7AA36E49ECC}"/>
              </a:ext>
            </a:extLst>
          </p:cNvPr>
          <p:cNvPicPr>
            <a:picLocks noGrp="1" noRot="1" noChangeAspect="1" noMove="1" noResize="1" noEditPoints="1" noAdjustHandles="1" noChangeArrowheads="1" noChangeShapeType="1" noCrop="1"/>
          </p:cNvPicPr>
          <p:nvPr/>
        </p:nvPicPr>
        <p:blipFill>
          <a:blip r:embed="rId3">
            <a:alphaModFix amt="52000"/>
          </a:blip>
          <a:stretch>
            <a:fillRect/>
          </a:stretch>
        </p:blipFill>
        <p:spPr>
          <a:xfrm>
            <a:off x="3743864" y="9360330"/>
            <a:ext cx="126461" cy="126461"/>
          </a:xfrm>
          <a:prstGeom prst="rect">
            <a:avLst/>
          </a:prstGeom>
        </p:spPr>
      </p:pic>
      <p:sp>
        <p:nvSpPr>
          <p:cNvPr id="9" name="ZoneTexte 8">
            <a:extLst>
              <a:ext uri="{FF2B5EF4-FFF2-40B4-BE49-F238E27FC236}">
                <a16:creationId xmlns:a16="http://schemas.microsoft.com/office/drawing/2014/main" id="{FE8C8A23-4981-F03C-18F2-774259AA8432}"/>
              </a:ext>
            </a:extLst>
          </p:cNvPr>
          <p:cNvSpPr txBox="1">
            <a:spLocks noGrp="1" noRot="1" noMove="1" noResize="1" noEditPoints="1" noAdjustHandles="1" noChangeArrowheads="1" noChangeShapeType="1"/>
          </p:cNvSpPr>
          <p:nvPr/>
        </p:nvSpPr>
        <p:spPr>
          <a:xfrm>
            <a:off x="6252546" y="9238894"/>
            <a:ext cx="344311" cy="369332"/>
          </a:xfrm>
          <a:prstGeom prst="rect">
            <a:avLst/>
          </a:prstGeom>
          <a:noFill/>
        </p:spPr>
        <p:txBody>
          <a:bodyPr wrap="square" rtlCol="0">
            <a:spAutoFit/>
          </a:bodyPr>
          <a:lstStyle/>
          <a:p>
            <a:r>
              <a:rPr lang="fr-FR" b="1" dirty="0">
                <a:latin typeface="Arial" panose="020B0604020202020204" pitchFamily="34" charset="0"/>
                <a:cs typeface="Arial" panose="020B0604020202020204" pitchFamily="34" charset="0"/>
              </a:rPr>
              <a:t>9</a:t>
            </a:r>
          </a:p>
        </p:txBody>
      </p:sp>
      <p:sp>
        <p:nvSpPr>
          <p:cNvPr id="5" name="ZoneTexte 4">
            <a:extLst>
              <a:ext uri="{FF2B5EF4-FFF2-40B4-BE49-F238E27FC236}">
                <a16:creationId xmlns:a16="http://schemas.microsoft.com/office/drawing/2014/main" id="{F8F93A4D-6119-19FA-A566-4EE3C253738D}"/>
              </a:ext>
            </a:extLst>
          </p:cNvPr>
          <p:cNvSpPr txBox="1"/>
          <p:nvPr/>
        </p:nvSpPr>
        <p:spPr>
          <a:xfrm>
            <a:off x="292235" y="324255"/>
            <a:ext cx="5512340" cy="353943"/>
          </a:xfrm>
          <a:prstGeom prst="rect">
            <a:avLst/>
          </a:prstGeom>
          <a:noFill/>
        </p:spPr>
        <p:txBody>
          <a:bodyPr wrap="square" rtlCol="0">
            <a:spAutoFit/>
          </a:bodyPr>
          <a:lstStyle/>
          <a:p>
            <a:r>
              <a:rPr lang="fr-CH" sz="1700" b="1" u="sng" dirty="0">
                <a:latin typeface="Arial" panose="020B0604020202020204" pitchFamily="34" charset="0"/>
                <a:cs typeface="Arial" panose="020B0604020202020204" pitchFamily="34" charset="0"/>
              </a:rPr>
              <a:t>Annexe 1</a:t>
            </a:r>
            <a:r>
              <a:rPr lang="fr-CH" sz="1700" b="1" dirty="0">
                <a:latin typeface="Arial" panose="020B0604020202020204" pitchFamily="34" charset="0"/>
                <a:cs typeface="Arial" panose="020B0604020202020204" pitchFamily="34" charset="0"/>
              </a:rPr>
              <a:t> : Glossaire de l’intelligence artificielle</a:t>
            </a:r>
          </a:p>
        </p:txBody>
      </p:sp>
      <p:sp>
        <p:nvSpPr>
          <p:cNvPr id="10" name="ZoneTexte 9">
            <a:extLst>
              <a:ext uri="{FF2B5EF4-FFF2-40B4-BE49-F238E27FC236}">
                <a16:creationId xmlns:a16="http://schemas.microsoft.com/office/drawing/2014/main" id="{D1F72748-847D-A42B-2974-B86DE57487F2}"/>
              </a:ext>
            </a:extLst>
          </p:cNvPr>
          <p:cNvSpPr txBox="1"/>
          <p:nvPr/>
        </p:nvSpPr>
        <p:spPr>
          <a:xfrm>
            <a:off x="292235" y="991199"/>
            <a:ext cx="3056959" cy="8094524"/>
          </a:xfrm>
          <a:prstGeom prst="rect">
            <a:avLst/>
          </a:prstGeom>
          <a:noFill/>
        </p:spPr>
        <p:txBody>
          <a:bodyPr wrap="square" rtlCol="0">
            <a:spAutoFit/>
          </a:bodyPr>
          <a:lstStyle/>
          <a:p>
            <a:r>
              <a:rPr lang="fr-CH" sz="1000" b="1" dirty="0">
                <a:latin typeface="Arial" panose="020B0604020202020204" pitchFamily="34" charset="0"/>
                <a:cs typeface="Arial" panose="020B0604020202020204" pitchFamily="34" charset="0"/>
              </a:rPr>
              <a:t>Agent intelligent </a:t>
            </a:r>
            <a:r>
              <a:rPr lang="fr-CH" sz="1000" dirty="0">
                <a:latin typeface="Arial" panose="020B0604020202020204" pitchFamily="34" charset="0"/>
                <a:cs typeface="Arial" panose="020B0604020202020204" pitchFamily="34" charset="0"/>
              </a:rPr>
              <a:t>: entité capable de percevoir son environnement, de prendre des décisions ou des actions autonomes et de s’adapter à des situations variées pour atteindre un objectif spécifique. Ces agents combinent perception, raisonnement et actions pour accomplir des tâches spécifiques.</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Algèbre linéaire </a:t>
            </a:r>
            <a:r>
              <a:rPr lang="fr-CH" sz="1000" dirty="0">
                <a:latin typeface="Arial" panose="020B0604020202020204" pitchFamily="34" charset="0"/>
                <a:cs typeface="Arial" panose="020B0604020202020204" pitchFamily="34" charset="0"/>
              </a:rPr>
              <a:t>: branche des mathématiques qui traite des vecteurs, matrices et systèmes d’équations linéaires. Utilisée dans le traitement des données en IA.</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API </a:t>
            </a:r>
            <a:r>
              <a:rPr lang="fr-CH" sz="1000" dirty="0">
                <a:latin typeface="Arial" panose="020B0604020202020204" pitchFamily="34" charset="0"/>
                <a:cs typeface="Arial" panose="020B0604020202020204" pitchFamily="34" charset="0"/>
              </a:rPr>
              <a:t>(Interface de Programmation d'Applications) : Couche logicielle qui permet à deux applications ou services de communiquer entre eux en exposant des fonctions ou des données de manière standardisée. Elle définit les règles pour que les développeurs puissent réutiliser des fonctionnalités sans connaître l'implémentation interne.</a:t>
            </a:r>
          </a:p>
          <a:p>
            <a:endParaRPr lang="fr-CH" sz="1000" b="1"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Apprentissage profond </a:t>
            </a:r>
            <a:r>
              <a:rPr lang="fr-CH" sz="1000" dirty="0">
                <a:latin typeface="Arial" panose="020B0604020202020204" pitchFamily="34" charset="0"/>
                <a:cs typeface="Arial" panose="020B0604020202020204" pitchFamily="34" charset="0"/>
              </a:rPr>
              <a:t>: sous-discipline de l’intelligence artificielle qui utilise des réseaux de neurones artificiels pour analyser et apprendre des structures de données complexes. </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Biais algorithmiques </a:t>
            </a:r>
            <a:r>
              <a:rPr lang="fr-CH" sz="1000" dirty="0">
                <a:latin typeface="Arial" panose="020B0604020202020204" pitchFamily="34" charset="0"/>
                <a:cs typeface="Arial" panose="020B0604020202020204" pitchFamily="34" charset="0"/>
              </a:rPr>
              <a:t>: erreurs systématiques dans les résultats générés par un algorithme dues à une pondération inadéquate des variables dans un modèle qui accorde plus d’importance à certaines données qu’à d’autres.</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Biais d’automatisation </a:t>
            </a:r>
            <a:r>
              <a:rPr lang="fr-CH" sz="1000" dirty="0">
                <a:latin typeface="Arial" panose="020B0604020202020204" pitchFamily="34" charset="0"/>
                <a:cs typeface="Arial" panose="020B0604020202020204" pitchFamily="34" charset="0"/>
              </a:rPr>
              <a:t>: se produit lorsque les utilisateurs accordent une confiance excessive aux décisions d’une IA, même lorsque ces décisions sont erronées, qui peut manquer des informations en dehors de ses données d’entraînement.</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Biais de confirmation </a:t>
            </a:r>
            <a:r>
              <a:rPr lang="fr-CH" sz="1000" dirty="0">
                <a:latin typeface="Arial" panose="020B0604020202020204" pitchFamily="34" charset="0"/>
                <a:cs typeface="Arial" panose="020B0604020202020204" pitchFamily="34" charset="0"/>
              </a:rPr>
              <a:t>: l’IA peut renforcer des idées ou des tendances préexistantes dans les données, proposant p.ex. uniquement des contenus similaires à ce qu’un utilisateur a déjà consulté, enfermant ainsi cet utilisateur dans une «bulle».</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Biais des concepteurs </a:t>
            </a:r>
            <a:r>
              <a:rPr lang="fr-CH" sz="1000" dirty="0">
                <a:latin typeface="Arial" panose="020B0604020202020204" pitchFamily="34" charset="0"/>
                <a:cs typeface="Arial" panose="020B0604020202020204" pitchFamily="34" charset="0"/>
              </a:rPr>
              <a:t>: pouvant provenir des choix ou hypothèses faites par les développeurs lors de la création du modèle. Ils peuvent notamment être dus à des facteurs culturels, idéologiques, de genre ou politiques en raison de leurs priorités ou croyances. </a:t>
            </a:r>
          </a:p>
          <a:p>
            <a:endParaRPr lang="fr-CH" sz="1000" b="1" dirty="0">
              <a:latin typeface="Arial" panose="020B0604020202020204" pitchFamily="34" charset="0"/>
              <a:cs typeface="Arial" panose="020B0604020202020204" pitchFamily="34" charset="0"/>
            </a:endParaRPr>
          </a:p>
        </p:txBody>
      </p:sp>
      <p:sp>
        <p:nvSpPr>
          <p:cNvPr id="11" name="ZoneTexte 10">
            <a:extLst>
              <a:ext uri="{FF2B5EF4-FFF2-40B4-BE49-F238E27FC236}">
                <a16:creationId xmlns:a16="http://schemas.microsoft.com/office/drawing/2014/main" id="{18986607-3208-7FCF-858A-6FB383E76F7C}"/>
              </a:ext>
            </a:extLst>
          </p:cNvPr>
          <p:cNvSpPr txBox="1"/>
          <p:nvPr/>
        </p:nvSpPr>
        <p:spPr>
          <a:xfrm>
            <a:off x="3429000" y="991199"/>
            <a:ext cx="3183732" cy="8402300"/>
          </a:xfrm>
          <a:prstGeom prst="rect">
            <a:avLst/>
          </a:prstGeom>
          <a:noFill/>
        </p:spPr>
        <p:txBody>
          <a:bodyPr wrap="square" rtlCol="0">
            <a:spAutoFit/>
          </a:bodyPr>
          <a:lstStyle/>
          <a:p>
            <a:r>
              <a:rPr lang="fr-CH" sz="1000" b="1" dirty="0">
                <a:latin typeface="Arial" panose="020B0604020202020204" pitchFamily="34" charset="0"/>
                <a:cs typeface="Arial" panose="020B0604020202020204" pitchFamily="34" charset="0"/>
              </a:rPr>
              <a:t>Biais de données </a:t>
            </a:r>
            <a:r>
              <a:rPr lang="fr-CH" sz="1000" dirty="0">
                <a:latin typeface="Arial" panose="020B0604020202020204" pitchFamily="34" charset="0"/>
                <a:cs typeface="Arial" panose="020B0604020202020204" pitchFamily="34" charset="0"/>
              </a:rPr>
              <a:t>: se produit lorsque les données utilisées pour entraîner un modèle ne sont pas représentatives ou sont déséquilibrées. </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Biais d’échantillonnage </a:t>
            </a:r>
            <a:r>
              <a:rPr lang="fr-CH" sz="1000" dirty="0">
                <a:latin typeface="Arial" panose="020B0604020202020204" pitchFamily="34" charset="0"/>
                <a:cs typeface="Arial" panose="020B0604020202020204" pitchFamily="34" charset="0"/>
              </a:rPr>
              <a:t>: survient lorsque l’échantillon de données utilisé pour entraîner l’IA n’est pas représentatif de l’ensemble de la population cible.</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Biais d’omission </a:t>
            </a:r>
            <a:r>
              <a:rPr lang="fr-CH" sz="1000" dirty="0">
                <a:latin typeface="Arial" panose="020B0604020202020204" pitchFamily="34" charset="0"/>
                <a:cs typeface="Arial" panose="020B0604020202020204" pitchFamily="34" charset="0"/>
              </a:rPr>
              <a:t>: se produit lorsque certaines informations ou groupes sont sous-représentés ou ignorés dans les données, comme p.ex. omettant des variables importantes dans des décisions d’embauche automatisées.</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Calcul vectoriel </a:t>
            </a:r>
            <a:r>
              <a:rPr lang="fr-CH" sz="1000" dirty="0">
                <a:latin typeface="Arial" panose="020B0604020202020204" pitchFamily="34" charset="0"/>
                <a:cs typeface="Arial" panose="020B0604020202020204" pitchFamily="34" charset="0"/>
              </a:rPr>
              <a:t>: sous-discipline des mathématiques qui s’intéresse aux vecteurs et à leurs applications dans l’analyse et la résolution de problèmes. Les vecteurs ayant à la fois une magnitude (grandeur) et une direction, sont principalement utilisés dans l’espace à plusieurs dimensions, notamment dans le développement et l’entraînement des modèles basés sur les réseaux de neurones.</a:t>
            </a:r>
          </a:p>
          <a:p>
            <a:endParaRPr lang="fr-CH" sz="1000" dirty="0">
              <a:latin typeface="Arial" panose="020B0604020202020204" pitchFamily="34" charset="0"/>
              <a:cs typeface="Arial" panose="020B0604020202020204" pitchFamily="34" charset="0"/>
            </a:endParaRPr>
          </a:p>
          <a:p>
            <a:r>
              <a:rPr lang="fr-CH" sz="1000" b="1" dirty="0" err="1">
                <a:latin typeface="Arial" panose="020B0604020202020204" pitchFamily="34" charset="0"/>
                <a:cs typeface="Arial" panose="020B0604020202020204" pitchFamily="34" charset="0"/>
              </a:rPr>
              <a:t>Chatbot</a:t>
            </a:r>
            <a:r>
              <a:rPr lang="fr-CH" sz="1000" b="1" dirty="0">
                <a:latin typeface="Arial" panose="020B0604020202020204" pitchFamily="34" charset="0"/>
                <a:cs typeface="Arial" panose="020B0604020202020204" pitchFamily="34" charset="0"/>
              </a:rPr>
              <a:t> </a:t>
            </a:r>
            <a:r>
              <a:rPr lang="fr-CH" sz="1000" dirty="0">
                <a:latin typeface="Arial" panose="020B0604020202020204" pitchFamily="34" charset="0"/>
                <a:cs typeface="Arial" panose="020B0604020202020204" pitchFamily="34" charset="0"/>
              </a:rPr>
              <a:t>: programme informatique qui simule une conversation (via texte ou voix) avec des utilisateurs humains. Il automatise des tâches comme répondre à des questions, fournir des informations ou exécuter des commandes, et peut être basé sur des règles simples ou sur des modèles d’intelligence artificielle.</a:t>
            </a:r>
          </a:p>
          <a:p>
            <a:endParaRPr lang="fr-CH" sz="1000" dirty="0">
              <a:latin typeface="Arial" panose="020B0604020202020204" pitchFamily="34" charset="0"/>
              <a:cs typeface="Arial" panose="020B0604020202020204" pitchFamily="34" charset="0"/>
            </a:endParaRPr>
          </a:p>
          <a:p>
            <a:r>
              <a:rPr lang="fr-CH" sz="1000" b="1" dirty="0" err="1">
                <a:latin typeface="Arial" panose="020B0604020202020204" pitchFamily="34" charset="0"/>
                <a:cs typeface="Arial" panose="020B0604020202020204" pitchFamily="34" charset="0"/>
              </a:rPr>
              <a:t>Deepfake</a:t>
            </a:r>
            <a:r>
              <a:rPr lang="fr-CH" sz="1000" dirty="0">
                <a:latin typeface="Arial" panose="020B0604020202020204" pitchFamily="34" charset="0"/>
                <a:cs typeface="Arial" panose="020B0604020202020204" pitchFamily="34" charset="0"/>
              </a:rPr>
              <a:t> : technologie qui utilise l’IA pour créer des contenus audio ou vidéo synthétiques, où une personne semble dire ou faire quelque chose qu’elle n’a pas réellement fait. Ces manipulations peuvent être utilisées pour tromper, désinformer ou créer des contenus humoristiques, mais qui soulèvent également des préoccupations éthiques et de sécurité.</a:t>
            </a:r>
          </a:p>
          <a:p>
            <a:endParaRPr lang="fr-CH" sz="1000"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Données confidentielles </a:t>
            </a:r>
            <a:r>
              <a:rPr lang="fr-CH" sz="1000" dirty="0">
                <a:latin typeface="Arial" panose="020B0604020202020204" pitchFamily="34" charset="0"/>
                <a:cs typeface="Arial" panose="020B0604020202020204" pitchFamily="34" charset="0"/>
              </a:rPr>
              <a:t>: informations protégées légalement ou contractuellement. Leur divulgation pourrait causer un préjudice économique, juridique ou opérationnel.</a:t>
            </a:r>
          </a:p>
          <a:p>
            <a:endParaRPr lang="fr-CH" sz="1000" b="1" dirty="0">
              <a:latin typeface="Arial" panose="020B0604020202020204" pitchFamily="34" charset="0"/>
              <a:cs typeface="Arial" panose="020B0604020202020204" pitchFamily="34" charset="0"/>
            </a:endParaRPr>
          </a:p>
          <a:p>
            <a:r>
              <a:rPr lang="fr-CH" sz="1000" b="1" dirty="0">
                <a:latin typeface="Arial" panose="020B0604020202020204" pitchFamily="34" charset="0"/>
                <a:cs typeface="Arial" panose="020B0604020202020204" pitchFamily="34" charset="0"/>
              </a:rPr>
              <a:t>Données internes </a:t>
            </a:r>
            <a:r>
              <a:rPr lang="fr-CH" sz="1000" dirty="0">
                <a:latin typeface="Arial" panose="020B0604020202020204" pitchFamily="34" charset="0"/>
                <a:cs typeface="Arial" panose="020B0604020202020204" pitchFamily="34" charset="0"/>
              </a:rPr>
              <a:t>: informations réservées à un usage interne au sein de l’entreprise. Elles ne doivent pas être partagées publiquement, car elles peuvent être sensibles au fonctionnement de l’entreprise.</a:t>
            </a:r>
          </a:p>
          <a:p>
            <a:endParaRPr lang="fr-CH" sz="1000" dirty="0">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endParaRPr lang="fr-CH" sz="1000" dirty="0">
              <a:latin typeface="Arial" panose="020B0604020202020204" pitchFamily="34" charset="0"/>
              <a:cs typeface="Arial" panose="020B0604020202020204" pitchFamily="34" charset="0"/>
            </a:endParaRPr>
          </a:p>
          <a:p>
            <a:endParaRPr lang="fr-FR" sz="1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0686477"/>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479</TotalTime>
  <Words>5391</Words>
  <Application>Microsoft Office PowerPoint</Application>
  <PresentationFormat>Format A4 (210 x 297 mm)</PresentationFormat>
  <Paragraphs>342</Paragraphs>
  <Slides>12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12</vt:i4>
      </vt:variant>
    </vt:vector>
  </HeadingPairs>
  <TitlesOfParts>
    <vt:vector size="16" baseType="lpstr">
      <vt:lpstr>Aptos</vt:lpstr>
      <vt:lpstr>Aptos Display</vt:lpstr>
      <vt:lpstr>Arial</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Tiffanie Lievaux</dc:creator>
  <cp:lastModifiedBy>Rudolf Melissa (DEE)</cp:lastModifiedBy>
  <cp:revision>116</cp:revision>
  <dcterms:created xsi:type="dcterms:W3CDTF">2025-12-05T11:40:46Z</dcterms:created>
  <dcterms:modified xsi:type="dcterms:W3CDTF">2025-12-11T14:21:00Z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