
<file path=[Content_Types].xml><?xml version="1.0" encoding="utf-8"?>
<Types xmlns="http://schemas.openxmlformats.org/package/2006/content-types">
  <Default Extension="eps" ContentType="image/ep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7" r:id="rId2"/>
    <p:sldId id="256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8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2"/>
    <p:restoredTop sz="94704"/>
  </p:normalViewPr>
  <p:slideViewPr>
    <p:cSldViewPr snapToGrid="0">
      <p:cViewPr varScale="1">
        <p:scale>
          <a:sx n="73" d="100"/>
          <a:sy n="73" d="100"/>
        </p:scale>
        <p:origin x="31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B591-FF75-5947-94A8-B70A62A52F8D}" type="datetimeFigureOut">
              <a:rPr lang="fr-FR" smtClean="0"/>
              <a:t>11/12/2025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68E1D-BB41-1042-9D19-8CE4BC6547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88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68E1D-BB41-1042-9D19-8CE4BC65478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57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64451-F5B7-C04B-A1BE-6BE3CFD83B8D}" type="datetime1">
              <a:rPr lang="fr-CH" smtClean="0"/>
              <a:t>11.12.2025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54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5346-3E46-9742-87A9-1BD725969608}" type="datetime1">
              <a:rPr lang="fr-CH" smtClean="0"/>
              <a:t>11.12.2025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28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4C55-0E40-6B43-BD0F-7087DE2A9EE8}" type="datetime1">
              <a:rPr lang="fr-CH" smtClean="0"/>
              <a:t>11.12.2025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06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72B97-8FE1-C343-9947-DD5ACBC4DEE0}" type="datetime1">
              <a:rPr lang="fr-CH" smtClean="0"/>
              <a:t>11.12.2025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63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9C17-0EF2-6A41-8C7A-E791CAD37BE8}" type="datetime1">
              <a:rPr lang="fr-CH" smtClean="0"/>
              <a:t>11.12.2025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98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3A7A-A0B4-E644-8780-25E4BA1384B6}" type="datetime1">
              <a:rPr lang="fr-CH" smtClean="0"/>
              <a:t>11.12.2025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7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0A9B-1003-6840-BA00-67EA975CA0CF}" type="datetime1">
              <a:rPr lang="fr-CH" smtClean="0"/>
              <a:t>11.12.2025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22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B467-BBB0-2245-AB0A-82A771843182}" type="datetime1">
              <a:rPr lang="fr-CH" smtClean="0"/>
              <a:t>11.12.2025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79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8C3D6-4850-A549-9CBF-B844A8C08BA1}" type="datetime1">
              <a:rPr lang="fr-CH" smtClean="0"/>
              <a:t>11.12.2025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3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866F-F8BB-0F46-82CF-F4A3DD037DCE}" type="datetime1">
              <a:rPr lang="fr-CH" smtClean="0"/>
              <a:t>11.12.2025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02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1317-A492-0143-B0E5-2E6F4FFE2DFC}" type="datetime1">
              <a:rPr lang="fr-CH" smtClean="0"/>
              <a:t>11.12.2025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36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62D807-198F-2743-88A0-1F8C2E24A8E9}" type="datetime1">
              <a:rPr lang="fr-CH" smtClean="0"/>
              <a:t>11.12.2025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961E40-53B1-594D-B9F8-17E547458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08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ps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188097-3847-BE1A-9F2D-BC816899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936" y="430128"/>
            <a:ext cx="5199738" cy="756646"/>
          </a:xfrm>
        </p:spPr>
        <p:txBody>
          <a:bodyPr>
            <a:normAutofit fontScale="90000"/>
          </a:bodyPr>
          <a:lstStyle/>
          <a:p>
            <a:r>
              <a:rPr lang="fr-FR" sz="2500" b="1" dirty="0">
                <a:latin typeface="Arial" panose="020B0604020202020204" pitchFamily="34" charset="0"/>
                <a:cs typeface="Arial" panose="020B0604020202020204" pitchFamily="34" charset="0"/>
              </a:rPr>
              <a:t>Résumé de la Charte d’utilisation IA </a:t>
            </a:r>
            <a:br>
              <a:rPr lang="fr-FR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500" b="1" dirty="0">
                <a:latin typeface="Arial" panose="020B0604020202020204" pitchFamily="34" charset="0"/>
                <a:cs typeface="Arial" panose="020B0604020202020204" pitchFamily="34" charset="0"/>
              </a:rPr>
              <a:t>en entreprise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2336BFC-EEF3-36D9-AE41-41452297F603}"/>
              </a:ext>
            </a:extLst>
          </p:cNvPr>
          <p:cNvSpPr txBox="1"/>
          <p:nvPr/>
        </p:nvSpPr>
        <p:spPr>
          <a:xfrm>
            <a:off x="272673" y="1350938"/>
            <a:ext cx="63726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Cette charte d’utilisation de l’IA fournit des lignes directrices pour l’utilisation responsable et éthique des technologies d’intelligence artificielle générative (</a:t>
            </a:r>
            <a:r>
              <a:rPr lang="fr-CH" sz="1050" dirty="0" err="1">
                <a:latin typeface="Arial" panose="020B0604020202020204" pitchFamily="34" charset="0"/>
                <a:cs typeface="Arial" panose="020B0604020202020204" pitchFamily="34" charset="0"/>
              </a:rPr>
              <a:t>IAGen</a:t>
            </a: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) au sein de notre entreprise, afin que chaque collaborateur veille </a:t>
            </a:r>
            <a:r>
              <a:rPr lang="fr-CH" sz="1050" b="1" dirty="0">
                <a:latin typeface="Arial" panose="020B0604020202020204" pitchFamily="34" charset="0"/>
                <a:cs typeface="Arial" panose="020B0604020202020204" pitchFamily="34" charset="0"/>
              </a:rPr>
              <a:t>aux implications économiques, sociales, légales, éthiques et sécuritaires</a:t>
            </a: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 liées à cette technologie.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D4066619-C750-4C2A-F285-2920F8AD9989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1070" y="2524737"/>
            <a:ext cx="2166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D3ED2DA-4109-AA7F-93F5-6C662AC71D1E}"/>
              </a:ext>
            </a:extLst>
          </p:cNvPr>
          <p:cNvCxnSpPr>
            <a:cxnSpLocks/>
          </p:cNvCxnSpPr>
          <p:nvPr/>
        </p:nvCxnSpPr>
        <p:spPr>
          <a:xfrm>
            <a:off x="3094892" y="2524737"/>
            <a:ext cx="33950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B4DE8106-0E33-2941-6BAF-AD79BCA2054A}"/>
              </a:ext>
            </a:extLst>
          </p:cNvPr>
          <p:cNvSpPr txBox="1"/>
          <p:nvPr/>
        </p:nvSpPr>
        <p:spPr>
          <a:xfrm>
            <a:off x="3025088" y="2580127"/>
            <a:ext cx="3624482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050" b="1" dirty="0">
                <a:latin typeface="Arial" panose="020B0604020202020204" pitchFamily="34" charset="0"/>
                <a:cs typeface="Arial" panose="020B0604020202020204" pitchFamily="34" charset="0"/>
              </a:rPr>
              <a:t>L’IA Générative </a:t>
            </a: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est un sous-ensemble de l’IA qui se concentre sur la création et l’amélioration de contenu à partir d’entrées spécifiques. Lors de son usage, il est recommandé de faire preuve de </a:t>
            </a:r>
            <a:r>
              <a:rPr lang="fr-CH" sz="1050" b="1" dirty="0">
                <a:latin typeface="Arial" panose="020B0604020202020204" pitchFamily="34" charset="0"/>
                <a:cs typeface="Arial" panose="020B0604020202020204" pitchFamily="34" charset="0"/>
              </a:rPr>
              <a:t>curiosité et innovation </a:t>
            </a: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: Vous êtes encouragé à explorer les technologies IA, </a:t>
            </a:r>
          </a:p>
          <a:p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mais il est essentiel de protéger les informations </a:t>
            </a:r>
            <a:r>
              <a:rPr lang="fr-CH" sz="1050" dirty="0" err="1">
                <a:latin typeface="Arial" panose="020B0604020202020204" pitchFamily="34" charset="0"/>
                <a:cs typeface="Arial" panose="020B0604020202020204" pitchFamily="34" charset="0"/>
              </a:rPr>
              <a:t>confide-ntielles</a:t>
            </a: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sz="1050" b="1" dirty="0">
                <a:latin typeface="Arial" panose="020B0604020202020204" pitchFamily="34" charset="0"/>
                <a:cs typeface="Arial" panose="020B0604020202020204" pitchFamily="34" charset="0"/>
              </a:rPr>
              <a:t>principe de prudence</a:t>
            </a: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fr-CH" sz="1050" b="1" dirty="0">
                <a:latin typeface="Arial" panose="020B0604020202020204" pitchFamily="34" charset="0"/>
                <a:cs typeface="Arial" panose="020B0604020202020204" pitchFamily="34" charset="0"/>
              </a:rPr>
              <a:t>Garder aussi l’esprit critique </a:t>
            </a:r>
            <a:r>
              <a:rPr lang="fr-CH" sz="1050" dirty="0">
                <a:latin typeface="Arial" panose="020B0604020202020204" pitchFamily="34" charset="0"/>
                <a:cs typeface="Arial" panose="020B0604020202020204" pitchFamily="34" charset="0"/>
              </a:rPr>
              <a:t>: vérifier les résultats générés par l’IA avant leur utilisation.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26B3AF8-7493-B6F0-3772-C8C44C3AD0FE}"/>
              </a:ext>
            </a:extLst>
          </p:cNvPr>
          <p:cNvSpPr txBox="1"/>
          <p:nvPr/>
        </p:nvSpPr>
        <p:spPr>
          <a:xfrm>
            <a:off x="654540" y="2554134"/>
            <a:ext cx="201885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Principes et conseils </a:t>
            </a:r>
          </a:p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pour l’utilisation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A50DC492-E774-A3DD-B5DC-F432B5DF7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4953000"/>
            <a:ext cx="0" cy="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E423EE4-1571-416A-A6F3-E88725996E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097" y="7728032"/>
            <a:ext cx="321180" cy="32118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72F9734D-5F40-D883-8A38-99F4E8411D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097" y="5871989"/>
            <a:ext cx="321180" cy="32118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272CCC23-C681-525B-6138-0815A25479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1070" y="2614552"/>
            <a:ext cx="352061" cy="352061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E23FB4D0-57A1-9561-DFA0-1405549D3F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952" y="4640891"/>
            <a:ext cx="321179" cy="321179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D3547813-6C1E-8506-39FB-65990AC8B665}"/>
              </a:ext>
            </a:extLst>
          </p:cNvPr>
          <p:cNvSpPr txBox="1"/>
          <p:nvPr/>
        </p:nvSpPr>
        <p:spPr>
          <a:xfrm>
            <a:off x="674250" y="4565847"/>
            <a:ext cx="2202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Domaines </a:t>
            </a:r>
          </a:p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d’applications courant</a:t>
            </a: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9E0A5A5F-3DA8-EF53-DFB8-C075CD66A6C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1070" y="7636280"/>
            <a:ext cx="2166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63E72BAE-EE7A-A0A3-5D7C-549C04888F1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094892" y="7633117"/>
            <a:ext cx="33950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62F421F8-00AC-A43D-699E-FD89D6BE247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1070" y="5760678"/>
            <a:ext cx="2166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36AE7AB0-682E-51F9-0445-B1C04B79D8B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094892" y="5757515"/>
            <a:ext cx="33950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492C8B03-95CF-AE17-9243-0D1D565521A8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1070" y="4520972"/>
            <a:ext cx="2166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8B5E9E54-EA5B-DA53-23C0-DC5B248A184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094892" y="4517809"/>
            <a:ext cx="33950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A52E8214-940A-0B51-DE62-D7ADD0CA3752}"/>
              </a:ext>
            </a:extLst>
          </p:cNvPr>
          <p:cNvSpPr txBox="1"/>
          <p:nvPr/>
        </p:nvSpPr>
        <p:spPr>
          <a:xfrm>
            <a:off x="715606" y="5801571"/>
            <a:ext cx="2202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Précautions</a:t>
            </a:r>
          </a:p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d’utilisation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5DC33EDE-07CF-75C8-9235-7698EC04E8B9}"/>
              </a:ext>
            </a:extLst>
          </p:cNvPr>
          <p:cNvSpPr txBox="1"/>
          <p:nvPr/>
        </p:nvSpPr>
        <p:spPr>
          <a:xfrm>
            <a:off x="713131" y="7672089"/>
            <a:ext cx="22025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Responsabilités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B0AECFA7-7E70-0F39-7F33-D3002134565D}"/>
              </a:ext>
            </a:extLst>
          </p:cNvPr>
          <p:cNvSpPr txBox="1"/>
          <p:nvPr/>
        </p:nvSpPr>
        <p:spPr>
          <a:xfrm>
            <a:off x="3025088" y="4574651"/>
            <a:ext cx="3671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Les applications potentielles incluent la création de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contenu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, la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synthèse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d’informations, le développement de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code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l’assistance à la clientèle 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via des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interacti-ons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automatisées.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0C121922-C1B8-E90E-0792-2F808DFDFE28}"/>
              </a:ext>
            </a:extLst>
          </p:cNvPr>
          <p:cNvSpPr txBox="1"/>
          <p:nvPr/>
        </p:nvSpPr>
        <p:spPr>
          <a:xfrm>
            <a:off x="3025576" y="5811098"/>
            <a:ext cx="36357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Il est essentiel d’être vigilant lors de l’utilisation d’outils IA, en particulier ceux fournis par des tiers. Les utilisateurs doivent éviter de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saisir des informations sensibles 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et consulter leur responsable ou le service informatique en cas de doute. Il est également recommandé d’utiliser uniquement des outils approuvés par l’entreprise pour garantir une utilisation sécurisée.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4B42B5B4-AC0F-39CF-9E75-E41D01DC375C}"/>
              </a:ext>
            </a:extLst>
          </p:cNvPr>
          <p:cNvSpPr txBox="1"/>
          <p:nvPr/>
        </p:nvSpPr>
        <p:spPr>
          <a:xfrm>
            <a:off x="3025088" y="7682931"/>
            <a:ext cx="35571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Chaque membre du personnel est responsable des données introduites dans les systèmes utilisant l’IA et doit toujours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valider les informations produites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. Il est également crucial d’être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conscient des biais possibles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dans les résultats fournis par ces systèmes.</a:t>
            </a:r>
          </a:p>
        </p:txBody>
      </p:sp>
      <p:sp>
        <p:nvSpPr>
          <p:cNvPr id="49" name="Espace réservé du numéro de diapositive 48">
            <a:extLst>
              <a:ext uri="{FF2B5EF4-FFF2-40B4-BE49-F238E27FC236}">
                <a16:creationId xmlns:a16="http://schemas.microsoft.com/office/drawing/2014/main" id="{A740A2F1-E75F-BE0E-A83F-743C7CC30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z="1800" b="1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56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F3">
            <a:alpha val="6576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33AE1F88-9602-47EC-04F9-F54570E88EF0}"/>
              </a:ext>
            </a:extLst>
          </p:cNvPr>
          <p:cNvCxnSpPr>
            <a:cxnSpLocks/>
          </p:cNvCxnSpPr>
          <p:nvPr/>
        </p:nvCxnSpPr>
        <p:spPr>
          <a:xfrm>
            <a:off x="3096457" y="427719"/>
            <a:ext cx="3395003" cy="0"/>
          </a:xfrm>
          <a:prstGeom prst="line">
            <a:avLst/>
          </a:prstGeom>
          <a:ln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AD2C009C-827C-8864-20E9-C2F247F6D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950" y="8498967"/>
            <a:ext cx="349497" cy="349497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B0D020D-131E-A2ED-0BB1-0C59EC918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105" y="467650"/>
            <a:ext cx="471410" cy="47141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CB2F65B-B8DF-1BEE-58FC-D166C7F287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950" y="1602797"/>
            <a:ext cx="349496" cy="34949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8664942-480D-A3D4-634B-625CA75590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950" y="2710050"/>
            <a:ext cx="349496" cy="349496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80765AE3-872F-31B8-3BFB-C5EC8BE9CA72}"/>
              </a:ext>
            </a:extLst>
          </p:cNvPr>
          <p:cNvCxnSpPr>
            <a:cxnSpLocks/>
          </p:cNvCxnSpPr>
          <p:nvPr/>
        </p:nvCxnSpPr>
        <p:spPr>
          <a:xfrm>
            <a:off x="395323" y="2608182"/>
            <a:ext cx="21392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DEA531B-DBF0-86F8-ACBC-F7BA406D94E1}"/>
              </a:ext>
            </a:extLst>
          </p:cNvPr>
          <p:cNvCxnSpPr>
            <a:cxnSpLocks/>
          </p:cNvCxnSpPr>
          <p:nvPr/>
        </p:nvCxnSpPr>
        <p:spPr>
          <a:xfrm>
            <a:off x="3101927" y="2610595"/>
            <a:ext cx="338953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F51B600C-BC35-3E7C-8CC3-E42990F15E07}"/>
              </a:ext>
            </a:extLst>
          </p:cNvPr>
          <p:cNvCxnSpPr>
            <a:cxnSpLocks/>
          </p:cNvCxnSpPr>
          <p:nvPr/>
        </p:nvCxnSpPr>
        <p:spPr>
          <a:xfrm>
            <a:off x="395323" y="1526055"/>
            <a:ext cx="21392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3A45452-6D86-0427-38CC-343049EB5C4D}"/>
              </a:ext>
            </a:extLst>
          </p:cNvPr>
          <p:cNvCxnSpPr>
            <a:cxnSpLocks/>
          </p:cNvCxnSpPr>
          <p:nvPr/>
        </p:nvCxnSpPr>
        <p:spPr>
          <a:xfrm>
            <a:off x="3096457" y="1525313"/>
            <a:ext cx="33950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5B0C7F8-E212-3393-7959-6B4FD2264464}"/>
              </a:ext>
            </a:extLst>
          </p:cNvPr>
          <p:cNvCxnSpPr>
            <a:cxnSpLocks/>
          </p:cNvCxnSpPr>
          <p:nvPr/>
        </p:nvCxnSpPr>
        <p:spPr>
          <a:xfrm>
            <a:off x="395323" y="427882"/>
            <a:ext cx="21392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1F02ED9B-E91B-67C2-B35E-3B5BFEC8A928}"/>
              </a:ext>
            </a:extLst>
          </p:cNvPr>
          <p:cNvCxnSpPr>
            <a:cxnSpLocks/>
          </p:cNvCxnSpPr>
          <p:nvPr/>
        </p:nvCxnSpPr>
        <p:spPr>
          <a:xfrm>
            <a:off x="395323" y="8378959"/>
            <a:ext cx="21392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59C54AED-E6F3-C1F4-9724-3F5F9935356D}"/>
              </a:ext>
            </a:extLst>
          </p:cNvPr>
          <p:cNvCxnSpPr>
            <a:cxnSpLocks/>
          </p:cNvCxnSpPr>
          <p:nvPr/>
        </p:nvCxnSpPr>
        <p:spPr>
          <a:xfrm>
            <a:off x="3101927" y="8381372"/>
            <a:ext cx="338953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0609AE0D-288F-97BA-09A1-2801BFBE3876}"/>
              </a:ext>
            </a:extLst>
          </p:cNvPr>
          <p:cNvSpPr txBox="1"/>
          <p:nvPr/>
        </p:nvSpPr>
        <p:spPr>
          <a:xfrm>
            <a:off x="794447" y="8413967"/>
            <a:ext cx="14512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Autres bonnes pratiques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6C14442-1399-D09C-AA23-1C8708D005DA}"/>
              </a:ext>
            </a:extLst>
          </p:cNvPr>
          <p:cNvSpPr txBox="1"/>
          <p:nvPr/>
        </p:nvSpPr>
        <p:spPr>
          <a:xfrm>
            <a:off x="794445" y="2642037"/>
            <a:ext cx="2202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La règles des quatre «comment»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C9EF018-519E-3C7F-1B29-D9B688618D8B}"/>
              </a:ext>
            </a:extLst>
          </p:cNvPr>
          <p:cNvSpPr txBox="1"/>
          <p:nvPr/>
        </p:nvSpPr>
        <p:spPr>
          <a:xfrm>
            <a:off x="794444" y="1562958"/>
            <a:ext cx="22025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Cadre légal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1B1AC49-9EE2-78B9-02C3-7E6ADD1FCD40}"/>
              </a:ext>
            </a:extLst>
          </p:cNvPr>
          <p:cNvSpPr txBox="1"/>
          <p:nvPr/>
        </p:nvSpPr>
        <p:spPr>
          <a:xfrm>
            <a:off x="794443" y="457965"/>
            <a:ext cx="21392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350" b="1" dirty="0">
                <a:latin typeface="Arial" panose="020B0604020202020204" pitchFamily="34" charset="0"/>
                <a:cs typeface="Arial" panose="020B0604020202020204" pitchFamily="34" charset="0"/>
              </a:rPr>
              <a:t>Impact environnemental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AFB4954-0A99-9F83-35AA-BF04D31F66B8}"/>
              </a:ext>
            </a:extLst>
          </p:cNvPr>
          <p:cNvSpPr txBox="1"/>
          <p:nvPr/>
        </p:nvSpPr>
        <p:spPr>
          <a:xfrm>
            <a:off x="3064866" y="488937"/>
            <a:ext cx="35571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L'usage de l’IA et les centres de données et de calculs dédiés génèrent divers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impacts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environnementaux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. Un usage écoresponsable de l’IA recommande une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limitation des requêtes 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par leur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optimisation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23685B5-BB76-056E-44FD-D35E536C3947}"/>
              </a:ext>
            </a:extLst>
          </p:cNvPr>
          <p:cNvSpPr txBox="1"/>
          <p:nvPr/>
        </p:nvSpPr>
        <p:spPr>
          <a:xfrm>
            <a:off x="3064866" y="1575198"/>
            <a:ext cx="35571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Toutes les réglementations concernant la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protection des données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personnelles, le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secret professionnel 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et le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droit d’auteur 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s’appliquent lors de l’utilisation des outils IA.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331C0FC-93ED-D074-D519-FA05AEA703BA}"/>
              </a:ext>
            </a:extLst>
          </p:cNvPr>
          <p:cNvSpPr txBox="1"/>
          <p:nvPr/>
        </p:nvSpPr>
        <p:spPr>
          <a:xfrm>
            <a:off x="3064866" y="2667357"/>
            <a:ext cx="34502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Avant d’utiliser un service d’IA générative, il est crucial de se poser ces trois questions essentielles :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14CD8D8-ABA6-FC68-54A5-C66E27B2BF5B}"/>
              </a:ext>
            </a:extLst>
          </p:cNvPr>
          <p:cNvSpPr txBox="1"/>
          <p:nvPr/>
        </p:nvSpPr>
        <p:spPr>
          <a:xfrm>
            <a:off x="3064866" y="8429564"/>
            <a:ext cx="355719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Il est également conseillé de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référencer clairement tout contenu généré par l’IA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, d’utiliser des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adresses électroniques anonymes 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pour interagir avec ces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services et de vérifier toute question technique 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auprès du service ou référent concerné.</a:t>
            </a:r>
          </a:p>
        </p:txBody>
      </p:sp>
      <p:sp>
        <p:nvSpPr>
          <p:cNvPr id="29" name="Espace réservé du numéro de diapositive 28">
            <a:extLst>
              <a:ext uri="{FF2B5EF4-FFF2-40B4-BE49-F238E27FC236}">
                <a16:creationId xmlns:a16="http://schemas.microsoft.com/office/drawing/2014/main" id="{5669334A-16E4-8D88-0178-15A2F1DF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61E40-53B1-594D-B9F8-17E547458E89}" type="slidenum">
              <a:rPr lang="fr-FR" sz="18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fr-F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82F81D7-41F1-4EEC-306E-1A4FEE17145B}"/>
              </a:ext>
            </a:extLst>
          </p:cNvPr>
          <p:cNvSpPr txBox="1"/>
          <p:nvPr/>
        </p:nvSpPr>
        <p:spPr>
          <a:xfrm>
            <a:off x="3072003" y="3693221"/>
            <a:ext cx="355719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Ne pas saisir d’informations sensibles, tout comme on éviterait de partager des documents de travail sur les réseaux sociaux.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89AEA1B-24F1-754E-6E48-641E2359CB48}"/>
              </a:ext>
            </a:extLst>
          </p:cNvPr>
          <p:cNvSpPr txBox="1"/>
          <p:nvPr/>
        </p:nvSpPr>
        <p:spPr>
          <a:xfrm>
            <a:off x="3072003" y="4901456"/>
            <a:ext cx="35571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Même si les résultats générés peuvent sembler crédibles, faites preuve de vigilance pour éviter la désinformation, en vérifiant toujours les sources des informations obtenues.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87BA6AD-9C0A-B320-8820-489F3C78DDBB}"/>
              </a:ext>
            </a:extLst>
          </p:cNvPr>
          <p:cNvSpPr txBox="1"/>
          <p:nvPr/>
        </p:nvSpPr>
        <p:spPr>
          <a:xfrm>
            <a:off x="3064866" y="6100055"/>
            <a:ext cx="355719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Il est important d’utiliser son propre jugement et ses connaissances pour évaluer les résultats fournis par ces outils.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663B7BF-01D7-3F1B-137C-0341EEE8FD0A}"/>
              </a:ext>
            </a:extLst>
          </p:cNvPr>
          <p:cNvSpPr txBox="1"/>
          <p:nvPr/>
        </p:nvSpPr>
        <p:spPr>
          <a:xfrm>
            <a:off x="3096457" y="7305826"/>
            <a:ext cx="35571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Les IA étant consommatrices de ressources et d'énergie, utilisez les avec discernement, lorsqu'elles apportent une réelle valeur ajoutée, en optimisant les requêtes permettant d'éviter celles superflues.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1E29EA4-5B53-ECD1-A015-2C0B4349CD94}"/>
              </a:ext>
            </a:extLst>
          </p:cNvPr>
          <p:cNvSpPr txBox="1"/>
          <p:nvPr/>
        </p:nvSpPr>
        <p:spPr>
          <a:xfrm>
            <a:off x="3064866" y="3185390"/>
            <a:ext cx="35571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fr-CH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.  Comment ces informations seront utilisées par le système ? 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B6F967D9-2861-42E4-53DF-C4EF801BC0AF}"/>
              </a:ext>
            </a:extLst>
          </p:cNvPr>
          <p:cNvSpPr txBox="1"/>
          <p:nvPr/>
        </p:nvSpPr>
        <p:spPr>
          <a:xfrm>
            <a:off x="3072003" y="4395538"/>
            <a:ext cx="355719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CH" sz="1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Comment les réponses fournies pourraient-elles induire en erreur ? </a:t>
            </a:r>
            <a:endParaRPr lang="fr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03E56E06-FDF3-52F2-7349-6DAFB5812410}"/>
              </a:ext>
            </a:extLst>
          </p:cNvPr>
          <p:cNvSpPr txBox="1"/>
          <p:nvPr/>
        </p:nvSpPr>
        <p:spPr>
          <a:xfrm>
            <a:off x="3072003" y="5739624"/>
            <a:ext cx="2932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Comment ce service fonctionne-t-il ? </a:t>
            </a:r>
            <a:endParaRPr lang="fr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7A7CE7C-B646-6C59-783C-D6E28A41099C}"/>
              </a:ext>
            </a:extLst>
          </p:cNvPr>
          <p:cNvSpPr txBox="1"/>
          <p:nvPr/>
        </p:nvSpPr>
        <p:spPr>
          <a:xfrm>
            <a:off x="3101927" y="6759504"/>
            <a:ext cx="355719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CH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CH" sz="1100" b="1" dirty="0">
                <a:latin typeface="Arial" panose="020B0604020202020204" pitchFamily="34" charset="0"/>
                <a:cs typeface="Arial" panose="020B0604020202020204" pitchFamily="34" charset="0"/>
              </a:rPr>
              <a:t>Comment utiliser l'IA de manière écoresponsable ?</a:t>
            </a:r>
            <a:endParaRPr lang="fr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2447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1170</TotalTime>
  <Words>531</Words>
  <Application>Microsoft Office PowerPoint</Application>
  <PresentationFormat>Format A4 (210 x 297 mm)</PresentationFormat>
  <Paragraphs>33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Résumé de la Charte d’utilisation IA  en entreprise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Tiffanie Lievaux</dc:creator>
  <cp:lastModifiedBy>Rudolf Melissa (DEE)</cp:lastModifiedBy>
  <cp:revision>51</cp:revision>
  <dcterms:created xsi:type="dcterms:W3CDTF">2025-11-24T14:34:57Z</dcterms:created>
  <dcterms:modified xsi:type="dcterms:W3CDTF">2025-12-11T14:27:36Z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-1391639836</vt:i4>
  </property>
  <property fmtid="{D5CDD505-2E9C-101B-9397-08002B2CF9AE}" pid="3" name="_NewReviewCycle">
    <vt:lpwstr/>
  </property>
  <property fmtid="{D5CDD505-2E9C-101B-9397-08002B2CF9AE}" pid="4" name="_EmailSubject">
    <vt:lpwstr>Mise en page - Résumé charte IA</vt:lpwstr>
  </property>
  <property fmtid="{D5CDD505-2E9C-101B-9397-08002B2CF9AE}" pid="5" name="_AuthorEmail">
    <vt:lpwstr>niels.bohr@etat.ge.ch</vt:lpwstr>
  </property>
  <property fmtid="{D5CDD505-2E9C-101B-9397-08002B2CF9AE}" pid="6" name="_AuthorEmailDisplayName">
    <vt:lpwstr>Bohr Niels (DEE)</vt:lpwstr>
  </property>
</Properties>
</file>