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73" r:id="rId2"/>
    <p:sldId id="274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8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37"/>
    <p:restoredTop sz="94669"/>
  </p:normalViewPr>
  <p:slideViewPr>
    <p:cSldViewPr snapToGrid="0">
      <p:cViewPr varScale="1">
        <p:scale>
          <a:sx n="70" d="100"/>
          <a:sy n="70" d="100"/>
        </p:scale>
        <p:origin x="3246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F6F99F-29F2-CD4B-AEC3-C7226DFE3207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CB2F8-61A5-BD4A-AAB9-9441730C30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3247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9BD6-5B58-2D4E-A48E-6290AC82A8E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63F7-C260-E74C-95F4-DEB09919A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7658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9BD6-5B58-2D4E-A48E-6290AC82A8E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63F7-C260-E74C-95F4-DEB09919A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5893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9BD6-5B58-2D4E-A48E-6290AC82A8E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63F7-C260-E74C-95F4-DEB09919A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1964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9BD6-5B58-2D4E-A48E-6290AC82A8E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63F7-C260-E74C-95F4-DEB09919A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4013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9BD6-5B58-2D4E-A48E-6290AC82A8E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63F7-C260-E74C-95F4-DEB09919A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5457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9BD6-5B58-2D4E-A48E-6290AC82A8E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63F7-C260-E74C-95F4-DEB09919A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0525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9BD6-5B58-2D4E-A48E-6290AC82A8E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63F7-C260-E74C-95F4-DEB09919A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3981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9BD6-5B58-2D4E-A48E-6290AC82A8E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63F7-C260-E74C-95F4-DEB09919A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664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9BD6-5B58-2D4E-A48E-6290AC82A8E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63F7-C260-E74C-95F4-DEB09919A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8637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9BD6-5B58-2D4E-A48E-6290AC82A8E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63F7-C260-E74C-95F4-DEB09919A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5680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9BD6-5B58-2D4E-A48E-6290AC82A8E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63F7-C260-E74C-95F4-DEB09919A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2028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E49BD6-5B58-2D4E-A48E-6290AC82A8E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2263F7-C260-E74C-95F4-DEB09919A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272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8F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007CC1-B1B5-E7A8-9789-4AE1C0C8D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FE37F7E-D5F3-C2F0-9E25-B080D0AAD49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2235" y="9317346"/>
            <a:ext cx="35370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" dirty="0">
                <a:solidFill>
                  <a:schemeClr val="tx1">
                    <a:alpha val="52123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 document © 2025 par État de Genève est sous licence CC BY-SA 4.0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6C29BBE-4064-B5E0-6947-E60B265351B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alphaModFix amt="52000"/>
          </a:blip>
          <a:stretch>
            <a:fillRect/>
          </a:stretch>
        </p:blipFill>
        <p:spPr>
          <a:xfrm>
            <a:off x="3909140" y="9360330"/>
            <a:ext cx="126462" cy="126462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C60B4F37-F236-7B43-E859-5535595FFED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alphaModFix amt="52000"/>
          </a:blip>
          <a:stretch>
            <a:fillRect/>
          </a:stretch>
        </p:blipFill>
        <p:spPr>
          <a:xfrm>
            <a:off x="3743864" y="9360330"/>
            <a:ext cx="126461" cy="126461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A02F62D6-478A-D59F-4F90-86FE0F1AAE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33642" y="9238894"/>
            <a:ext cx="448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  1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CBBDE77-DA3D-967F-7F87-4DAE74746907}"/>
              </a:ext>
            </a:extLst>
          </p:cNvPr>
          <p:cNvSpPr txBox="1"/>
          <p:nvPr/>
        </p:nvSpPr>
        <p:spPr>
          <a:xfrm>
            <a:off x="292235" y="373210"/>
            <a:ext cx="598969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700" b="1" dirty="0">
                <a:latin typeface="Arial" panose="020B0604020202020204" pitchFamily="34" charset="0"/>
                <a:cs typeface="Arial" panose="020B0604020202020204" pitchFamily="34" charset="0"/>
              </a:rPr>
              <a:t>Cas d'usages de l'IA dans divers domaines d’activités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4343A7A-490C-84B0-8552-F5A9D58020D8}"/>
              </a:ext>
            </a:extLst>
          </p:cNvPr>
          <p:cNvSpPr txBox="1"/>
          <p:nvPr/>
        </p:nvSpPr>
        <p:spPr>
          <a:xfrm>
            <a:off x="292235" y="1174740"/>
            <a:ext cx="3054469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150" b="1" dirty="0">
                <a:latin typeface="Arial" panose="020B0604020202020204" pitchFamily="34" charset="0"/>
                <a:cs typeface="Arial" panose="020B0604020202020204" pitchFamily="34" charset="0"/>
              </a:rPr>
              <a:t>Marketing et Communication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Aide à l’acquisition de clients par le traitement de données, les analyses d’audience, l’automatisation de la segmentation et du ciblage.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Personnalisation de l’expérience client et aide à la création de contenus personnalisés et de recommandations automatisées.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Aide à la fidélisation grâce à l’analyse comportementale et à l’optimisation des sites et des supports.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Optimisation de l’efficacité des campagnes publicitaires en diffusant des publicités personnalisées et ciblées.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Prédiction de tendances émergentes et anticipation des besoins de la clientèle.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Développement de </a:t>
            </a:r>
            <a:r>
              <a:rPr lang="fr-CH" sz="1000" dirty="0" err="1">
                <a:latin typeface="Arial" panose="020B0604020202020204" pitchFamily="34" charset="0"/>
                <a:cs typeface="Arial" panose="020B0604020202020204" pitchFamily="34" charset="0"/>
              </a:rPr>
              <a:t>chatbots</a:t>
            </a:r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 capables notamment d’interagir avec les internautes de manière automatisée, répondre à leurs questions, fournir des informations sur les produits ou les services et effectuer des transactions.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150" b="1" dirty="0">
                <a:latin typeface="Arial" panose="020B0604020202020204" pitchFamily="34" charset="0"/>
                <a:cs typeface="Arial" panose="020B0604020202020204" pitchFamily="34" charset="0"/>
              </a:rPr>
              <a:t>Banques et Assurances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Fluidification de la relation client en utilisant des </a:t>
            </a:r>
            <a:r>
              <a:rPr lang="fr-CH" sz="1000" dirty="0" err="1">
                <a:latin typeface="Arial" panose="020B0604020202020204" pitchFamily="34" charset="0"/>
                <a:cs typeface="Arial" panose="020B0604020202020204" pitchFamily="34" charset="0"/>
              </a:rPr>
              <a:t>chatbots</a:t>
            </a:r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 et offre de conseils fiduciaires personnalisés. </a:t>
            </a:r>
            <a:b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Personnalisation des polices d’assurance et des produits financiers proposés aux clients en fonction de leurs besoins de leurs caractéristiques, améliorant ainsi la pertinence des offres.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Automatisation des processus bancaires et d’assurance, tels que l’ouverture de comptes, la souscription de polices d’assurance et le traitement des réclamations.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Prévention et détection de la fraude dans les opérations financières.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Renforcement de la sécurité et garantie de la conformité des transactions, tels que les mécanismes biométriques par exemple.</a:t>
            </a:r>
          </a:p>
          <a:p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4BB8E88-728B-2C84-F683-C388070CAF0C}"/>
              </a:ext>
            </a:extLst>
          </p:cNvPr>
          <p:cNvSpPr txBox="1"/>
          <p:nvPr/>
        </p:nvSpPr>
        <p:spPr>
          <a:xfrm>
            <a:off x="3429000" y="1188387"/>
            <a:ext cx="3136765" cy="7509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150" b="1" dirty="0">
                <a:latin typeface="Arial" panose="020B0604020202020204" pitchFamily="34" charset="0"/>
                <a:cs typeface="Arial" panose="020B0604020202020204" pitchFamily="34" charset="0"/>
              </a:rPr>
              <a:t>Commerce de détail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Ciblage publicitaire et personnalisation des messages pour améliorer le retour sur investissement des campagnes publicitaires.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Gestion de l’interaction directe avec la clientèle.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Ajustement des prix en temps réel, afin d’optimiser la rentabilité et de maximiser les ventes.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Prévisions de la demande grâce à l’analyse des données historiques des ventes, des événements saisonniers, des tendances du marché, des conditions météorologiques, etc. </a:t>
            </a:r>
            <a:b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Expérience en magasin améliorée en proposant par exemple des assistants virtuels aidant les clientes et les clients à trouver les produits souhaités.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150" b="1" dirty="0">
                <a:latin typeface="Arial" panose="020B0604020202020204" pitchFamily="34" charset="0"/>
                <a:cs typeface="Arial" panose="020B0604020202020204" pitchFamily="34" charset="0"/>
              </a:rPr>
              <a:t>Production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Automatisation de la préparation des commandes.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Optimisation de la gestion de la chaîne d’approvisionnement, notamment la planification des itinéraires, la gestion des stocks, la coordination de la chaîne d’approvisionnement et l’allocation des ressources.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Analyse de données pour prédire les demandes et ainsi éviter les ruptures de stocks et les surstocks.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Gestion intelligente des stocks et lancement automatique des phases de production.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Surveillance en temps réel des données provenant des équipements de production pour effectuer des interventions de maintenance prédictive afin d’éviter les pannes.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Automatisation des contrôles qualité grâce à des algorithmes qui analysent les données de capteurs et de caméras pour détecter des défauts ou des anomalies.</a:t>
            </a:r>
          </a:p>
        </p:txBody>
      </p:sp>
    </p:spTree>
    <p:extLst>
      <p:ext uri="{BB962C8B-B14F-4D97-AF65-F5344CB8AC3E}">
        <p14:creationId xmlns:p14="http://schemas.microsoft.com/office/powerpoint/2010/main" val="3630385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8F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E9DAEB-878C-EB47-DFE8-EC4D1A843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A6C7DC5-580D-4765-235D-CB7D6AA801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2235" y="9317346"/>
            <a:ext cx="35370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" dirty="0">
                <a:solidFill>
                  <a:schemeClr val="tx1">
                    <a:alpha val="52123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 document © 2025 par État de Genève est sous licence CC BY-SA 4.0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D0E06CA-28F6-6E5E-E834-533C26C5B94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alphaModFix amt="52000"/>
          </a:blip>
          <a:stretch>
            <a:fillRect/>
          </a:stretch>
        </p:blipFill>
        <p:spPr>
          <a:xfrm>
            <a:off x="3909140" y="9360330"/>
            <a:ext cx="126462" cy="126462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51818AB-E1B6-D266-A46C-E568E52F575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alphaModFix amt="52000"/>
          </a:blip>
          <a:stretch>
            <a:fillRect/>
          </a:stretch>
        </p:blipFill>
        <p:spPr>
          <a:xfrm>
            <a:off x="3743864" y="9360330"/>
            <a:ext cx="126461" cy="126461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1D1041D3-740D-AF46-BF6D-ABAC6251552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33642" y="9238894"/>
            <a:ext cx="448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  2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1180FE1-A06B-8014-FC50-38311BE31B48}"/>
              </a:ext>
            </a:extLst>
          </p:cNvPr>
          <p:cNvSpPr txBox="1"/>
          <p:nvPr/>
        </p:nvSpPr>
        <p:spPr>
          <a:xfrm>
            <a:off x="292235" y="373210"/>
            <a:ext cx="3136765" cy="7340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150" b="1" dirty="0">
                <a:latin typeface="Arial" panose="020B0604020202020204" pitchFamily="34" charset="0"/>
                <a:cs typeface="Arial" panose="020B0604020202020204" pitchFamily="34" charset="0"/>
              </a:rPr>
              <a:t>Santé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Accélération de la recherche médicale et du diagnostic en analysant de grandes bases de données de recherche.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Assistance aux personnes âgées avec des robots d’assistance les aidant dans leurs activités quotidiennes et la prise de médicaments.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Prévention de l’apparition d’épidémies.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Recommandations de traitements personnalisés et adaptés aux besoins des patientes et patients et suivi personnalisé.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Chirurgie assistée par des robots chirurgicaux et des ordinateurs.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Élaboration de traitements pharmaceutiques sur mesure.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150" b="1" dirty="0">
                <a:latin typeface="Arial" panose="020B0604020202020204" pitchFamily="34" charset="0"/>
                <a:cs typeface="Arial" panose="020B0604020202020204" pitchFamily="34" charset="0"/>
              </a:rPr>
              <a:t>Transports et Mobilité</a:t>
            </a:r>
            <a:b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Pilotage de véhicules autonomes.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Assistance à la conduite en détectant de potentiels dangers et en prenant des mesures préventives comme les freinages automatiques d’urgence.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Maintenance prédictive des véhicules.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Optimisation de la gestion des flottes de véhicules en répartissant les véhicules de manière efficace.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Analyse des données de l’environnement grâce à des capteurs et/ou satellites (données de circulation, optimisation de trajets en fonction de critères environnementaux, etc.).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Monitoring et gouvernance des politiques de mobilité grâce au traitement de données. </a:t>
            </a:r>
          </a:p>
          <a:p>
            <a:endParaRPr lang="fr-CH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•  Choix des itinéraires en fonction du trafic et des conditions météorologiques.</a:t>
            </a:r>
          </a:p>
          <a:p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1483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252</TotalTime>
  <Words>690</Words>
  <Application>Microsoft Office PowerPoint</Application>
  <PresentationFormat>Format A4 (210 x 297 mm)</PresentationFormat>
  <Paragraphs>84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Tiffanie Lievaux</dc:creator>
  <cp:lastModifiedBy>Bohr Niels (DEE)</cp:lastModifiedBy>
  <cp:revision>110</cp:revision>
  <dcterms:created xsi:type="dcterms:W3CDTF">2025-12-05T11:40:46Z</dcterms:created>
  <dcterms:modified xsi:type="dcterms:W3CDTF">2025-12-09T17:33:14Z</dcterms:modified>
</cp:coreProperties>
</file>