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96" r:id="rId3"/>
    <p:sldId id="293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9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7" r:id="rId34"/>
    <p:sldId id="298" r:id="rId35"/>
    <p:sldId id="299" r:id="rId36"/>
    <p:sldId id="300" r:id="rId37"/>
  </p:sldIdLst>
  <p:sldSz cx="9144000" cy="6858000" type="screen4x3"/>
  <p:notesSz cx="6858000" cy="97774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-3294" y="-96"/>
      </p:cViewPr>
      <p:guideLst>
        <p:guide orient="horz" pos="307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6875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86875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E75D8EA-4B5E-49E4-B4D1-F85B154845B7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51857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4250" y="733425"/>
            <a:ext cx="4889500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45025"/>
            <a:ext cx="5486400" cy="439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 smtClean="0"/>
              <a:t>Cliquez pour modifier les styles du texte du masque</a:t>
            </a:r>
          </a:p>
          <a:p>
            <a:pPr lvl="1"/>
            <a:r>
              <a:rPr lang="fr-CH" noProof="0" smtClean="0"/>
              <a:t>Deuxième niveau</a:t>
            </a:r>
          </a:p>
          <a:p>
            <a:pPr lvl="2"/>
            <a:r>
              <a:rPr lang="fr-CH" noProof="0" smtClean="0"/>
              <a:t>Troisième niveau</a:t>
            </a:r>
          </a:p>
          <a:p>
            <a:pPr lvl="3"/>
            <a:r>
              <a:rPr lang="fr-CH" noProof="0" smtClean="0"/>
              <a:t>Quatrième niveau</a:t>
            </a:r>
          </a:p>
          <a:p>
            <a:pPr lvl="4"/>
            <a:r>
              <a:rPr lang="fr-CH" noProof="0" smtClean="0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6875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86875"/>
            <a:ext cx="2971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33C7A17-04D2-4B85-A133-4FC49718E2F0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70779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5CFE7B-93EB-4134-B5D7-E50E4BAEFE6B}" type="slidenum">
              <a:rPr lang="fr-FR" altLang="fr-FR"/>
              <a:pPr eaLnBrk="1" hangingPunct="1"/>
              <a:t>1</a:t>
            </a:fld>
            <a:endParaRPr lang="fr-FR" altLang="fr-FR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fr-F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097461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85" indent="-2857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99" indent="-22857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58" indent="-22857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8" indent="-22857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78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36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96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56" indent="-228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5CFE7B-93EB-4134-B5D7-E50E4BAEFE6B}" type="slidenum">
              <a:rPr lang="fr-FR" altLang="fr-FR"/>
              <a:pPr eaLnBrk="1" hangingPunct="1"/>
              <a:t>36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fr-FR" smtClean="0"/>
          </a:p>
        </p:txBody>
      </p:sp>
    </p:spTree>
    <p:extLst>
      <p:ext uri="{BB962C8B-B14F-4D97-AF65-F5344CB8AC3E}">
        <p14:creationId xmlns:p14="http://schemas.microsoft.com/office/powerpoint/2010/main" val="3655425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8" tIns="45908" rIns="91818" bIns="45908"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E91A708-3B75-40DC-BD45-5F82D1E31313}" type="datetime1">
              <a:rPr lang="fr-FR" sz="1200"/>
              <a:pPr algn="r" eaLnBrk="1" hangingPunct="1"/>
              <a:t>10/03/2022</a:t>
            </a:fld>
            <a:endParaRPr lang="fr-FR" sz="1200" dirty="0"/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884613" y="9285290"/>
            <a:ext cx="29718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8" tIns="45908" rIns="91818" bIns="45908" anchor="b"/>
          <a:lstStyle>
            <a:lvl1pPr defTabSz="9175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D590AAD-FDDF-40EC-9BCB-855C0E2435C3}" type="slidenum">
              <a:rPr lang="fr-CH" sz="1200"/>
              <a:pPr algn="r" eaLnBrk="1" hangingPunct="1"/>
              <a:t>6</a:t>
            </a:fld>
            <a:endParaRPr lang="fr-CH" sz="1200" dirty="0"/>
          </a:p>
        </p:txBody>
      </p:sp>
      <p:sp>
        <p:nvSpPr>
          <p:cNvPr id="46084" name="Rectangle 7"/>
          <p:cNvSpPr txBox="1">
            <a:spLocks noGrp="1" noChangeArrowheads="1"/>
          </p:cNvSpPr>
          <p:nvPr/>
        </p:nvSpPr>
        <p:spPr bwMode="auto">
          <a:xfrm>
            <a:off x="3884613" y="9285290"/>
            <a:ext cx="29718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8" tIns="45908" rIns="91818" bIns="45908" anchor="b"/>
          <a:lstStyle>
            <a:lvl1pPr defTabSz="9175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75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75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75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75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F2570CB-AF0B-4D58-8C9B-6415D999D8E1}" type="slidenum">
              <a:rPr lang="fr-CH" sz="1200">
                <a:ea typeface="MS PGothic" pitchFamily="34" charset="-128"/>
              </a:rPr>
              <a:pPr algn="r" eaLnBrk="1" hangingPunct="1"/>
              <a:t>6</a:t>
            </a:fld>
            <a:endParaRPr lang="fr-CH" sz="1200" dirty="0">
              <a:ea typeface="MS PGothic" pitchFamily="34" charset="-128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731838"/>
            <a:ext cx="4891088" cy="3667125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2" y="4645025"/>
            <a:ext cx="5029200" cy="4400550"/>
          </a:xfrm>
          <a:noFill/>
        </p:spPr>
        <p:txBody>
          <a:bodyPr lIns="91818" tIns="45908" rIns="91818" bIns="45908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4613" y="9285289"/>
            <a:ext cx="29718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40" tIns="45570" rIns="91140" bIns="45570" anchor="b"/>
          <a:lstStyle>
            <a:lvl1pPr defTabSz="9112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39129E4-8F3C-404F-B037-1A3419F28DA8}" type="slidenum">
              <a:rPr lang="fr-CH" sz="1200">
                <a:ea typeface="MS PGothic" pitchFamily="34" charset="-128"/>
              </a:rPr>
              <a:pPr algn="r" eaLnBrk="1" hangingPunct="1"/>
              <a:t>21</a:t>
            </a:fld>
            <a:endParaRPr lang="fr-CH" sz="1200" dirty="0">
              <a:ea typeface="MS PGothic" pitchFamily="34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733425"/>
            <a:ext cx="4886325" cy="366553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645026"/>
            <a:ext cx="5029200" cy="4398963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LOGOFRUTI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59475"/>
            <a:ext cx="9144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smtClean="0"/>
              <a:t>Modifiez le style du titre</a:t>
            </a:r>
            <a:endParaRPr lang="fr-FR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fr-FR" noProof="0" dirty="0" smtClean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quarter" idx="10"/>
          </p:nvPr>
        </p:nvSpPr>
        <p:spPr>
          <a:xfrm>
            <a:off x="1401763" y="6192838"/>
            <a:ext cx="7480300" cy="100012"/>
          </a:xfrm>
          <a:prstGeom prst="rect">
            <a:avLst/>
          </a:prstGeom>
        </p:spPr>
        <p:txBody>
          <a:bodyPr/>
          <a:lstStyle>
            <a:lvl1pPr algn="r">
              <a:defRPr sz="1000" b="1" smtClean="0"/>
            </a:lvl1pPr>
          </a:lstStyle>
          <a:p>
            <a:pPr>
              <a:defRPr/>
            </a:pPr>
            <a:r>
              <a:rPr lang="fr-FR" noProof="0" smtClean="0"/>
              <a:t>Direction générale du développement économique, de la recherche et de l'innovation</a:t>
            </a:r>
            <a:endParaRPr lang="fr-FR" noProof="0" dirty="0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1392238" y="6013450"/>
            <a:ext cx="7494587" cy="112713"/>
          </a:xfrm>
          <a:prstGeom prst="rect">
            <a:avLst/>
          </a:prstGeom>
        </p:spPr>
        <p:txBody>
          <a:bodyPr/>
          <a:lstStyle>
            <a:lvl1pPr algn="r">
              <a:defRPr sz="1000" b="1" smtClean="0"/>
            </a:lvl1pPr>
          </a:lstStyle>
          <a:p>
            <a:pPr>
              <a:defRPr/>
            </a:pPr>
            <a:r>
              <a:rPr lang="fr-CH" noProof="0" smtClean="0"/>
              <a:t>Département de la sécurité et de l'économie</a:t>
            </a:r>
            <a:endParaRPr lang="fr-FR" noProof="0" dirty="0"/>
          </a:p>
        </p:txBody>
      </p:sp>
      <p:sp>
        <p:nvSpPr>
          <p:cNvPr id="9" name="Text Box 11"/>
          <p:cNvSpPr txBox="1">
            <a:spLocks noChangeAspect="1" noChangeArrowheads="1"/>
          </p:cNvSpPr>
          <p:nvPr userDrawn="1"/>
        </p:nvSpPr>
        <p:spPr bwMode="auto">
          <a:xfrm>
            <a:off x="7623174" y="6485837"/>
            <a:ext cx="12557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765D548-6381-4E49-9F0A-B4313246CD16}" type="datetime1">
              <a:rPr lang="fr-FR" altLang="fr-FR" sz="800" noProof="0">
                <a:solidFill>
                  <a:schemeClr val="tx1"/>
                </a:solidFill>
              </a:rPr>
              <a:pPr algn="r"/>
              <a:t>10/03/2022</a:t>
            </a:fld>
            <a:r>
              <a:rPr lang="fr-FR" altLang="fr-FR" sz="800" noProof="0" dirty="0">
                <a:solidFill>
                  <a:schemeClr val="tx1"/>
                </a:solidFill>
              </a:rPr>
              <a:t> - Page </a:t>
            </a:r>
            <a:fld id="{8A3B4BB0-7EBD-479C-82C9-DC10CF3EE075}" type="slidenum">
              <a:rPr lang="fr-FR" altLang="fr-FR" sz="800" noProof="0">
                <a:solidFill>
                  <a:schemeClr val="tx1"/>
                </a:solidFill>
              </a:rPr>
              <a:pPr algn="r"/>
              <a:t>‹N°›</a:t>
            </a:fld>
            <a:endParaRPr lang="fr-FR" altLang="fr-FR" sz="800" noProof="0" dirty="0">
              <a:solidFill>
                <a:schemeClr val="tx1"/>
              </a:solidFill>
            </a:endParaRPr>
          </a:p>
        </p:txBody>
      </p:sp>
      <p:cxnSp>
        <p:nvCxnSpPr>
          <p:cNvPr id="10" name="Connecteur droit 9"/>
          <p:cNvCxnSpPr/>
          <p:nvPr userDrawn="1"/>
        </p:nvCxnSpPr>
        <p:spPr bwMode="auto">
          <a:xfrm>
            <a:off x="0" y="588645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7576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80658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3879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3879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127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21384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34938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033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033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1443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35518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6825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4688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3491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0831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dirty="0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03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dirty="0" smtClean="0"/>
              <a:t>Cliquez pour modifier les styles du texte du masque</a:t>
            </a:r>
          </a:p>
          <a:p>
            <a:pPr lvl="1"/>
            <a:r>
              <a:rPr lang="fr-FR" altLang="fr-FR" noProof="0" dirty="0" smtClean="0"/>
              <a:t>Deuxième niveau</a:t>
            </a:r>
          </a:p>
          <a:p>
            <a:pPr lvl="2"/>
            <a:r>
              <a:rPr lang="fr-FR" altLang="fr-FR" noProof="0" dirty="0" smtClean="0"/>
              <a:t>Troisième niveau</a:t>
            </a:r>
          </a:p>
        </p:txBody>
      </p:sp>
      <p:sp>
        <p:nvSpPr>
          <p:cNvPr id="1030" name="Text Box 11"/>
          <p:cNvSpPr txBox="1">
            <a:spLocks noChangeAspect="1" noChangeArrowheads="1"/>
          </p:cNvSpPr>
          <p:nvPr/>
        </p:nvSpPr>
        <p:spPr bwMode="auto">
          <a:xfrm>
            <a:off x="7623174" y="6494463"/>
            <a:ext cx="12557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765D548-6381-4E49-9F0A-B4313246CD16}" type="datetime1">
              <a:rPr lang="fr-FR" altLang="fr-FR" sz="800" noProof="0">
                <a:solidFill>
                  <a:schemeClr val="tx1"/>
                </a:solidFill>
              </a:rPr>
              <a:pPr algn="r"/>
              <a:t>10/03/2022</a:t>
            </a:fld>
            <a:r>
              <a:rPr lang="fr-FR" altLang="fr-FR" sz="800" noProof="0" dirty="0">
                <a:solidFill>
                  <a:schemeClr val="tx1"/>
                </a:solidFill>
              </a:rPr>
              <a:t> - Page </a:t>
            </a:r>
            <a:fld id="{8A3B4BB0-7EBD-479C-82C9-DC10CF3EE075}" type="slidenum">
              <a:rPr lang="fr-FR" altLang="fr-FR" sz="800" noProof="0">
                <a:solidFill>
                  <a:schemeClr val="tx1"/>
                </a:solidFill>
              </a:rPr>
              <a:pPr algn="r"/>
              <a:t>‹N°›</a:t>
            </a:fld>
            <a:endParaRPr lang="fr-FR" altLang="fr-FR" sz="800" noProof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95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autorisations.easygov.swiss/?language=fr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.ch/document/baremes-icc-impots-revenu-fortune-avec-exemples-calcul-2021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ge.ch/document/11702/annexe/0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https://www.ge.ch/dossier/developpement-economique-innovation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hyperlink" Target="https://www.ge.ch/dossier/developpement-economique-recherche-innovation/accelerez-votre-projet/newsletter-dg-deri" TargetMode="External"/><Relationship Id="rId4" Type="http://schemas.openxmlformats.org/officeDocument/2006/relationships/hyperlink" Target="mailto:dgderi@etat.ge.ch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quarter" idx="10"/>
          </p:nvPr>
        </p:nvSpPr>
        <p:spPr>
          <a:xfrm>
            <a:off x="1430338" y="6202363"/>
            <a:ext cx="7480300" cy="100012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Direction générale du développement économique, de la recherche et de l'innovation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 dirty="0" smtClean="0"/>
              <a:t>Département de l'économie et de l'emploi</a:t>
            </a:r>
            <a:endParaRPr lang="fr-FR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41300" y="2638425"/>
            <a:ext cx="8750300" cy="1470025"/>
          </a:xfrm>
        </p:spPr>
        <p:txBody>
          <a:bodyPr/>
          <a:lstStyle/>
          <a:p>
            <a:pPr algn="ctr" eaLnBrk="1" hangingPunct="1"/>
            <a:r>
              <a:rPr lang="fr-FR" sz="3600" dirty="0" smtClean="0"/>
              <a:t>Les Matinales des</a:t>
            </a:r>
            <a:br>
              <a:rPr lang="fr-FR" sz="3600" dirty="0" smtClean="0"/>
            </a:br>
            <a:r>
              <a:rPr lang="fr-FR" sz="3600" dirty="0" smtClean="0"/>
              <a:t>créateurs d'entreprise</a:t>
            </a:r>
            <a:br>
              <a:rPr lang="fr-FR" sz="3600" dirty="0" smtClean="0"/>
            </a:br>
            <a:r>
              <a:rPr lang="fr-FR" sz="2800" b="0" dirty="0" smtClean="0"/>
              <a:t/>
            </a:r>
            <a:br>
              <a:rPr lang="fr-FR" sz="2800" b="0" dirty="0" smtClean="0"/>
            </a:br>
            <a:r>
              <a:rPr lang="fr-FR" sz="2800" dirty="0" smtClean="0"/>
              <a:t>Créer ou reprendre une entreprise,</a:t>
            </a:r>
            <a:br>
              <a:rPr lang="fr-FR" sz="2800" dirty="0" smtClean="0"/>
            </a:br>
            <a:r>
              <a:rPr lang="fr-FR" sz="2800" dirty="0" smtClean="0"/>
              <a:t>quels avantages ?</a:t>
            </a:r>
            <a:br>
              <a:rPr lang="fr-FR" sz="2800" dirty="0" smtClean="0"/>
            </a:br>
            <a:endParaRPr lang="fr-FR" sz="2800" dirty="0" smtClean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559300"/>
            <a:ext cx="6400800" cy="12827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fr-FR" dirty="0" smtClean="0"/>
              <a:t>Kustrim Reka</a:t>
            </a:r>
          </a:p>
          <a:p>
            <a:pPr marL="0" indent="0" algn="ctr" eaLnBrk="1" hangingPunct="1">
              <a:buFontTx/>
              <a:buNone/>
            </a:pPr>
            <a:r>
              <a:rPr lang="fr-CH" dirty="0" smtClean="0"/>
              <a:t>Attaché au développement économique</a:t>
            </a:r>
            <a:endParaRPr lang="fr-FR" dirty="0" smtClean="0"/>
          </a:p>
          <a:p>
            <a:pPr marL="0" indent="0" algn="ctr" eaLnBrk="1" hangingPunct="1">
              <a:buFontTx/>
              <a:buNone/>
            </a:pPr>
            <a:endParaRPr lang="fr-CH" dirty="0" smtClean="0"/>
          </a:p>
        </p:txBody>
      </p:sp>
      <p:grpSp>
        <p:nvGrpSpPr>
          <p:cNvPr id="13" name="Group 33"/>
          <p:cNvGrpSpPr>
            <a:grpSpLocks/>
          </p:cNvGrpSpPr>
          <p:nvPr/>
        </p:nvGrpSpPr>
        <p:grpSpPr bwMode="auto">
          <a:xfrm>
            <a:off x="0" y="290513"/>
            <a:ext cx="9144000" cy="1651000"/>
            <a:chOff x="-60" y="383"/>
            <a:chExt cx="6014" cy="1040"/>
          </a:xfrm>
        </p:grpSpPr>
        <p:pic>
          <p:nvPicPr>
            <p:cNvPr id="14" name="Picture 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0" y="383"/>
              <a:ext cx="4999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" y="383"/>
              <a:ext cx="1060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H" dirty="0" smtClean="0"/>
              <a:t>2 aspects principaux</a:t>
            </a:r>
            <a:endParaRPr lang="fr-FR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 eaLnBrk="1" hangingPunct="1"/>
            <a:r>
              <a:rPr lang="fr-CH" dirty="0" smtClean="0"/>
              <a:t>Business Plan </a:t>
            </a:r>
          </a:p>
          <a:p>
            <a:pPr lvl="4" indent="-468000" eaLnBrk="1" hangingPunct="1">
              <a:buFont typeface="Wingdings" panose="05000000000000000000" pitchFamily="2" charset="2"/>
              <a:buChar char="Ø"/>
            </a:pPr>
            <a:r>
              <a:rPr lang="fr-CH" sz="2400" dirty="0" smtClean="0"/>
              <a:t>Réflexions préalables, étude de marché, analyse financière, planification, etc.</a:t>
            </a:r>
          </a:p>
          <a:p>
            <a:pPr marL="457200" indent="-457200" eaLnBrk="1" hangingPunct="1">
              <a:buFontTx/>
              <a:buNone/>
            </a:pPr>
            <a:endParaRPr lang="fr-CH" sz="1200" dirty="0" smtClean="0"/>
          </a:p>
          <a:p>
            <a:pPr marL="457200" indent="-457200" eaLnBrk="1" hangingPunct="1"/>
            <a:r>
              <a:rPr lang="fr-CH" dirty="0" smtClean="0"/>
              <a:t>Aspects formels</a:t>
            </a:r>
          </a:p>
          <a:p>
            <a:pPr lvl="4" indent="-468000" eaLnBrk="1" hangingPunct="1">
              <a:buFont typeface="Wingdings" panose="05000000000000000000" pitchFamily="2" charset="2"/>
              <a:buChar char="Ø"/>
            </a:pPr>
            <a:r>
              <a:rPr lang="fr-CH" sz="2400" dirty="0"/>
              <a:t>Aspects légaux &amp; formes juridiques</a:t>
            </a:r>
          </a:p>
          <a:p>
            <a:pPr lvl="4" indent="-468000" eaLnBrk="1" hangingPunct="1">
              <a:buFont typeface="Wingdings" panose="05000000000000000000" pitchFamily="2" charset="2"/>
              <a:buChar char="Ø"/>
            </a:pPr>
            <a:r>
              <a:rPr lang="fr-CH" sz="2400" dirty="0"/>
              <a:t>Charges sociales</a:t>
            </a:r>
          </a:p>
          <a:p>
            <a:pPr lvl="4" indent="-468000" eaLnBrk="1" hangingPunct="1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fr-CH" sz="2400" dirty="0"/>
              <a:t>Aspects </a:t>
            </a:r>
            <a:r>
              <a:rPr lang="fr-CH" sz="2400" dirty="0" smtClean="0"/>
              <a:t>fiscaux</a:t>
            </a:r>
            <a:endParaRPr lang="fr-CH" sz="2400" dirty="0"/>
          </a:p>
          <a:p>
            <a:pPr marL="0" indent="0" eaLnBrk="1" hangingPunct="1">
              <a:buSzTx/>
              <a:buNone/>
            </a:pPr>
            <a:r>
              <a:rPr lang="fr-CH" i="1" dirty="0" smtClean="0"/>
              <a:t>Voir ensuite le processus d'une reprise</a:t>
            </a:r>
          </a:p>
          <a:p>
            <a:pPr marL="457200" indent="-457200" eaLnBrk="1" hangingPunct="1">
              <a:buSzTx/>
              <a:buFontTx/>
              <a:buBlip>
                <a:blip r:embed="rId2"/>
              </a:buBlip>
            </a:pPr>
            <a:endParaRPr lang="fr-CH" dirty="0" smtClean="0"/>
          </a:p>
          <a:p>
            <a:pPr marL="457200" indent="-457200" eaLnBrk="1" hangingPunct="1">
              <a:buSzTx/>
              <a:buFontTx/>
              <a:buBlip>
                <a:blip r:embed="rId2"/>
              </a:buBlip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869757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H" dirty="0" smtClean="0"/>
              <a:t>Aspects formels - Points clés légaux</a:t>
            </a:r>
            <a:endParaRPr lang="fr-FR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8575"/>
            <a:ext cx="8686800" cy="4364038"/>
          </a:xfrm>
        </p:spPr>
        <p:txBody>
          <a:bodyPr/>
          <a:lstStyle/>
          <a:p>
            <a:pPr eaLnBrk="1" hangingPunct="1">
              <a:spcAft>
                <a:spcPts val="600"/>
              </a:spcAft>
              <a:tabLst>
                <a:tab pos="1524000" algn="l"/>
              </a:tabLst>
            </a:pPr>
            <a:r>
              <a:rPr lang="fr-CH" dirty="0" smtClean="0"/>
              <a:t>Secteur d'activité </a:t>
            </a:r>
          </a:p>
          <a:p>
            <a:pPr lvl="1" indent="-360000" eaLnBrk="1" hangingPunct="1">
              <a:buFont typeface="Wingdings" panose="05000000000000000000" pitchFamily="2" charset="2"/>
              <a:buChar char="Ø"/>
              <a:tabLst>
                <a:tab pos="1524000" algn="l"/>
              </a:tabLst>
            </a:pPr>
            <a:r>
              <a:rPr lang="fr-CH" sz="2000" dirty="0" smtClean="0"/>
              <a:t>Activités réglementées: </a:t>
            </a:r>
            <a:r>
              <a:rPr lang="fr-FR" sz="2000" dirty="0" smtClean="0"/>
              <a:t>reposant sur la réputation, la mise en place de contrôle ou numérus clausus</a:t>
            </a:r>
            <a:endParaRPr lang="fr-CH" sz="2000" dirty="0" smtClean="0"/>
          </a:p>
          <a:p>
            <a:pPr lvl="1" indent="-360000" eaLnBrk="1" hangingPunct="1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524000" algn="l"/>
              </a:tabLst>
            </a:pPr>
            <a:r>
              <a:rPr lang="fr-CH" sz="2000" dirty="0"/>
              <a:t>Professions </a:t>
            </a:r>
            <a:r>
              <a:rPr lang="fr-CH" sz="2000" dirty="0" smtClean="0"/>
              <a:t>réglementées: </a:t>
            </a:r>
            <a:r>
              <a:rPr lang="fr-FR" sz="2000" dirty="0"/>
              <a:t>formation spécifique (diplôme) ou l'expérience </a:t>
            </a:r>
            <a:r>
              <a:rPr lang="fr-FR" sz="2000" dirty="0" smtClean="0"/>
              <a:t>professionnelle</a:t>
            </a:r>
            <a:endParaRPr lang="fr-CH" sz="2000" dirty="0"/>
          </a:p>
          <a:p>
            <a:pPr marL="382950" lvl="1" indent="0">
              <a:spcAft>
                <a:spcPts val="1800"/>
              </a:spcAft>
              <a:buNone/>
              <a:tabLst>
                <a:tab pos="1524000" algn="l"/>
              </a:tabLst>
            </a:pPr>
            <a:r>
              <a:rPr lang="fr-CH" dirty="0">
                <a:hlinkClick r:id="rId2"/>
              </a:rPr>
              <a:t>https://autorisations.easygov.swiss/?language=fr</a:t>
            </a:r>
            <a:r>
              <a:rPr lang="fr-CH" dirty="0"/>
              <a:t> </a:t>
            </a:r>
            <a:endParaRPr lang="fr-CH" sz="300" dirty="0" smtClean="0"/>
          </a:p>
          <a:p>
            <a:pPr marL="382950" lvl="1" indent="0">
              <a:spcAft>
                <a:spcPts val="600"/>
              </a:spcAft>
              <a:buNone/>
              <a:tabLst>
                <a:tab pos="1524000" algn="l"/>
              </a:tabLst>
            </a:pPr>
            <a:endParaRPr lang="fr-CH" sz="1800" dirty="0"/>
          </a:p>
          <a:p>
            <a:pPr eaLnBrk="1" hangingPunct="1">
              <a:buSzTx/>
              <a:tabLst>
                <a:tab pos="1524000" algn="l"/>
              </a:tabLst>
            </a:pPr>
            <a:r>
              <a:rPr lang="fr-CH" dirty="0" smtClean="0"/>
              <a:t>Choix de la forme juridique: implications notamment en termes de charges sociales et de fiscalité</a:t>
            </a:r>
          </a:p>
        </p:txBody>
      </p:sp>
    </p:spTree>
    <p:extLst>
      <p:ext uri="{BB962C8B-B14F-4D97-AF65-F5344CB8AC3E}">
        <p14:creationId xmlns:p14="http://schemas.microsoft.com/office/powerpoint/2010/main" val="3254134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5300" y="33338"/>
            <a:ext cx="8229600" cy="1143000"/>
          </a:xfrm>
        </p:spPr>
        <p:txBody>
          <a:bodyPr/>
          <a:lstStyle/>
          <a:p>
            <a:pPr eaLnBrk="1" hangingPunct="1"/>
            <a:r>
              <a:rPr lang="fr-CH" dirty="0" smtClean="0"/>
              <a:t>Aspects formels - Formes juridiques</a:t>
            </a:r>
            <a:endParaRPr lang="fr-FR" dirty="0" smtClean="0"/>
          </a:p>
        </p:txBody>
      </p:sp>
      <p:graphicFrame>
        <p:nvGraphicFramePr>
          <p:cNvPr id="121956" name="Group 10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89924301"/>
              </p:ext>
            </p:extLst>
          </p:nvPr>
        </p:nvGraphicFramePr>
        <p:xfrm>
          <a:off x="165100" y="1066800"/>
          <a:ext cx="8724900" cy="4848304"/>
        </p:xfrm>
        <a:graphic>
          <a:graphicData uri="http://schemas.openxmlformats.org/drawingml/2006/table">
            <a:tbl>
              <a:tblPr/>
              <a:tblGrid>
                <a:gridCol w="2409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6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95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Société de personnes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(raison individuelle, SNC)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Société à capitaux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fr-CH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Sàrl</a:t>
                      </a: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SA)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4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Responsabilité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Personnelle et illimitée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Limité au capital 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Condition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Adresse commerciale 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personne domicilié en Suisse ayant pouvoir de représentation 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6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Nom de l'entreprise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Lié au nom de famille de la personne pour la RI,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Libre pour la SNC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Raison sociale propre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2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Statut du patron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Indépendant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salarié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48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Charges sociales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Env. 12% mais ni AC, APG, AA, LPP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Env. 16% à charge de l'employeur </a:t>
                      </a:r>
                      <a:r>
                        <a:rPr kumimoji="0" lang="fr-C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(et env. 14% à charge de l'employé)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35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5300" y="33338"/>
            <a:ext cx="8229600" cy="1143000"/>
          </a:xfrm>
        </p:spPr>
        <p:txBody>
          <a:bodyPr/>
          <a:lstStyle/>
          <a:p>
            <a:pPr eaLnBrk="1" hangingPunct="1"/>
            <a:r>
              <a:rPr lang="fr-CH" smtClean="0"/>
              <a:t>Formes juridiques</a:t>
            </a:r>
            <a:endParaRPr lang="fr-FR" smtClean="0"/>
          </a:p>
        </p:txBody>
      </p:sp>
      <p:graphicFrame>
        <p:nvGraphicFramePr>
          <p:cNvPr id="103427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39942258"/>
              </p:ext>
            </p:extLst>
          </p:nvPr>
        </p:nvGraphicFramePr>
        <p:xfrm>
          <a:off x="152400" y="1164008"/>
          <a:ext cx="8839200" cy="4668144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09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Société de personnes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(raison individuelle, SNC)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Société à capitaux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fr-CH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Sàrl</a:t>
                      </a: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SA)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D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0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Comptabilité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Obligatoire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Obligatoire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51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Fiscalité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Char char="-"/>
                        <a:tabLst/>
                      </a:pPr>
                      <a:r>
                        <a:rPr kumimoji="0" lang="fr-CH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Impôt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Char char="-"/>
                        <a:tabLst/>
                      </a:pPr>
                      <a:endParaRPr kumimoji="0" lang="fr-C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Char char="-"/>
                        <a:tabLst/>
                      </a:pPr>
                      <a:endParaRPr kumimoji="0" lang="fr-C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endParaRPr kumimoji="0" lang="fr-C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Char char="-"/>
                        <a:tabLst/>
                      </a:pPr>
                      <a:r>
                        <a:rPr kumimoji="0" lang="fr-CH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TVA</a:t>
                      </a:r>
                      <a:endParaRPr kumimoji="0" lang="fr-F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endParaRPr kumimoji="0" lang="fr-C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Lié à la personne selon barème progressif (impôt sur le revenu):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CH" sz="1400" dirty="0" smtClean="0">
                          <a:hlinkClick r:id="rId2"/>
                        </a:rPr>
                        <a:t>https://www.ge.ch/document/baremes-icc-impots-revenu-fortune-avec-exemples-calcul-2021</a:t>
                      </a:r>
                      <a:endParaRPr lang="fr-CH" sz="1400" dirty="0" smtClean="0"/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Assujetti </a:t>
                      </a: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(7.7%)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facilité administrative si revenu &lt; CHF 100'000 annuel)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endParaRPr kumimoji="0" lang="fr-CH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Sujet fiscal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(Revenu 13.99% +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Capital 0.4% - 0.45%)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endParaRPr kumimoji="0" lang="fr-CH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Assujetti (7.7%)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facilité administrative si revenu &lt; CHF 100'000 annuel)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0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Vente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Gain imposable (comme revenu)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Gain en capital non imposable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801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H" dirty="0" smtClean="0"/>
              <a:t>Avantages / désavantages d'une création</a:t>
            </a:r>
            <a:endParaRPr lang="fr-FR" dirty="0" smtClean="0"/>
          </a:p>
        </p:txBody>
      </p:sp>
      <p:graphicFrame>
        <p:nvGraphicFramePr>
          <p:cNvPr id="82979" name="Group 3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37213150"/>
              </p:ext>
            </p:extLst>
          </p:nvPr>
        </p:nvGraphicFramePr>
        <p:xfrm>
          <a:off x="266700" y="1628775"/>
          <a:ext cx="8597900" cy="3895725"/>
        </p:xfrm>
        <a:graphic>
          <a:graphicData uri="http://schemas.openxmlformats.org/drawingml/2006/table">
            <a:tbl>
              <a:tblPr/>
              <a:tblGrid>
                <a:gridCol w="179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9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4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Avantages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Désavantages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8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Risque économique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 de risques dissimulés, non immédiatement décelables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Investissement de départ souvent supérieur aux estimations initiales; incertitude élevée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2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Activités, clients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Développées selon souhait du créateur 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Nouvelle activité qui doit faire ses preuves, clients à convaincre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2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Organisation, collaborateurs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Mise en œuvre selon choix et décision du créateur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Nouvelle organisation et équipe qui doit faire ses preuves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492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ctr" eaLnBrk="1" hangingPunct="1"/>
            <a:r>
              <a:rPr lang="fr-FR" sz="4400" dirty="0"/>
              <a:t>4</a:t>
            </a:r>
            <a:r>
              <a:rPr lang="fr-FR" sz="4400" dirty="0" smtClean="0"/>
              <a:t>. Reprise d'entreprise</a:t>
            </a:r>
          </a:p>
        </p:txBody>
      </p:sp>
    </p:spTree>
    <p:extLst>
      <p:ext uri="{BB962C8B-B14F-4D97-AF65-F5344CB8AC3E}">
        <p14:creationId xmlns:p14="http://schemas.microsoft.com/office/powerpoint/2010/main" val="1513530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H" dirty="0" smtClean="0"/>
              <a:t>Caractéristiques - 1</a:t>
            </a:r>
            <a:endParaRPr lang="fr-FR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8654" y="1278393"/>
            <a:ext cx="8229600" cy="453274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tabLst>
                <a:tab pos="622300" algn="l"/>
              </a:tabLst>
            </a:pPr>
            <a:r>
              <a:rPr lang="fr-CH" sz="2200" dirty="0"/>
              <a:t>La reprise peut s’effectuer:</a:t>
            </a:r>
          </a:p>
          <a:p>
            <a:pPr marL="804863" lvl="1" eaLnBrk="1" hangingPunct="1">
              <a:lnSpc>
                <a:spcPct val="90000"/>
              </a:lnSpc>
              <a:buFontTx/>
              <a:buChar char="•"/>
              <a:tabLst>
                <a:tab pos="622300" algn="l"/>
              </a:tabLst>
            </a:pPr>
            <a:r>
              <a:rPr lang="fr-CH" sz="2200" dirty="0">
                <a:ea typeface="+mn-ea"/>
                <a:cs typeface="+mn-cs"/>
              </a:rPr>
              <a:t> à titre onéreux par vente</a:t>
            </a:r>
          </a:p>
          <a:p>
            <a:pPr marL="804863" lvl="1" eaLnBrk="1" hangingPunct="1">
              <a:lnSpc>
                <a:spcPct val="90000"/>
              </a:lnSpc>
              <a:spcAft>
                <a:spcPts val="600"/>
              </a:spcAft>
              <a:buFontTx/>
              <a:buChar char="•"/>
              <a:tabLst>
                <a:tab pos="622300" algn="l"/>
              </a:tabLst>
            </a:pPr>
            <a:r>
              <a:rPr lang="fr-CH" sz="2200" dirty="0">
                <a:ea typeface="+mn-ea"/>
                <a:cs typeface="+mn-cs"/>
              </a:rPr>
              <a:t> à titre gratuit par donation</a:t>
            </a: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622300" algn="l"/>
              </a:tabLst>
            </a:pPr>
            <a:r>
              <a:rPr lang="fr-CH" sz="2200" dirty="0"/>
              <a:t>La reprise peut être:</a:t>
            </a:r>
          </a:p>
          <a:p>
            <a:pPr marL="804863" lvl="1" eaLnBrk="1" hangingPunct="1">
              <a:lnSpc>
                <a:spcPct val="90000"/>
              </a:lnSpc>
              <a:buFontTx/>
              <a:buChar char="•"/>
              <a:tabLst>
                <a:tab pos="622300" algn="l"/>
              </a:tabLst>
            </a:pPr>
            <a:r>
              <a:rPr lang="fr-CH" sz="2200" dirty="0">
                <a:ea typeface="+mn-ea"/>
                <a:cs typeface="+mn-cs"/>
              </a:rPr>
              <a:t>totale</a:t>
            </a:r>
          </a:p>
          <a:p>
            <a:pPr marL="804863" lvl="1" eaLnBrk="1" hangingPunct="1">
              <a:lnSpc>
                <a:spcPct val="90000"/>
              </a:lnSpc>
              <a:spcAft>
                <a:spcPts val="600"/>
              </a:spcAft>
              <a:buFontTx/>
              <a:buChar char="•"/>
              <a:tabLst>
                <a:tab pos="622300" algn="l"/>
              </a:tabLst>
            </a:pPr>
            <a:r>
              <a:rPr lang="fr-CH" sz="2200" dirty="0" smtClean="0">
                <a:ea typeface="+mn-ea"/>
                <a:cs typeface="+mn-cs"/>
              </a:rPr>
              <a:t>partielle</a:t>
            </a:r>
            <a:endParaRPr lang="fr-CH" sz="2200" dirty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200" dirty="0"/>
              <a:t>La reprise peut porter sur: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les parts de société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les actifs et passifs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certains actifs uniquement (technologie, clients, employés, fonds de commerce, etc.)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certaines parties de </a:t>
            </a:r>
            <a:r>
              <a:rPr lang="fr-FR" sz="2200" dirty="0" smtClean="0"/>
              <a:t>l’activité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562263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H" dirty="0" smtClean="0"/>
              <a:t>Caractéristiques - 2</a:t>
            </a:r>
            <a:endParaRPr lang="fr-FR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4000" y="1374775"/>
            <a:ext cx="8890000" cy="44529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tabLst>
                <a:tab pos="622300" algn="l"/>
              </a:tabLst>
            </a:pPr>
            <a:r>
              <a:rPr lang="fr-CH" sz="2200" dirty="0"/>
              <a:t>Repreneurs potentiels:</a:t>
            </a:r>
          </a:p>
          <a:p>
            <a:pPr marL="804863" lvl="1" eaLnBrk="1" hangingPunct="1">
              <a:lnSpc>
                <a:spcPct val="90000"/>
              </a:lnSpc>
              <a:buFontTx/>
              <a:buChar char="•"/>
              <a:tabLst>
                <a:tab pos="622300" algn="l"/>
              </a:tabLst>
            </a:pPr>
            <a:r>
              <a:rPr lang="fr-CH" sz="2200" dirty="0">
                <a:ea typeface="+mn-ea"/>
                <a:cs typeface="+mn-cs"/>
              </a:rPr>
              <a:t>famille</a:t>
            </a:r>
          </a:p>
          <a:p>
            <a:pPr marL="804863" lvl="1" eaLnBrk="1" hangingPunct="1">
              <a:lnSpc>
                <a:spcPct val="90000"/>
              </a:lnSpc>
              <a:buFontTx/>
              <a:buChar char="•"/>
              <a:tabLst>
                <a:tab pos="622300" algn="l"/>
              </a:tabLst>
            </a:pPr>
            <a:r>
              <a:rPr lang="fr-CH" sz="2200" dirty="0">
                <a:ea typeface="+mn-ea"/>
                <a:cs typeface="+mn-cs"/>
              </a:rPr>
              <a:t>employés</a:t>
            </a:r>
          </a:p>
          <a:p>
            <a:pPr marL="804863" lvl="1" eaLnBrk="1" hangingPunct="1">
              <a:lnSpc>
                <a:spcPct val="90000"/>
              </a:lnSpc>
              <a:buFontTx/>
              <a:buChar char="•"/>
              <a:tabLst>
                <a:tab pos="622300" algn="l"/>
              </a:tabLst>
            </a:pPr>
            <a:r>
              <a:rPr lang="fr-CH" sz="2200" dirty="0">
                <a:ea typeface="+mn-ea"/>
                <a:cs typeface="+mn-cs"/>
              </a:rPr>
              <a:t>tiers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200" dirty="0" smtClean="0"/>
              <a:t>Quels critères vont influencer la forme de l’opération?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la forme juridique (société à capitaux vs société de personne</a:t>
            </a:r>
            <a:r>
              <a:rPr lang="fr-FR" sz="2200" dirty="0" smtClean="0"/>
              <a:t>)</a:t>
            </a:r>
            <a:endParaRPr lang="fr-FR" sz="2200" dirty="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200" dirty="0"/>
              <a:t>la situation </a:t>
            </a:r>
            <a:r>
              <a:rPr lang="fr-FR" sz="2200" dirty="0" smtClean="0"/>
              <a:t>financière</a:t>
            </a:r>
            <a:endParaRPr lang="fr-FR" sz="2200" dirty="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CH" sz="2200" dirty="0" smtClean="0"/>
              <a:t>le périmètre de la transaction (tout ou partie de l'entreprise)</a:t>
            </a:r>
            <a:endParaRPr lang="fr-FR" sz="2200" dirty="0" smtClean="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200" dirty="0" smtClean="0"/>
              <a:t>divers (</a:t>
            </a:r>
            <a:r>
              <a:rPr lang="fr-CH" sz="2200" dirty="0"/>
              <a:t>domaine </a:t>
            </a:r>
            <a:r>
              <a:rPr lang="fr-CH" sz="2200" dirty="0" smtClean="0"/>
              <a:t>d’activité</a:t>
            </a:r>
            <a:r>
              <a:rPr lang="fr-FR" sz="2200" dirty="0" smtClean="0"/>
              <a:t>, aspects fiscaux, etc.)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598902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H" dirty="0" smtClean="0"/>
              <a:t>Caractéristiques - 3: Fonds de commerce</a:t>
            </a:r>
            <a:endParaRPr lang="fr-FR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5000" y="1236027"/>
            <a:ext cx="8509000" cy="4491038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CH" sz="2200" dirty="0" smtClean="0"/>
              <a:t>Caractéristique des entreprises du secteur de la vente ou du service direct à la clientèle </a:t>
            </a: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CH" sz="2200" b="1" dirty="0" smtClean="0"/>
              <a:t>Eléments incorporels</a:t>
            </a:r>
            <a:r>
              <a:rPr lang="fr-CH" sz="2200" dirty="0" smtClean="0"/>
              <a:t>, tels que la clientèle, le bail, la réputation, etc., et des </a:t>
            </a:r>
            <a:r>
              <a:rPr lang="fr-CH" sz="2200" b="1" dirty="0" smtClean="0"/>
              <a:t>éléments corporels</a:t>
            </a:r>
            <a:r>
              <a:rPr lang="fr-CH" sz="2200" dirty="0" smtClean="0"/>
              <a:t> tels que le mobilier, les équipements, le stock, etc.</a:t>
            </a: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200" dirty="0" smtClean="0"/>
              <a:t>En Suisse, le prix d’un fonds de commerce est le résultat d’une négociation entre vendeur et acheteur</a:t>
            </a: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200" dirty="0" smtClean="0"/>
              <a:t>La valeur d’un fonds de commerce se justifie par différents éléments objectifs tels que le chiffre d’affaires, mobilier, stock mais également plus difficile à quantifier telle que l’emplacement</a:t>
            </a:r>
            <a:endParaRPr lang="fr-CH" sz="2200" dirty="0" smtClean="0"/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CH" sz="2200" dirty="0" smtClean="0"/>
              <a:t>Intermédiation: agent de fonds commerce soumis à autorisation</a:t>
            </a:r>
            <a:endParaRPr lang="fr-FR" sz="2200" dirty="0" smtClean="0"/>
          </a:p>
        </p:txBody>
      </p:sp>
    </p:spTree>
    <p:extLst>
      <p:ext uri="{BB962C8B-B14F-4D97-AF65-F5344CB8AC3E}">
        <p14:creationId xmlns:p14="http://schemas.microsoft.com/office/powerpoint/2010/main" val="1922133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CH" kern="0" dirty="0" smtClean="0"/>
              <a:t>Processus d’une reprise: étapes</a:t>
            </a:r>
            <a:endParaRPr lang="fr-CH" kern="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457200" y="1628775"/>
            <a:ext cx="8229600" cy="403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FontTx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>
              <a:spcAft>
                <a:spcPts val="900"/>
              </a:spcAft>
              <a:buFont typeface="+mj-lt"/>
              <a:buAutoNum type="arabicPeriod"/>
            </a:pPr>
            <a:r>
              <a:rPr lang="fr-CH" kern="0" dirty="0" smtClean="0"/>
              <a:t>Préparation préalable / analyse des options</a:t>
            </a:r>
          </a:p>
          <a:p>
            <a:pPr marL="457200" indent="-457200" algn="l">
              <a:spcAft>
                <a:spcPts val="900"/>
              </a:spcAft>
              <a:buFont typeface="+mj-lt"/>
              <a:buAutoNum type="arabicPeriod"/>
            </a:pPr>
            <a:r>
              <a:rPr lang="fr-CH" kern="0" dirty="0" smtClean="0"/>
              <a:t>Recherche et identification d'une entreprise</a:t>
            </a:r>
          </a:p>
          <a:p>
            <a:pPr marL="457200" indent="-457200" algn="l">
              <a:spcAft>
                <a:spcPts val="900"/>
              </a:spcAft>
              <a:buFont typeface="+mj-lt"/>
              <a:buAutoNum type="arabicPeriod"/>
            </a:pPr>
            <a:r>
              <a:rPr lang="fr-CH" kern="0" dirty="0" smtClean="0"/>
              <a:t>Analyse de l'entreprise (due diligence) et valorisation</a:t>
            </a:r>
          </a:p>
          <a:p>
            <a:pPr marL="457200" indent="-457200" algn="l">
              <a:spcAft>
                <a:spcPts val="900"/>
              </a:spcAft>
              <a:buFont typeface="+mj-lt"/>
              <a:buAutoNum type="arabicPeriod"/>
            </a:pPr>
            <a:r>
              <a:rPr lang="fr-CH" kern="0" dirty="0" smtClean="0"/>
              <a:t>Négociations, fixation du prix et contrat</a:t>
            </a:r>
          </a:p>
          <a:p>
            <a:pPr marL="457200" indent="-457200" algn="l">
              <a:spcAft>
                <a:spcPts val="900"/>
              </a:spcAft>
              <a:buFont typeface="+mj-lt"/>
              <a:buAutoNum type="arabicPeriod"/>
            </a:pPr>
            <a:r>
              <a:rPr lang="fr-CH" kern="0" dirty="0" smtClean="0"/>
              <a:t>Financement</a:t>
            </a:r>
          </a:p>
          <a:p>
            <a:pPr marL="457200" indent="-457200" algn="l">
              <a:spcAft>
                <a:spcPts val="900"/>
              </a:spcAft>
              <a:buFont typeface="+mj-lt"/>
              <a:buAutoNum type="arabicPeriod"/>
            </a:pPr>
            <a:r>
              <a:rPr lang="fr-CH" kern="0" dirty="0" smtClean="0"/>
              <a:t>Démarches administratives et transmission juridique</a:t>
            </a:r>
          </a:p>
          <a:p>
            <a:pPr marL="457200" indent="-457200" algn="l">
              <a:spcAft>
                <a:spcPts val="900"/>
              </a:spcAft>
              <a:buFont typeface="+mj-lt"/>
              <a:buAutoNum type="arabicPeriod"/>
            </a:pPr>
            <a:r>
              <a:rPr lang="fr-CH" kern="0" dirty="0" smtClean="0"/>
              <a:t>Transmission opérationnelle</a:t>
            </a:r>
          </a:p>
          <a:p>
            <a:endParaRPr lang="fr-CH" kern="0" dirty="0"/>
          </a:p>
        </p:txBody>
      </p:sp>
    </p:spTree>
    <p:extLst>
      <p:ext uri="{BB962C8B-B14F-4D97-AF65-F5344CB8AC3E}">
        <p14:creationId xmlns:p14="http://schemas.microsoft.com/office/powerpoint/2010/main" val="329536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kern="0" dirty="0" smtClean="0"/>
              <a:t>Où trouver le support de présentation?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199" y="1654175"/>
            <a:ext cx="8591910" cy="403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Aft>
                <a:spcPts val="600"/>
              </a:spcAft>
              <a:buNone/>
            </a:pPr>
            <a:r>
              <a:rPr lang="fr-CH" sz="3200" kern="0" dirty="0"/>
              <a:t>i</a:t>
            </a:r>
            <a:r>
              <a:rPr lang="fr-CH" sz="3200" kern="0" dirty="0" smtClean="0"/>
              <a:t>nnovation.ge.ch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fr-CH" sz="3200" kern="0" dirty="0" smtClean="0"/>
              <a:t>↓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fr-CH" sz="3200" kern="0" dirty="0" smtClean="0"/>
              <a:t>Publications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fr-CH" sz="3200" kern="0" dirty="0" smtClean="0"/>
              <a:t>↓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fr-CH" sz="3200" kern="0" dirty="0" smtClean="0"/>
              <a:t>Autres documents</a:t>
            </a:r>
          </a:p>
        </p:txBody>
      </p:sp>
    </p:spTree>
    <p:extLst>
      <p:ext uri="{BB962C8B-B14F-4D97-AF65-F5344CB8AC3E}">
        <p14:creationId xmlns:p14="http://schemas.microsoft.com/office/powerpoint/2010/main" val="3190320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358996" cy="1143000"/>
          </a:xfrm>
        </p:spPr>
        <p:txBody>
          <a:bodyPr/>
          <a:lstStyle/>
          <a:p>
            <a:pPr eaLnBrk="1" hangingPunct="1"/>
            <a:r>
              <a:rPr lang="fr-CH" dirty="0" smtClean="0"/>
              <a:t>Processus d’une reprise: caractéristiques</a:t>
            </a:r>
            <a:endParaRPr lang="fr-FR" dirty="0" smtClean="0"/>
          </a:p>
        </p:txBody>
      </p:sp>
      <p:sp>
        <p:nvSpPr>
          <p:cNvPr id="14" name="Rectangle 16"/>
          <p:cNvSpPr txBox="1">
            <a:spLocks noChangeArrowheads="1"/>
          </p:cNvSpPr>
          <p:nvPr/>
        </p:nvSpPr>
        <p:spPr bwMode="auto">
          <a:xfrm>
            <a:off x="317500" y="1382038"/>
            <a:ext cx="8737600" cy="271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1363" indent="-284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ts val="1200"/>
              </a:spcAft>
              <a:buSzPct val="95000"/>
              <a:buFontTx/>
              <a:buChar char="•"/>
            </a:pPr>
            <a:r>
              <a:rPr lang="fr-CH" sz="2400" dirty="0"/>
              <a:t>Potentiellement </a:t>
            </a:r>
            <a:r>
              <a:rPr lang="fr-CH" sz="2400" dirty="0" smtClean="0"/>
              <a:t>long</a:t>
            </a:r>
            <a:endParaRPr lang="fr-CH" sz="2400" dirty="0"/>
          </a:p>
          <a:p>
            <a:pPr>
              <a:spcBef>
                <a:spcPct val="20000"/>
              </a:spcBef>
              <a:buSzPct val="95000"/>
              <a:buFontTx/>
              <a:buChar char="•"/>
            </a:pPr>
            <a:r>
              <a:rPr lang="fr-CH" sz="2400" dirty="0" smtClean="0"/>
              <a:t>Complexe</a:t>
            </a:r>
            <a:endParaRPr lang="fr-CH" sz="2400" dirty="0"/>
          </a:p>
          <a:p>
            <a:pPr lvl="1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fr-CH" sz="2000" dirty="0"/>
              <a:t>Enjeux légaux, fiscaux, financiers, émotionnels, </a:t>
            </a:r>
            <a:r>
              <a:rPr lang="fr-CH" sz="2000" dirty="0" smtClean="0"/>
              <a:t>etc.</a:t>
            </a:r>
            <a:endParaRPr lang="fr-CH" sz="2000" dirty="0"/>
          </a:p>
          <a:p>
            <a:pPr>
              <a:spcBef>
                <a:spcPct val="20000"/>
              </a:spcBef>
              <a:spcAft>
                <a:spcPts val="600"/>
              </a:spcAft>
              <a:buSzPct val="95000"/>
              <a:buFontTx/>
              <a:buChar char="•"/>
            </a:pPr>
            <a:r>
              <a:rPr lang="fr-CH" sz="2400" dirty="0"/>
              <a:t>Différent d'un cas à </a:t>
            </a:r>
            <a:r>
              <a:rPr lang="fr-CH" sz="2400" dirty="0" smtClean="0"/>
              <a:t>l'autre, difficilement généralisable</a:t>
            </a:r>
            <a:endParaRPr lang="fr-CH" sz="2400" dirty="0"/>
          </a:p>
          <a:p>
            <a:pPr>
              <a:spcBef>
                <a:spcPct val="20000"/>
              </a:spcBef>
              <a:buSzPct val="95000"/>
              <a:buFontTx/>
              <a:buChar char="•"/>
            </a:pPr>
            <a:r>
              <a:rPr lang="fr-CH" sz="2400" dirty="0" smtClean="0"/>
              <a:t>Minimum </a:t>
            </a:r>
            <a:r>
              <a:rPr lang="fr-CH" sz="2400" dirty="0"/>
              <a:t>2 parties en présence, avec des </a:t>
            </a:r>
            <a:r>
              <a:rPr lang="fr-CH" sz="2400" dirty="0" smtClean="0"/>
              <a:t>motivations et intérêts divergents</a:t>
            </a:r>
            <a:endParaRPr lang="fr-CH" sz="2400" dirty="0"/>
          </a:p>
          <a:p>
            <a:pPr>
              <a:spcBef>
                <a:spcPct val="20000"/>
              </a:spcBef>
              <a:buSzPct val="95000"/>
              <a:buFontTx/>
              <a:buChar char="•"/>
            </a:pPr>
            <a:endParaRPr lang="fr-CH" sz="2400" dirty="0"/>
          </a:p>
          <a:p>
            <a:pPr>
              <a:spcBef>
                <a:spcPct val="20000"/>
              </a:spcBef>
              <a:buSzPct val="95000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39692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2388"/>
            <a:ext cx="8229600" cy="1143000"/>
          </a:xfrm>
        </p:spPr>
        <p:txBody>
          <a:bodyPr/>
          <a:lstStyle/>
          <a:p>
            <a:pPr eaLnBrk="1" hangingPunct="1"/>
            <a:r>
              <a:rPr lang="fr-CH" dirty="0" smtClean="0"/>
              <a:t>Identification d'une cible</a:t>
            </a:r>
            <a:endParaRPr lang="fr-FR" dirty="0" smtClean="0"/>
          </a:p>
        </p:txBody>
      </p:sp>
      <p:sp>
        <p:nvSpPr>
          <p:cNvPr id="26629" name="Text Box 9"/>
          <p:cNvSpPr txBox="1">
            <a:spLocks noChangeArrowheads="1"/>
          </p:cNvSpPr>
          <p:nvPr/>
        </p:nvSpPr>
        <p:spPr bwMode="auto">
          <a:xfrm>
            <a:off x="190500" y="1306434"/>
            <a:ext cx="6323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CH" sz="2400" dirty="0"/>
              <a:t> </a:t>
            </a:r>
            <a:r>
              <a:rPr lang="fr-CH" sz="2400" dirty="0" smtClean="0"/>
              <a:t>Agents en fonds </a:t>
            </a:r>
            <a:r>
              <a:rPr lang="fr-CH" sz="2400" dirty="0"/>
              <a:t>de commerce</a:t>
            </a:r>
            <a:endParaRPr lang="fr-FR" sz="2400" dirty="0"/>
          </a:p>
        </p:txBody>
      </p:sp>
      <p:sp>
        <p:nvSpPr>
          <p:cNvPr id="26630" name="Text Box 14"/>
          <p:cNvSpPr txBox="1">
            <a:spLocks noChangeArrowheads="1"/>
          </p:cNvSpPr>
          <p:nvPr/>
        </p:nvSpPr>
        <p:spPr bwMode="auto">
          <a:xfrm>
            <a:off x="190500" y="3299274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CH" sz="2400" dirty="0"/>
              <a:t> Autres entreprises</a:t>
            </a:r>
            <a:endParaRPr lang="fr-FR" sz="2400" dirty="0"/>
          </a:p>
        </p:txBody>
      </p:sp>
      <p:sp>
        <p:nvSpPr>
          <p:cNvPr id="26638" name="AutoShape 30"/>
          <p:cNvSpPr>
            <a:spLocks noChangeArrowheads="1"/>
          </p:cNvSpPr>
          <p:nvPr/>
        </p:nvSpPr>
        <p:spPr bwMode="auto">
          <a:xfrm>
            <a:off x="940028" y="4137845"/>
            <a:ext cx="2316163" cy="649287"/>
          </a:xfrm>
          <a:prstGeom prst="roundRect">
            <a:avLst>
              <a:gd name="adj" fmla="val 16667"/>
            </a:avLst>
          </a:prstGeom>
          <a:solidFill>
            <a:srgbClr val="C0C0C0">
              <a:alpha val="7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26640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897" y="4246273"/>
            <a:ext cx="19351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513557" y="2021812"/>
            <a:ext cx="76842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CH" dirty="0">
                <a:hlinkClick r:id="rId4"/>
              </a:rPr>
              <a:t>https://</a:t>
            </a:r>
            <a:r>
              <a:rPr lang="fr-CH" dirty="0" smtClean="0">
                <a:hlinkClick r:id="rId4"/>
              </a:rPr>
              <a:t>www.ge.ch/document/11702/annexe/0</a:t>
            </a:r>
            <a:r>
              <a:rPr lang="fr-CH" dirty="0" smtClean="0"/>
              <a:t> </a:t>
            </a:r>
            <a:endParaRPr lang="fr-FR" dirty="0"/>
          </a:p>
        </p:txBody>
      </p:sp>
      <p:pic>
        <p:nvPicPr>
          <p:cNvPr id="26648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28" y="4864582"/>
            <a:ext cx="2316163" cy="57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52" name="Picture 28" descr="http://www.kmunext.ch/fileadmin/data/Bilder/Logos/KMU_Logo_normal_rg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778" y="4898882"/>
            <a:ext cx="850661" cy="50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220" y="4521682"/>
            <a:ext cx="2062164" cy="57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42"/>
          <p:cNvSpPr>
            <a:spLocks noChangeArrowheads="1"/>
          </p:cNvSpPr>
          <p:nvPr/>
        </p:nvSpPr>
        <p:spPr bwMode="auto">
          <a:xfrm>
            <a:off x="4358915" y="4637697"/>
            <a:ext cx="1164563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CH" sz="1400" dirty="0" smtClean="0"/>
              <a:t>Fiduciaires</a:t>
            </a:r>
            <a:endParaRPr lang="fr-FR" sz="1400" dirty="0"/>
          </a:p>
        </p:txBody>
      </p:sp>
      <p:sp>
        <p:nvSpPr>
          <p:cNvPr id="2" name="AutoShape 31" descr="data:image/jpeg;base64,/9j/4AAQSkZJRgABAQAAAQABAAD/2wCEAAkGBwgHBgkIBwgUCgkLDSEaGBgYFyQfHRwhIB0fIicoKysgHygpLCMpKiUkJDUlMSwrLi8vKCA0ODQsNygyLi0BCgoKDQwNGg4PGjclHyUsMjc3Nzc3LDc3LjU3NzM3MDc3NzctNzc3Mzc3NDQ0KzcvNzc3NzI0NDc0Ky4sODQrN//AABEIAB8AugMBIgACEQEDEQH/xAAcAAACAwADAQAAAAAAAAAAAAAFBgMEBwACCAH/xABBEAABAgUCAgYECgkFAAAAAAABAgMABAUGERIhBzETQVFhcYEUIpGxMjZCUmJykqHE0RUWIzV0dbLB4SRTVYOz/8QAGAEBAQEBAQAAAAAAAAAAAAAAAAUEBgP/xAAeEQACAgICAwAAAAAAAAAAAAAAAQIDESEEEgUTMf/aAAwDAQACEQMRAD8AO3JxFqyqnN0uhSWhxh5SCrSVrOlRTkADu74By8nfKnFVJbU50p+USQfDTnOO7TiLi79nrfnavT5OTbVipPHUonO7qur/ADGoSNQdftiXqawOmckQ4R1ZKAr2ZjL19mcyLqtfD6uNSw9b3kzmR4hVymLSzV5bpsfPSW1+4e4Q52/fFLrUw3KoC2JpzklQ/uISJziLOz0g9KTNOaUl1BGcnbPXygZw/wDjdT/rH+kx5RuakkpZRQv8dXZTOyyrpJJvT09GyVOpM01CFvsuuBZx+zZW4fPQk48TAxF4UxwuhpibcLKtKgmUeJScA4OG9jgg454I7YYIX7W/eVz/AM2/DS8bzki9U63J0xcu3MJdW7MAlKW2lrUQnGdkJJ2yI6U64qbUJwyTTqmpwI1dG62ptZHaAtIJHeIG3DUZGmXTRX6lOtyjPo7w1OLCRn9ltlRG8RTc9J3FWKP+hHkziZKZLi3kboSnQpJTrGxKiR6oJ5ZPKAGskAEk4AipSapJViU9Lpz4eY1qTkdqSQfvEULumls0n0aXVpmZ90Mo7cr5nyTqV5RQo7TdBuuYpDYCJSoSweaHL128IcHmC2r7UAH5ypyclNSctNPhp2cWUtg/KIGceOItwrXdT2KrWKHJTSctuKd3HMEN5BHeDuD2xet6ovuLepVUOKlJgZP+4g/BWO48j2KyOyACcpOy84l1Uu5qDLhQruI5wIXdtP6QiXYmJpkHBcal1rb25+sE4OO7MVqFLqm6VXZZDnRqenHkg9mdsx3tmsy7TUrQqg3+j6ow0EhpWwWEjGWzyUnbO246wIAYg4gtdLqwjTnJ2284TqjxTtCQfLJqfTqBwS2kqHtG3shf4+1qYlKJJ0mVcKBPLOvG2Upxt4E8/CJJGhWRY9v05y42G1zE2jdbiCvKsAkDY4AgB6ty46VcsouZo8z07ba9KtiMHGcbjsjtcFwUu3ZVE1WJoS7S16QcE5PlAWw6haMyqeYs/SkBQW4lKVAZOQDv4dXZCRxEX+tvE+iWs2rVKyqwp3HhrV4HQMZ+kIA1ShVunXBICepMwJiXKinOCNxz5wuDipZpGRVx9hX5QncGZpyhXVXbRnF+shwlGevQcE+aSlWO8xPxltmh0e0EzFLpbUq96SkZSnBx2QA5U/iNatRnmJKTqYcmH16UjSrcnyiWsX/bNFqT9OqVRDM0xjUnSo4ykKHIdhECuG1s0RVqUKpqpbRnvR0q6TT62rt8Yzi7J2kU/jTVJm4WOnp6SjUnTqz/AKdvG0AbLbt4UO5H3mKNO+kOMo1KGkjAJx1iD0I/DurWfVpicXadP9FcbQAs9HoyCduuHiAPN1yfGSsfx7v/AKKjcKQoKsGUI/4pP3NQCubhnJ1N9+cp0yZaaeWVKCvWSSoknvGTDNTadMStqMUx3SZhuS6M4O2dOOeOUZ4QlFvJW5PJqthDq/jMFhh4f/G6n/WP9JhlpnC5wgKqlQCfotj+5/IQ3Ua0aNR3UPSstl9HJaiSYz18eeU2W+b5ji+qVcHltNaD0L9rfvK5/wCbfhpeGCOqUJSVFKQCo5PeYoHHAKqISu76KFpCh6M/z/6ogU2mgXU0tlIbp9YGlSRslL6RkKwOtacpPelPbDIUpKgopBUORji0IWAFpCgDncQAqTkv+sN4qaEw4zLUVgboOMuu+R+CgD7cR3LSFUyWYrbU8/MPUx0OYWvI0cl8h80n2CG9KEIKihISVHJwOZj6pIUkpUMgwAAqq0u3HbbiDlKi6R5tRNcdKdm+gqNOwiqyJJbPIKB+EhX0VfcQk8xBcNtjRhA9Tlty8I7wAp2RUWl0WpVGYQZVsTrqlhYwUYO+fDBj7dVStqpW+8JifZmdSMs6FhS9fySjSc684xjeGlKUpzpSBk5MV2abIMP9OzJNNvfOCAD7QMwBnHFW16rXrNpk20yX6pINguISMqVlI1Y7SDvgc98dkApDiVbc9RJWRvOkKem5JGkepqBIGORIIO28bdFR+mU+ZcLkxItOuHrUgE/eIAxXgVNN01N0VWaSW5NmWSoqxthPSEgd4HV4QNsK3a1e1Tq1wS9XVSn1PHK0ZySv1ikEEbAYHkI9BiXZDPQBlIZxjTgY9kcZYZYTpYaS2k9QGPdAHnq56XU+HV5UitztRVUlLc1qcIOSBhKknJOSUHbw7ofuOziHbEadaUFtrmUEEciDGjPy7EwAH2UugctQB98ccl2HGg04ylbaeQIBAgBe4Z/EGhfwiYyS6anTqRxsqc7WZb0mTQUak6QrOZdvGx2jf20IbQENpCUDkAMCIXZKUdWXHZVC1nmSkE+6AE2xLxtiuVJ6St+mehvdHqUQ0lAIH1YeohZlJZhWpiXQ2rtCQPdE0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33" descr="data:image/jpeg;base64,/9j/4AAQSkZJRgABAQAAAQABAAD/2wCEAAkGBwgHBgkIBwgUCgkLDSEaGBgYFyQfHRwhIB0fIicoKysgHygpLCMpKiUkJDUlMSwrLi8vKCA0ODQsNygyLi0BCgoKDQwNGg4PGjclHyUsMjc3Nzc3LDc3LjU3NzM3MDc3NzctNzc3Mzc3NDQ0KzcvNzc3NzI0NDc0Ky4sODQrN//AABEIAB8AugMBIgACEQEDEQH/xAAcAAACAwADAQAAAAAAAAAAAAAFBgMEBwACCAH/xABBEAABAgUCAgYECgkFAAAAAAABAgMABAUGERIhBzETQVFhcYEUIpGxMjZCUmJykqHE0RUWIzV0dbLB4SRTVYOz/8QAGAEBAQEBAQAAAAAAAAAAAAAAAAUEBgP/xAAeEQACAgICAwAAAAAAAAAAAAAAAQIDESEEEgUTMf/aAAwDAQACEQMRAD8AO3JxFqyqnN0uhSWhxh5SCrSVrOlRTkADu74By8nfKnFVJbU50p+USQfDTnOO7TiLi79nrfnavT5OTbVipPHUonO7qur/ADGoSNQdftiXqawOmckQ4R1ZKAr2ZjL19mcyLqtfD6uNSw9b3kzmR4hVymLSzV5bpsfPSW1+4e4Q52/fFLrUw3KoC2JpzklQ/uISJziLOz0g9KTNOaUl1BGcnbPXygZw/wDjdT/rH+kx5RuakkpZRQv8dXZTOyyrpJJvT09GyVOpM01CFvsuuBZx+zZW4fPQk48TAxF4UxwuhpibcLKtKgmUeJScA4OG9jgg454I7YYIX7W/eVz/AM2/DS8bzki9U63J0xcu3MJdW7MAlKW2lrUQnGdkJJ2yI6U64qbUJwyTTqmpwI1dG62ptZHaAtIJHeIG3DUZGmXTRX6lOtyjPo7w1OLCRn9ltlRG8RTc9J3FWKP+hHkziZKZLi3kboSnQpJTrGxKiR6oJ5ZPKAGskAEk4AipSapJViU9Lpz4eY1qTkdqSQfvEULumls0n0aXVpmZ90Mo7cr5nyTqV5RQo7TdBuuYpDYCJSoSweaHL128IcHmC2r7UAH5ypyclNSctNPhp2cWUtg/KIGceOItwrXdT2KrWKHJTSctuKd3HMEN5BHeDuD2xet6ovuLepVUOKlJgZP+4g/BWO48j2KyOyACcpOy84l1Uu5qDLhQruI5wIXdtP6QiXYmJpkHBcal1rb25+sE4OO7MVqFLqm6VXZZDnRqenHkg9mdsx3tmsy7TUrQqg3+j6ow0EhpWwWEjGWzyUnbO246wIAYg4gtdLqwjTnJ2284TqjxTtCQfLJqfTqBwS2kqHtG3shf4+1qYlKJJ0mVcKBPLOvG2Upxt4E8/CJJGhWRY9v05y42G1zE2jdbiCvKsAkDY4AgB6ty46VcsouZo8z07ba9KtiMHGcbjsjtcFwUu3ZVE1WJoS7S16QcE5PlAWw6haMyqeYs/SkBQW4lKVAZOQDv4dXZCRxEX+tvE+iWs2rVKyqwp3HhrV4HQMZ+kIA1ShVunXBICepMwJiXKinOCNxz5wuDipZpGRVx9hX5QncGZpyhXVXbRnF+shwlGevQcE+aSlWO8xPxltmh0e0EzFLpbUq96SkZSnBx2QA5U/iNatRnmJKTqYcmH16UjSrcnyiWsX/bNFqT9OqVRDM0xjUnSo4ykKHIdhECuG1s0RVqUKpqpbRnvR0q6TT62rt8Yzi7J2kU/jTVJm4WOnp6SjUnTqz/AKdvG0AbLbt4UO5H3mKNO+kOMo1KGkjAJx1iD0I/DurWfVpicXadP9FcbQAs9HoyCduuHiAPN1yfGSsfx7v/AKKjcKQoKsGUI/4pP3NQCubhnJ1N9+cp0yZaaeWVKCvWSSoknvGTDNTadMStqMUx3SZhuS6M4O2dOOeOUZ4QlFvJW5PJqthDq/jMFhh4f/G6n/WP9JhlpnC5wgKqlQCfotj+5/IQ3Ua0aNR3UPSstl9HJaiSYz18eeU2W+b5ji+qVcHltNaD0L9rfvK5/wCbfhpeGCOqUJSVFKQCo5PeYoHHAKqISu76KFpCh6M/z/6ogU2mgXU0tlIbp9YGlSRslL6RkKwOtacpPelPbDIUpKgopBUORji0IWAFpCgDncQAqTkv+sN4qaEw4zLUVgboOMuu+R+CgD7cR3LSFUyWYrbU8/MPUx0OYWvI0cl8h80n2CG9KEIKihISVHJwOZj6pIUkpUMgwAAqq0u3HbbiDlKi6R5tRNcdKdm+gqNOwiqyJJbPIKB+EhX0VfcQk8xBcNtjRhA9Tlty8I7wAp2RUWl0WpVGYQZVsTrqlhYwUYO+fDBj7dVStqpW+8JifZmdSMs6FhS9fySjSc684xjeGlKUpzpSBk5MV2abIMP9OzJNNvfOCAD7QMwBnHFW16rXrNpk20yX6pINguISMqVlI1Y7SDvgc98dkApDiVbc9RJWRvOkKem5JGkepqBIGORIIO28bdFR+mU+ZcLkxItOuHrUgE/eIAxXgVNN01N0VWaSW5NmWSoqxthPSEgd4HV4QNsK3a1e1Tq1wS9XVSn1PHK0ZySv1ikEEbAYHkI9BiXZDPQBlIZxjTgY9kcZYZYTpYaS2k9QGPdAHnq56XU+HV5UitztRVUlLc1qcIOSBhKknJOSUHbw7ofuOziHbEadaUFtrmUEEciDGjPy7EwAH2UugctQB98ccl2HGg04ylbaeQIBAgBe4Z/EGhfwiYyS6anTqRxsqc7WZb0mTQUak6QrOZdvGx2jf20IbQENpCUDkAMCIXZKUdWXHZVC1nmSkE+6AE2xLxtiuVJ6St+mehvdHqUQ0lAIH1YeohZlJZhWpiXQ2rtCQPdE0A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7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922" y="4427687"/>
            <a:ext cx="2329132" cy="717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42"/>
          <p:cNvSpPr>
            <a:spLocks noChangeArrowheads="1"/>
          </p:cNvSpPr>
          <p:nvPr/>
        </p:nvSpPr>
        <p:spPr bwMode="auto">
          <a:xfrm>
            <a:off x="6612336" y="4537651"/>
            <a:ext cx="1932317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CH" sz="1400" dirty="0" smtClean="0"/>
              <a:t>Associations professionnelles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534112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H" dirty="0" smtClean="0"/>
              <a:t>Due diligence: objectifs</a:t>
            </a:r>
            <a:endParaRPr lang="fr-FR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07346"/>
            <a:ext cx="8229600" cy="4155268"/>
          </a:xfrm>
        </p:spPr>
        <p:txBody>
          <a:bodyPr/>
          <a:lstStyle/>
          <a:p>
            <a:pPr eaLnBrk="1" hangingPunct="1"/>
            <a:r>
              <a:rPr lang="fr-FR" sz="2200" dirty="0" smtClean="0"/>
              <a:t>Vérifier les informations transmises pour connaître la situation le plus exactement possible</a:t>
            </a:r>
          </a:p>
          <a:p>
            <a:pPr eaLnBrk="1" hangingPunct="1"/>
            <a:r>
              <a:rPr lang="fr-FR" sz="2200" dirty="0"/>
              <a:t>Audit de la cible pour identifier et limiter les risques liés à </a:t>
            </a:r>
            <a:r>
              <a:rPr lang="fr-FR" sz="2200" dirty="0" smtClean="0"/>
              <a:t>l’acquisition</a:t>
            </a:r>
          </a:p>
          <a:p>
            <a:pPr eaLnBrk="1" hangingPunct="1"/>
            <a:r>
              <a:rPr lang="fr-FR" sz="2200" dirty="0" smtClean="0"/>
              <a:t>La due diligence:</a:t>
            </a:r>
          </a:p>
          <a:p>
            <a:pPr lvl="1" eaLnBrk="1" hangingPunct="1"/>
            <a:r>
              <a:rPr lang="fr-FR" sz="2000" dirty="0" smtClean="0"/>
              <a:t>permettra de confirmer l’intérêt </a:t>
            </a:r>
          </a:p>
          <a:p>
            <a:pPr lvl="1" eaLnBrk="1" hangingPunct="1"/>
            <a:r>
              <a:rPr lang="fr-FR" sz="2000" dirty="0" smtClean="0"/>
              <a:t>aura un impact sur le prix (valorisation) et la forme de la transaction</a:t>
            </a:r>
            <a:endParaRPr lang="fr-FR" sz="2000" b="1" dirty="0" smtClean="0"/>
          </a:p>
          <a:p>
            <a:pPr eaLnBrk="1" hangingPunct="1"/>
            <a:r>
              <a:rPr lang="fr-FR" sz="2200" dirty="0" smtClean="0"/>
              <a:t>Si concluant, faire une valorisation indépendante de l’entreprise</a:t>
            </a:r>
          </a:p>
          <a:p>
            <a:pPr eaLnBrk="1" hangingPunct="1"/>
            <a:r>
              <a:rPr lang="fr-FR" sz="2200" dirty="0"/>
              <a:t>Ne pas hésiter à faire appel à un conseiller externe</a:t>
            </a:r>
            <a:endParaRPr lang="fr-CH" sz="2200" dirty="0"/>
          </a:p>
          <a:p>
            <a:pPr marL="0" indent="0" eaLnBrk="1" hangingPunct="1">
              <a:buNone/>
            </a:pPr>
            <a:endParaRPr lang="fr-FR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2421210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37902"/>
            <a:ext cx="8229600" cy="1143000"/>
          </a:xfrm>
        </p:spPr>
        <p:txBody>
          <a:bodyPr/>
          <a:lstStyle/>
          <a:p>
            <a:pPr eaLnBrk="1" hangingPunct="1"/>
            <a:r>
              <a:rPr lang="fr-CH" dirty="0" smtClean="0"/>
              <a:t>Due diligence: éléments clés</a:t>
            </a:r>
            <a:endParaRPr lang="fr-FR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24452"/>
            <a:ext cx="8534400" cy="4814875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fr-FR" sz="2200" dirty="0" smtClean="0"/>
              <a:t>Situation du m</a:t>
            </a:r>
            <a:r>
              <a:rPr lang="fr-FR" sz="2200" dirty="0"/>
              <a:t>arché, </a:t>
            </a:r>
            <a:r>
              <a:rPr lang="fr-FR" sz="2200" dirty="0" smtClean="0"/>
              <a:t>concurrence et clients</a:t>
            </a:r>
          </a:p>
          <a:p>
            <a:pPr eaLnBrk="1" hangingPunct="1">
              <a:spcAft>
                <a:spcPts val="600"/>
              </a:spcAft>
            </a:pPr>
            <a:r>
              <a:rPr lang="fr-FR" sz="2200" dirty="0" smtClean="0"/>
              <a:t>Technologie et propriété intellectuelle</a:t>
            </a:r>
          </a:p>
          <a:p>
            <a:pPr eaLnBrk="1" hangingPunct="1">
              <a:spcAft>
                <a:spcPts val="600"/>
              </a:spcAft>
            </a:pPr>
            <a:r>
              <a:rPr lang="fr-FR" sz="2200" dirty="0" smtClean="0"/>
              <a:t>Organisation, management, ressources humaines</a:t>
            </a:r>
          </a:p>
          <a:p>
            <a:pPr eaLnBrk="1" hangingPunct="1">
              <a:spcAft>
                <a:spcPts val="600"/>
              </a:spcAft>
            </a:pPr>
            <a:r>
              <a:rPr lang="fr-FR" sz="2200" dirty="0"/>
              <a:t>Finance (situation financière, rentabilité, éventuellement retraitement des données comptables, etc</a:t>
            </a:r>
            <a:r>
              <a:rPr lang="fr-FR" sz="2200" dirty="0" smtClean="0"/>
              <a:t>.)</a:t>
            </a:r>
          </a:p>
          <a:p>
            <a:pPr eaLnBrk="1" hangingPunct="1">
              <a:spcAft>
                <a:spcPts val="600"/>
              </a:spcAft>
            </a:pPr>
            <a:r>
              <a:rPr lang="fr-FR" sz="2200" dirty="0" smtClean="0"/>
              <a:t>Juridique (engagements contractuels clients-fournisseurs-employés, bail, leasing, assurances, RC, statuts, règlements, conventions d’actionnaires; PV des conseils d’admin.; etc.)</a:t>
            </a:r>
          </a:p>
          <a:p>
            <a:pPr eaLnBrk="1" hangingPunct="1">
              <a:spcAft>
                <a:spcPts val="600"/>
              </a:spcAft>
            </a:pPr>
            <a:r>
              <a:rPr lang="fr-FR" sz="2200" dirty="0" smtClean="0"/>
              <a:t>Fiscal (type d'imposition, paiement des impôts)</a:t>
            </a:r>
          </a:p>
          <a:p>
            <a:pPr eaLnBrk="1" hangingPunct="1">
              <a:spcAft>
                <a:spcPts val="600"/>
              </a:spcAft>
            </a:pPr>
            <a:r>
              <a:rPr lang="fr-FR" sz="2200" dirty="0" smtClean="0"/>
              <a:t>Risques éventuels (responsabilité éventuelle, litiges en cours et/ou à venir, etc.)</a:t>
            </a:r>
          </a:p>
        </p:txBody>
      </p:sp>
    </p:spTree>
    <p:extLst>
      <p:ext uri="{BB962C8B-B14F-4D97-AF65-F5344CB8AC3E}">
        <p14:creationId xmlns:p14="http://schemas.microsoft.com/office/powerpoint/2010/main" val="4027556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H" dirty="0" smtClean="0"/>
              <a:t>Négociations &amp; contrat</a:t>
            </a:r>
            <a:endParaRPr lang="fr-FR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88854"/>
            <a:ext cx="8229600" cy="437101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fr-FR" sz="2200" dirty="0" smtClean="0"/>
              <a:t>Description de l’opération (périmètre de la transaction, type de transaction)</a:t>
            </a:r>
          </a:p>
          <a:p>
            <a:pPr eaLnBrk="1" hangingPunct="1">
              <a:spcAft>
                <a:spcPts val="600"/>
              </a:spcAft>
            </a:pPr>
            <a:r>
              <a:rPr lang="fr-FR" sz="2200" dirty="0" smtClean="0"/>
              <a:t>Prix (fixe, part variable, mécanisme de résolution de litiges)</a:t>
            </a:r>
          </a:p>
          <a:p>
            <a:pPr eaLnBrk="1" hangingPunct="1">
              <a:spcAft>
                <a:spcPts val="600"/>
              </a:spcAft>
            </a:pPr>
            <a:r>
              <a:rPr lang="fr-FR" sz="2200" dirty="0" smtClean="0"/>
              <a:t>Exigibilité (mode de paiement, acompte, paiement unique ou par tranche, crédit vendeur)</a:t>
            </a:r>
          </a:p>
          <a:p>
            <a:pPr eaLnBrk="1" hangingPunct="1">
              <a:spcAft>
                <a:spcPts val="600"/>
              </a:spcAft>
            </a:pPr>
            <a:r>
              <a:rPr lang="fr-FR" sz="2200" dirty="0" smtClean="0"/>
              <a:t>Obligations du vendeur (période transitoire, etc.)</a:t>
            </a:r>
          </a:p>
          <a:p>
            <a:pPr eaLnBrk="1" hangingPunct="1">
              <a:spcAft>
                <a:spcPts val="600"/>
              </a:spcAft>
            </a:pPr>
            <a:r>
              <a:rPr lang="fr-FR" sz="2200" dirty="0" smtClean="0"/>
              <a:t>Garanties du vendeur (intégralité des informations, changements depuis la date du bilan, garantie de passif, etc.)</a:t>
            </a:r>
          </a:p>
          <a:p>
            <a:pPr eaLnBrk="1" hangingPunct="1">
              <a:spcAft>
                <a:spcPts val="600"/>
              </a:spcAft>
            </a:pPr>
            <a:r>
              <a:rPr lang="fr-FR" sz="2200" dirty="0" smtClean="0"/>
              <a:t>Conditions (approbations des autorités, transfert de bail, etc.)</a:t>
            </a:r>
          </a:p>
          <a:p>
            <a:pPr eaLnBrk="1" hangingPunct="1">
              <a:spcAft>
                <a:spcPts val="600"/>
              </a:spcAft>
            </a:pPr>
            <a:r>
              <a:rPr lang="fr-FR" sz="2200" dirty="0" smtClean="0"/>
              <a:t>Contrat écrit</a:t>
            </a:r>
          </a:p>
        </p:txBody>
      </p:sp>
    </p:spTree>
    <p:extLst>
      <p:ext uri="{BB962C8B-B14F-4D97-AF65-F5344CB8AC3E}">
        <p14:creationId xmlns:p14="http://schemas.microsoft.com/office/powerpoint/2010/main" val="947171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H" dirty="0" smtClean="0"/>
              <a:t>Financement</a:t>
            </a:r>
            <a:endParaRPr lang="fr-FR" dirty="0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79892"/>
            <a:ext cx="8229600" cy="3646113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fr-FR" dirty="0" smtClean="0"/>
              <a:t>Fonds propres (minimum 30-50% du prix d’achat)</a:t>
            </a:r>
          </a:p>
          <a:p>
            <a:pPr eaLnBrk="1" hangingPunct="1">
              <a:spcAft>
                <a:spcPts val="600"/>
              </a:spcAft>
            </a:pPr>
            <a:r>
              <a:rPr lang="fr-FR" dirty="0" smtClean="0"/>
              <a:t>Crédit vendeur</a:t>
            </a:r>
          </a:p>
          <a:p>
            <a:pPr eaLnBrk="1" hangingPunct="1">
              <a:spcAft>
                <a:spcPts val="600"/>
              </a:spcAft>
            </a:pPr>
            <a:r>
              <a:rPr lang="fr-FR" dirty="0" smtClean="0"/>
              <a:t>Prêt bancaire (remboursement sur 4 à 8 ans)</a:t>
            </a:r>
          </a:p>
          <a:p>
            <a:pPr eaLnBrk="1" hangingPunct="1">
              <a:spcAft>
                <a:spcPts val="600"/>
              </a:spcAft>
            </a:pPr>
            <a:r>
              <a:rPr lang="fr-FR" dirty="0" smtClean="0"/>
              <a:t>Aide publique (FAE, </a:t>
            </a:r>
            <a:r>
              <a:rPr lang="fr-FR" dirty="0" err="1" smtClean="0"/>
              <a:t>Fondetec</a:t>
            </a:r>
            <a:r>
              <a:rPr lang="fr-FR" dirty="0" smtClean="0"/>
              <a:t>)</a:t>
            </a:r>
          </a:p>
          <a:p>
            <a:pPr eaLnBrk="1" hangingPunct="1">
              <a:spcAft>
                <a:spcPts val="600"/>
              </a:spcAft>
            </a:pPr>
            <a:r>
              <a:rPr lang="fr-FR" dirty="0" smtClean="0"/>
              <a:t>Ne pas oublier le besoin de financement de l’entreprise (investissements et besoin de fonds de roulement)</a:t>
            </a:r>
          </a:p>
        </p:txBody>
      </p:sp>
    </p:spTree>
    <p:extLst>
      <p:ext uri="{BB962C8B-B14F-4D97-AF65-F5344CB8AC3E}">
        <p14:creationId xmlns:p14="http://schemas.microsoft.com/office/powerpoint/2010/main" val="751042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H" dirty="0" smtClean="0"/>
              <a:t>Mise en œuvre / transmission</a:t>
            </a:r>
            <a:endParaRPr lang="fr-FR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fr-FR" dirty="0" smtClean="0"/>
              <a:t>Levée des conditions suspensives</a:t>
            </a:r>
          </a:p>
          <a:p>
            <a:pPr eaLnBrk="1" hangingPunct="1">
              <a:spcAft>
                <a:spcPts val="600"/>
              </a:spcAft>
            </a:pPr>
            <a:r>
              <a:rPr lang="fr-FR" dirty="0" smtClean="0"/>
              <a:t>Paiement du prix de vente (</a:t>
            </a:r>
            <a:r>
              <a:rPr lang="fr-FR" i="1" dirty="0" err="1" smtClean="0"/>
              <a:t>closing</a:t>
            </a:r>
            <a:r>
              <a:rPr lang="fr-FR" dirty="0" smtClean="0"/>
              <a:t>)</a:t>
            </a:r>
          </a:p>
          <a:p>
            <a:pPr eaLnBrk="1" hangingPunct="1">
              <a:spcAft>
                <a:spcPts val="600"/>
              </a:spcAft>
            </a:pPr>
            <a:r>
              <a:rPr lang="fr-FR" dirty="0" smtClean="0"/>
              <a:t>Transfert de propriété (actions, RC, etc.) et réception des documents (contrats, etc.)</a:t>
            </a:r>
          </a:p>
          <a:p>
            <a:pPr eaLnBrk="1" hangingPunct="1">
              <a:spcAft>
                <a:spcPts val="600"/>
              </a:spcAft>
            </a:pPr>
            <a:r>
              <a:rPr lang="fr-FR" dirty="0" smtClean="0"/>
              <a:t>Transmission du savoir-faire et des contacts (transmission opérationnelle)</a:t>
            </a:r>
          </a:p>
          <a:p>
            <a:pPr lvl="1" eaLnBrk="1" hangingPunct="1">
              <a:spcAft>
                <a:spcPts val="600"/>
              </a:spcAft>
            </a:pPr>
            <a:r>
              <a:rPr lang="fr-FR" sz="2400" dirty="0" smtClean="0"/>
              <a:t>Période intermédiaire sur une période déterminée (3-6 mois recommandée)</a:t>
            </a:r>
          </a:p>
          <a:p>
            <a:pPr eaLnBrk="1" hangingPunct="1">
              <a:spcAft>
                <a:spcPts val="600"/>
              </a:spcAft>
            </a:pPr>
            <a:r>
              <a:rPr lang="fr-FR" dirty="0" smtClean="0"/>
              <a:t>Passation de pouvoir</a:t>
            </a:r>
          </a:p>
        </p:txBody>
      </p:sp>
    </p:spTree>
    <p:extLst>
      <p:ext uri="{BB962C8B-B14F-4D97-AF65-F5344CB8AC3E}">
        <p14:creationId xmlns:p14="http://schemas.microsoft.com/office/powerpoint/2010/main" val="3315192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96838"/>
            <a:ext cx="8229600" cy="1143000"/>
          </a:xfrm>
        </p:spPr>
        <p:txBody>
          <a:bodyPr/>
          <a:lstStyle/>
          <a:p>
            <a:pPr eaLnBrk="1" hangingPunct="1"/>
            <a:r>
              <a:rPr lang="fr-CH" smtClean="0"/>
              <a:t>Difficultés</a:t>
            </a:r>
            <a:endParaRPr lang="fr-FR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57275"/>
            <a:ext cx="8509000" cy="48720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sz="2200" dirty="0" smtClean="0"/>
              <a:t>Facteurs psychologiques du cédant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fr-FR" sz="2000" dirty="0" smtClean="0"/>
              <a:t>Connaître les raisons de la vente (âge, difficultés, fin du cycle de vie produit, etc.)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sz="2200" dirty="0" smtClean="0"/>
              <a:t>Transparence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dirty="0" smtClean="0"/>
              <a:t>Informations pas toujours disponibles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fr-FR" sz="2000" dirty="0" smtClean="0"/>
              <a:t>Difficultés à évaluer la situation (informations peu formalisées, partie non déclarée, etc.)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sz="2200" dirty="0" smtClean="0"/>
              <a:t>Valorisation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fr-FR" sz="2000" dirty="0" smtClean="0"/>
              <a:t>Valeur affective vs valeur du marché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sz="2200" dirty="0" smtClean="0"/>
              <a:t>Impact fiscal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fr-FR" sz="2000" dirty="0" smtClean="0"/>
              <a:t>Attention notamment à la liquidation partielle indirecte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fr-FR" sz="2200" dirty="0" smtClean="0"/>
              <a:t>Transmission du savoir-faire et des contacts + Résistance aux changements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dirty="0" smtClean="0"/>
              <a:t>Difficulté d’apporter sa touche personnelle</a:t>
            </a:r>
          </a:p>
        </p:txBody>
      </p:sp>
    </p:spTree>
    <p:extLst>
      <p:ext uri="{BB962C8B-B14F-4D97-AF65-F5344CB8AC3E}">
        <p14:creationId xmlns:p14="http://schemas.microsoft.com/office/powerpoint/2010/main" val="3987695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40" name="Group 4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23834601"/>
              </p:ext>
            </p:extLst>
          </p:nvPr>
        </p:nvGraphicFramePr>
        <p:xfrm>
          <a:off x="457200" y="1513361"/>
          <a:ext cx="8407400" cy="4260851"/>
        </p:xfrm>
        <a:graphic>
          <a:graphicData uri="http://schemas.openxmlformats.org/drawingml/2006/table">
            <a:tbl>
              <a:tblPr/>
              <a:tblGrid>
                <a:gridCol w="1608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5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3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Avantages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Désavantages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Risque économique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Risque moindre et mieux calculable que dans une création d'entreprise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Génère des revenus immédiatement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Les risques ne sont pas immédiatement décelables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Produits / Services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Déjà implantés sur le marché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Les produits ne correspondent pas à votre concept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Clients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Base de clients déjà existante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Les clients existants sont fortement liés à l'ancienne entreprise 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496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CH" kern="0" dirty="0" smtClean="0"/>
              <a:t>Avantages / désavantages d'une reprise - 1</a:t>
            </a:r>
            <a:endParaRPr lang="fr-FR" kern="0" dirty="0" smtClean="0"/>
          </a:p>
        </p:txBody>
      </p:sp>
    </p:spTree>
    <p:extLst>
      <p:ext uri="{BB962C8B-B14F-4D97-AF65-F5344CB8AC3E}">
        <p14:creationId xmlns:p14="http://schemas.microsoft.com/office/powerpoint/2010/main" val="2110743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496300" cy="1143000"/>
          </a:xfrm>
        </p:spPr>
        <p:txBody>
          <a:bodyPr/>
          <a:lstStyle/>
          <a:p>
            <a:pPr eaLnBrk="1" hangingPunct="1"/>
            <a:r>
              <a:rPr lang="fr-CH" dirty="0" smtClean="0"/>
              <a:t>Avantages / désavantages d'une reprise - 2</a:t>
            </a:r>
            <a:endParaRPr lang="fr-FR" dirty="0" smtClean="0"/>
          </a:p>
        </p:txBody>
      </p:sp>
      <p:graphicFrame>
        <p:nvGraphicFramePr>
          <p:cNvPr id="78886" name="Group 3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19647879"/>
              </p:ext>
            </p:extLst>
          </p:nvPr>
        </p:nvGraphicFramePr>
        <p:xfrm>
          <a:off x="254000" y="1581917"/>
          <a:ext cx="8686800" cy="4165600"/>
        </p:xfrm>
        <a:graphic>
          <a:graphicData uri="http://schemas.openxmlformats.org/drawingml/2006/table">
            <a:tbl>
              <a:tblPr/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4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Avantages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Désavantages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56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Collaborateurs / Fournisseurs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Déjà existants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Les fournisseurs et collaborateurs ont été sélectionnés par l'ancienne équipe; Ces partenaires resteront-il fidèles ?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15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Organisation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Les structures ont fait leurs preuves, les procédures sont rodées, ce qui facilite grandement la phase initiale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Les procédures sont liées à l’ancien patron. Après son départ, est-ce que le fonctionnement restera effectif?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Résistance au changement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747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kern="0" dirty="0" smtClean="0"/>
              <a:t>Programme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199" y="1654175"/>
            <a:ext cx="8591910" cy="403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fr-CH" kern="0" dirty="0" smtClean="0"/>
              <a:t>Présentation de la Direction générale du développement économique, de la recherche et de l'innovation (DG DERI)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fr-CH" kern="0" dirty="0" smtClean="0"/>
              <a:t>Contexte 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fr-CH" kern="0" dirty="0" smtClean="0"/>
              <a:t>Rappel sur la création d’entreprise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fr-CH" kern="0" dirty="0" smtClean="0"/>
              <a:t>Reprise d’entreprise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fr-CH" kern="0" dirty="0" smtClean="0"/>
              <a:t>Organismes d'aide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fr-CH" kern="0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758165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589146" cy="1143000"/>
          </a:xfrm>
        </p:spPr>
        <p:txBody>
          <a:bodyPr/>
          <a:lstStyle/>
          <a:p>
            <a:pPr eaLnBrk="1" hangingPunct="1"/>
            <a:r>
              <a:rPr lang="fr-CH" dirty="0" smtClean="0"/>
              <a:t>Avantages / désavantages d'une reprise - 3</a:t>
            </a:r>
            <a:endParaRPr lang="fr-FR" dirty="0" smtClean="0"/>
          </a:p>
        </p:txBody>
      </p:sp>
      <p:graphicFrame>
        <p:nvGraphicFramePr>
          <p:cNvPr id="79914" name="Group 4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50165311"/>
              </p:ext>
            </p:extLst>
          </p:nvPr>
        </p:nvGraphicFramePr>
        <p:xfrm>
          <a:off x="215900" y="1577975"/>
          <a:ext cx="8775700" cy="3981566"/>
        </p:xfrm>
        <a:graphic>
          <a:graphicData uri="http://schemas.openxmlformats.org/drawingml/2006/table">
            <a:tbl>
              <a:tblPr/>
              <a:tblGrid>
                <a:gridCol w="151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8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9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79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Avantages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Désavantages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2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Degré de notoriété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L'entreprise et les produits sont connus et appréciés des clients, présents dans leur mémoire et ont déjà acquis une renommée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 degré de notoriété peut s'avérer moins élevé que prévu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Image négative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Forte dépendance à l'ancien propriétaire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Besoin de capitaux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88" marB="456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Revenus pré-existants donc couverture des charges plus aisée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Prix d'acquisition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Besoin d'investissement de remplacement ou de modernisation, éventuellement pas décelée immédiatement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394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pPr eaLnBrk="1" hangingPunct="1"/>
            <a:r>
              <a:rPr lang="fr-CH" dirty="0" smtClean="0"/>
              <a:t>Avantages / désavantages d'une reprise - 4</a:t>
            </a:r>
            <a:endParaRPr lang="fr-FR" dirty="0" smtClean="0"/>
          </a:p>
        </p:txBody>
      </p:sp>
      <p:graphicFrame>
        <p:nvGraphicFramePr>
          <p:cNvPr id="80926" name="Group 3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28137117"/>
              </p:ext>
            </p:extLst>
          </p:nvPr>
        </p:nvGraphicFramePr>
        <p:xfrm>
          <a:off x="177800" y="1552575"/>
          <a:ext cx="8775700" cy="2489200"/>
        </p:xfrm>
        <a:graphic>
          <a:graphicData uri="http://schemas.openxmlformats.org/drawingml/2006/table">
            <a:tbl>
              <a:tblPr/>
              <a:tblGrid>
                <a:gridCol w="191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9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4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Avantages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Désavantages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7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Prédécesseurs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Possibilité de transfert de savoir-faire et de connaissances par le prédécesseur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Tx/>
                        <a:buNone/>
                        <a:tabLst/>
                      </a:pP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L'empreinte laissée par le prédécesseur peut être à l'origine de problèmes d'acceptation (des collaborateurs; résistance au changement)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086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ctr" eaLnBrk="1" hangingPunct="1"/>
            <a:r>
              <a:rPr lang="fr-FR" sz="4400" dirty="0" smtClean="0"/>
              <a:t>5. Organismes d'aide</a:t>
            </a:r>
          </a:p>
        </p:txBody>
      </p:sp>
    </p:spTree>
    <p:extLst>
      <p:ext uri="{BB962C8B-B14F-4D97-AF65-F5344CB8AC3E}">
        <p14:creationId xmlns:p14="http://schemas.microsoft.com/office/powerpoint/2010/main" val="596204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2898" y="223986"/>
            <a:ext cx="85947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altLang="fr-FR" sz="3200" b="1" dirty="0">
                <a:solidFill>
                  <a:schemeClr val="tx2"/>
                </a:solidFill>
                <a:latin typeface="+mj-lt"/>
                <a:cs typeface="ＭＳ Ｐゴシック" pitchFamily="-65" charset="-128"/>
              </a:rPr>
              <a:t>Nos outils à votre disposition ! </a:t>
            </a:r>
          </a:p>
          <a:p>
            <a:pPr algn="ctr"/>
            <a:endParaRPr lang="fr-CH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091" y="1743189"/>
            <a:ext cx="2376771" cy="30647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528414" y="2675417"/>
            <a:ext cx="2513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chemeClr val="accent2"/>
                </a:solidFill>
                <a:latin typeface="Plantagenet Cherokee" panose="02020602070100000000" pitchFamily="18" charset="0"/>
              </a:rPr>
              <a:t>Notre "Guide du </a:t>
            </a:r>
          </a:p>
          <a:p>
            <a:r>
              <a:rPr lang="fr-CH" b="1" dirty="0" smtClean="0">
                <a:solidFill>
                  <a:schemeClr val="accent2"/>
                </a:solidFill>
                <a:latin typeface="Plantagenet Cherokee" panose="02020602070100000000" pitchFamily="18" charset="0"/>
              </a:rPr>
              <a:t>Créateur d'entreprise" téléchargeable 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3661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kern="1200" dirty="0">
                <a:solidFill>
                  <a:schemeClr val="tx2"/>
                </a:solidFill>
                <a:ea typeface="+mn-ea"/>
                <a:cs typeface="ＭＳ Ｐゴシック" pitchFamily="-65" charset="-128"/>
              </a:rPr>
              <a:t>Autres formations et événements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204" y="2560278"/>
            <a:ext cx="3131575" cy="3131575"/>
          </a:xfrm>
        </p:spPr>
      </p:pic>
      <p:sp>
        <p:nvSpPr>
          <p:cNvPr id="5" name="ZoneTexte 4"/>
          <p:cNvSpPr txBox="1"/>
          <p:nvPr/>
        </p:nvSpPr>
        <p:spPr>
          <a:xfrm>
            <a:off x="457200" y="2111177"/>
            <a:ext cx="4268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 smtClean="0">
                <a:solidFill>
                  <a:srgbClr val="72AF2F"/>
                </a:solidFill>
              </a:rPr>
              <a:t>Les </a:t>
            </a:r>
            <a:r>
              <a:rPr lang="fr-CH" sz="1600" b="1" dirty="0" smtClean="0">
                <a:solidFill>
                  <a:srgbClr val="72AF2F"/>
                </a:solidFill>
                <a:latin typeface="Plantagenet Cherokee" panose="02020602070100000000" pitchFamily="18" charset="0"/>
              </a:rPr>
              <a:t>Matinales</a:t>
            </a:r>
            <a:r>
              <a:rPr lang="fr-CH" sz="1600" b="1" dirty="0" smtClean="0">
                <a:solidFill>
                  <a:srgbClr val="72AF2F"/>
                </a:solidFill>
              </a:rPr>
              <a:t> des créateurs d'entreprise</a:t>
            </a:r>
            <a:endParaRPr lang="fr-CH" sz="1600" b="1" dirty="0">
              <a:solidFill>
                <a:srgbClr val="72AF2F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772" y="2362177"/>
            <a:ext cx="2146917" cy="72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8" y="4231842"/>
            <a:ext cx="4649984" cy="100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82377" y="3910558"/>
            <a:ext cx="4540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b="1" dirty="0" smtClean="0">
                <a:solidFill>
                  <a:schemeClr val="accent2"/>
                </a:solidFill>
              </a:rPr>
              <a:t>Les Petits </a:t>
            </a:r>
            <a:r>
              <a:rPr lang="fr-CH" b="1" dirty="0" smtClean="0">
                <a:solidFill>
                  <a:schemeClr val="accent2"/>
                </a:solidFill>
                <a:latin typeface="Plantagenet Cherokee" panose="02020602070100000000" pitchFamily="18" charset="0"/>
              </a:rPr>
              <a:t>déjeuners</a:t>
            </a:r>
            <a:r>
              <a:rPr lang="fr-CH" b="1" dirty="0" smtClean="0">
                <a:solidFill>
                  <a:schemeClr val="accent2"/>
                </a:solidFill>
              </a:rPr>
              <a:t> des PME et start-up</a:t>
            </a:r>
          </a:p>
          <a:p>
            <a:endParaRPr lang="fr-CH" dirty="0"/>
          </a:p>
        </p:txBody>
      </p:sp>
      <p:sp>
        <p:nvSpPr>
          <p:cNvPr id="3" name="ZoneTexte 2"/>
          <p:cNvSpPr txBox="1"/>
          <p:nvPr/>
        </p:nvSpPr>
        <p:spPr>
          <a:xfrm>
            <a:off x="5332362" y="2111177"/>
            <a:ext cx="3419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smtClean="0"/>
              <a:t>Atelier: "</a:t>
            </a:r>
            <a:r>
              <a:rPr lang="fr-CH" sz="1600" i="1" dirty="0" smtClean="0"/>
              <a:t>Réussir </a:t>
            </a:r>
            <a:r>
              <a:rPr lang="fr-CH" sz="1600" i="1" dirty="0"/>
              <a:t>son démarrage en comprenant son </a:t>
            </a:r>
            <a:r>
              <a:rPr lang="fr-CH" sz="1600" i="1" dirty="0" smtClean="0"/>
              <a:t>marché"</a:t>
            </a:r>
            <a:endParaRPr lang="fr-CH" sz="1600" dirty="0"/>
          </a:p>
        </p:txBody>
      </p:sp>
    </p:spTree>
    <p:extLst>
      <p:ext uri="{BB962C8B-B14F-4D97-AF65-F5344CB8AC3E}">
        <p14:creationId xmlns:p14="http://schemas.microsoft.com/office/powerpoint/2010/main" val="8507686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CH" smtClean="0"/>
              <a:t>Dispositif de soutien aux entreprises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61938" y="4316413"/>
            <a:ext cx="5397500" cy="990600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50000">
                <a:srgbClr val="FFFFFF"/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fr-CH" sz="2400">
                <a:ea typeface="MS PGothic" pitchFamily="34" charset="-128"/>
              </a:rPr>
              <a:t>Financement</a:t>
            </a:r>
            <a:endParaRPr lang="fr-FR" sz="2400">
              <a:ea typeface="MS PGothic" pitchFamily="34" charset="-128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61938" y="3021013"/>
            <a:ext cx="5397500" cy="990600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50000">
                <a:srgbClr val="FFFFFF"/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fr-CH" sz="2400">
                <a:ea typeface="MS PGothic" pitchFamily="34" charset="-128"/>
              </a:rPr>
              <a:t>Coaching et accompagnement</a:t>
            </a:r>
            <a:endParaRPr lang="fr-FR" sz="2400">
              <a:ea typeface="MS PGothic" pitchFamily="34" charset="-128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61938" y="1712913"/>
            <a:ext cx="5397500" cy="990600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50000">
                <a:srgbClr val="FFFFFF"/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fr-CH" sz="2400">
                <a:ea typeface="MS PGothic" pitchFamily="34" charset="-128"/>
              </a:rPr>
              <a:t>Information</a:t>
            </a:r>
            <a:endParaRPr lang="fr-FR" sz="2400">
              <a:ea typeface="MS PGothic" pitchFamily="34" charset="-128"/>
            </a:endParaRPr>
          </a:p>
        </p:txBody>
      </p:sp>
      <p:graphicFrame>
        <p:nvGraphicFramePr>
          <p:cNvPr id="8199" name="Object 7"/>
          <p:cNvGraphicFramePr>
            <a:graphicFrameLocks noChangeAspect="1"/>
          </p:cNvGraphicFramePr>
          <p:nvPr>
            <p:extLst/>
          </p:nvPr>
        </p:nvGraphicFramePr>
        <p:xfrm>
          <a:off x="5769318" y="2934336"/>
          <a:ext cx="1743092" cy="669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Image Bitmap" r:id="rId3" imgW="2057143" imgH="790476" progId="Paint.Picture">
                  <p:embed/>
                </p:oleObj>
              </mc:Choice>
              <mc:Fallback>
                <p:oleObj name="Image Bitmap" r:id="rId3" imgW="2057143" imgH="790476" progId="Paint.Picture">
                  <p:embed/>
                  <p:pic>
                    <p:nvPicPr>
                      <p:cNvPr id="81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9318" y="2934336"/>
                        <a:ext cx="1743092" cy="6698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0" name="Picture 8" descr="LOGOFRUTIG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1803400"/>
            <a:ext cx="9207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OP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644" y="3257831"/>
            <a:ext cx="9318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FAE-HAUTEDE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4314825"/>
            <a:ext cx="100012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401" y="5086077"/>
            <a:ext cx="1163481" cy="41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123" y="3532384"/>
            <a:ext cx="1163481" cy="41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745" y="3846965"/>
            <a:ext cx="1669768" cy="137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362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1"/>
          <p:cNvSpPr>
            <a:spLocks noGrp="1"/>
          </p:cNvSpPr>
          <p:nvPr>
            <p:ph type="dt" sz="quarter" idx="10"/>
          </p:nvPr>
        </p:nvSpPr>
        <p:spPr>
          <a:xfrm>
            <a:off x="1430338" y="6202363"/>
            <a:ext cx="7480300" cy="100012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Direction générale du développement économique, de la recherche et de l'innovation</a:t>
            </a:r>
            <a:endParaRPr lang="fr-FR" dirty="0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392238" y="6013450"/>
            <a:ext cx="7494587" cy="112713"/>
          </a:xfrm>
        </p:spPr>
        <p:txBody>
          <a:bodyPr/>
          <a:lstStyle/>
          <a:p>
            <a:pPr>
              <a:defRPr/>
            </a:pPr>
            <a:r>
              <a:rPr lang="fr-CH" dirty="0" smtClean="0"/>
              <a:t>Département de l'économie et de l'emploi</a:t>
            </a:r>
            <a:endParaRPr lang="fr-FR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r-CH" kern="0" smtClean="0"/>
              <a:t>Contact</a:t>
            </a:r>
            <a:endParaRPr lang="fr-FR" kern="0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6965" y="1247285"/>
            <a:ext cx="8419860" cy="427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95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fr-CH" sz="2000" b="1" dirty="0" smtClean="0"/>
              <a:t>Direction générale du développement économique, de la recherche et de l'innovation (DG DERI)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CH" sz="2000" dirty="0" smtClean="0"/>
              <a:t>Rue de l'Hôtel-de-Ville 11</a:t>
            </a:r>
            <a:endParaRPr lang="fr-CH" sz="2000" dirty="0"/>
          </a:p>
          <a:p>
            <a:pPr marL="0" indent="0">
              <a:spcBef>
                <a:spcPts val="0"/>
              </a:spcBef>
              <a:buNone/>
            </a:pPr>
            <a:r>
              <a:rPr lang="fr-CH" sz="2000" dirty="0"/>
              <a:t>Case postale 3216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CH" sz="2000" dirty="0"/>
              <a:t>1211 Genève </a:t>
            </a:r>
            <a:r>
              <a:rPr lang="fr-CH" sz="2000" dirty="0" smtClean="0"/>
              <a:t>3</a:t>
            </a:r>
          </a:p>
          <a:p>
            <a:pPr marL="0" indent="0">
              <a:spcBef>
                <a:spcPts val="0"/>
              </a:spcBef>
              <a:buNone/>
            </a:pPr>
            <a:endParaRPr lang="fr-CH" sz="800" dirty="0"/>
          </a:p>
          <a:p>
            <a:pPr>
              <a:lnSpc>
                <a:spcPct val="80000"/>
              </a:lnSpc>
              <a:buFontTx/>
              <a:buNone/>
            </a:pPr>
            <a:r>
              <a:rPr lang="fr-CH" sz="2000" dirty="0" smtClean="0"/>
              <a:t>Tel : 022 388 34 34</a:t>
            </a:r>
          </a:p>
          <a:p>
            <a:pPr>
              <a:lnSpc>
                <a:spcPct val="80000"/>
              </a:lnSpc>
              <a:buFontTx/>
              <a:buNone/>
            </a:pPr>
            <a:endParaRPr lang="fr-CH" sz="800" dirty="0" smtClean="0"/>
          </a:p>
          <a:p>
            <a:pPr>
              <a:lnSpc>
                <a:spcPct val="80000"/>
              </a:lnSpc>
              <a:buNone/>
            </a:pPr>
            <a:r>
              <a:rPr lang="fr-CH" sz="2000" dirty="0">
                <a:hlinkClick r:id="rId3"/>
              </a:rPr>
              <a:t>i</a:t>
            </a:r>
            <a:r>
              <a:rPr lang="fr-CH" sz="2000" dirty="0" smtClean="0">
                <a:hlinkClick r:id="rId3"/>
              </a:rPr>
              <a:t>nnovation.ge.ch</a:t>
            </a:r>
            <a:endParaRPr lang="fr-FR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fr-CH" sz="2000" dirty="0" smtClean="0">
                <a:hlinkClick r:id="rId4"/>
              </a:rPr>
              <a:t>dgderi@etat.ge.ch</a:t>
            </a:r>
            <a:endParaRPr lang="fr-CH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4209528" y="4061910"/>
            <a:ext cx="4442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600" dirty="0" smtClean="0"/>
              <a:t>Notre newsletter </a:t>
            </a:r>
          </a:p>
          <a:p>
            <a:pPr algn="r"/>
            <a:r>
              <a:rPr lang="fr-CH" altLang="fr-FR" sz="1200" i="1" dirty="0" smtClean="0">
                <a:hlinkClick r:id="rId5"/>
              </a:rPr>
              <a:t>ge.ch/dossier/</a:t>
            </a:r>
            <a:r>
              <a:rPr lang="fr-CH" altLang="fr-FR" sz="1200" i="1" dirty="0" err="1" smtClean="0">
                <a:hlinkClick r:id="rId5"/>
              </a:rPr>
              <a:t>developpement</a:t>
            </a:r>
            <a:r>
              <a:rPr lang="fr-CH" altLang="fr-FR" sz="1200" i="1" dirty="0" smtClean="0">
                <a:hlinkClick r:id="rId5"/>
              </a:rPr>
              <a:t>-</a:t>
            </a:r>
            <a:r>
              <a:rPr lang="fr-CH" altLang="fr-FR" sz="1200" i="1" dirty="0" err="1" smtClean="0">
                <a:hlinkClick r:id="rId5"/>
              </a:rPr>
              <a:t>economique</a:t>
            </a:r>
            <a:r>
              <a:rPr lang="fr-CH" altLang="fr-FR" sz="1200" i="1" dirty="0" smtClean="0">
                <a:hlinkClick r:id="rId5"/>
              </a:rPr>
              <a:t>-recherche-innovation/</a:t>
            </a:r>
            <a:r>
              <a:rPr lang="fr-CH" altLang="fr-FR" sz="1200" i="1" dirty="0" err="1" smtClean="0">
                <a:hlinkClick r:id="rId5"/>
              </a:rPr>
              <a:t>accelerez</a:t>
            </a:r>
            <a:r>
              <a:rPr lang="fr-CH" altLang="fr-FR" sz="1200" i="1" dirty="0" smtClean="0">
                <a:hlinkClick r:id="rId5"/>
              </a:rPr>
              <a:t>-votre-projet/newsletter-dg-</a:t>
            </a:r>
            <a:r>
              <a:rPr lang="fr-CH" altLang="fr-FR" sz="1200" i="1" dirty="0" err="1" smtClean="0">
                <a:hlinkClick r:id="rId5"/>
              </a:rPr>
              <a:t>deri</a:t>
            </a:r>
            <a:r>
              <a:rPr lang="fr-CH" altLang="fr-FR" sz="1200" dirty="0" smtClean="0"/>
              <a:t> </a:t>
            </a:r>
            <a:endParaRPr lang="fr-CH" alt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4253488" y="4769796"/>
            <a:ext cx="4442106" cy="1284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CH" altLang="fr-FR" sz="1400" b="1" dirty="0" smtClean="0"/>
              <a:t>@GE_DGDERI</a:t>
            </a:r>
          </a:p>
          <a:p>
            <a:pPr algn="r">
              <a:lnSpc>
                <a:spcPct val="150000"/>
              </a:lnSpc>
            </a:pPr>
            <a:r>
              <a:rPr lang="fr-CH" altLang="fr-FR" sz="1400" b="1" dirty="0" smtClean="0"/>
              <a:t>@GE.DGDERI</a:t>
            </a:r>
          </a:p>
          <a:p>
            <a:pPr algn="r">
              <a:lnSpc>
                <a:spcPct val="150000"/>
              </a:lnSpc>
            </a:pPr>
            <a:r>
              <a:rPr lang="fr-CH" altLang="fr-FR" sz="1400" b="1" dirty="0" smtClean="0"/>
              <a:t>@GE – Economie &amp; Innovation</a:t>
            </a:r>
            <a:endParaRPr lang="fr-CH" altLang="fr-FR" sz="1100" b="1" dirty="0"/>
          </a:p>
          <a:p>
            <a:pPr>
              <a:lnSpc>
                <a:spcPct val="150000"/>
              </a:lnSpc>
            </a:pPr>
            <a:endParaRPr lang="fr-CH" sz="1100" b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7" t="2179" r="50535" b="74072"/>
          <a:stretch/>
        </p:blipFill>
        <p:spPr>
          <a:xfrm>
            <a:off x="8657830" y="4804964"/>
            <a:ext cx="325315" cy="32527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" t="2179" r="73952" b="74286"/>
          <a:stretch/>
        </p:blipFill>
        <p:spPr>
          <a:xfrm>
            <a:off x="8651634" y="5144639"/>
            <a:ext cx="331511" cy="32233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1" t="2389" r="26074" b="74616"/>
          <a:stretch/>
        </p:blipFill>
        <p:spPr>
          <a:xfrm>
            <a:off x="8660760" y="5496263"/>
            <a:ext cx="331177" cy="31494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9617" b="10285"/>
          <a:stretch/>
        </p:blipFill>
        <p:spPr>
          <a:xfrm>
            <a:off x="8649770" y="4277428"/>
            <a:ext cx="333375" cy="31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8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ctr" eaLnBrk="1" hangingPunct="1"/>
            <a:r>
              <a:rPr lang="fr-FR" sz="4400" dirty="0"/>
              <a:t>1</a:t>
            </a:r>
            <a:r>
              <a:rPr lang="fr-FR" sz="4400" dirty="0" smtClean="0"/>
              <a:t>. DG DERI</a:t>
            </a:r>
          </a:p>
        </p:txBody>
      </p:sp>
    </p:spTree>
    <p:extLst>
      <p:ext uri="{BB962C8B-B14F-4D97-AF65-F5344CB8AC3E}">
        <p14:creationId xmlns:p14="http://schemas.microsoft.com/office/powerpoint/2010/main" val="2066470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Mission de la DG DERI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2566" y="1340845"/>
            <a:ext cx="8229600" cy="4033837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fr-FR" dirty="0"/>
              <a:t>Mise en place de la stratégie économique du canton</a:t>
            </a:r>
          </a:p>
          <a:p>
            <a:pPr eaLnBrk="1" hangingPunct="1">
              <a:spcAft>
                <a:spcPts val="600"/>
              </a:spcAft>
            </a:pPr>
            <a:r>
              <a:rPr lang="fr-FR" dirty="0" smtClean="0"/>
              <a:t>Favoriser le développement et le maintien des conditions-cadre</a:t>
            </a:r>
          </a:p>
          <a:p>
            <a:pPr eaLnBrk="1" hangingPunct="1">
              <a:spcAft>
                <a:spcPts val="600"/>
              </a:spcAft>
            </a:pPr>
            <a:r>
              <a:rPr lang="fr-FR" b="1" dirty="0" smtClean="0"/>
              <a:t>Favoriser la création de nouvelles entreprises dans le canton</a:t>
            </a:r>
          </a:p>
          <a:p>
            <a:pPr eaLnBrk="1" hangingPunct="1">
              <a:spcAft>
                <a:spcPts val="600"/>
              </a:spcAft>
            </a:pPr>
            <a:r>
              <a:rPr lang="fr-FR" dirty="0" smtClean="0"/>
              <a:t>Faciliter le développement des entreprises qui y sont installées</a:t>
            </a:r>
          </a:p>
          <a:p>
            <a:pPr eaLnBrk="1" hangingPunct="1">
              <a:spcAft>
                <a:spcPts val="600"/>
              </a:spcAft>
            </a:pPr>
            <a:r>
              <a:rPr lang="fr-FR" dirty="0" smtClean="0"/>
              <a:t>Inciter les entreprises extérieures à s'y implanter</a:t>
            </a:r>
          </a:p>
          <a:p>
            <a:pPr eaLnBrk="1" hangingPunct="1">
              <a:spcAft>
                <a:spcPts val="600"/>
              </a:spcAft>
            </a:pPr>
            <a:r>
              <a:rPr lang="fr-FR" dirty="0" smtClean="0"/>
              <a:t>Prévoir des coordinations avec les cantons proches et intéressés aux mêmes objectifs</a:t>
            </a:r>
          </a:p>
        </p:txBody>
      </p:sp>
    </p:spTree>
    <p:extLst>
      <p:ext uri="{BB962C8B-B14F-4D97-AF65-F5344CB8AC3E}">
        <p14:creationId xmlns:p14="http://schemas.microsoft.com/office/powerpoint/2010/main" val="550193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9643"/>
            <a:ext cx="8229600" cy="1143000"/>
          </a:xfrm>
        </p:spPr>
        <p:txBody>
          <a:bodyPr/>
          <a:lstStyle/>
          <a:p>
            <a:pPr algn="ctr" eaLnBrk="1" hangingPunct="1"/>
            <a:r>
              <a:rPr lang="fr-CH" dirty="0" smtClean="0"/>
              <a:t>Prestations aux entreprises</a:t>
            </a:r>
            <a:endParaRPr lang="fr-FR" dirty="0" smtClean="0"/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1170865" y="1358901"/>
            <a:ext cx="6454775" cy="1150938"/>
            <a:chOff x="863" y="808"/>
            <a:chExt cx="4066" cy="725"/>
          </a:xfrm>
        </p:grpSpPr>
        <p:sp>
          <p:nvSpPr>
            <p:cNvPr id="6154" name="AutoShape 4"/>
            <p:cNvSpPr>
              <a:spLocks noChangeArrowheads="1"/>
            </p:cNvSpPr>
            <p:nvPr/>
          </p:nvSpPr>
          <p:spPr bwMode="auto">
            <a:xfrm>
              <a:off x="863" y="808"/>
              <a:ext cx="4066" cy="724"/>
            </a:xfrm>
            <a:prstGeom prst="roundRect">
              <a:avLst>
                <a:gd name="adj" fmla="val 16667"/>
              </a:avLst>
            </a:prstGeom>
            <a:solidFill>
              <a:srgbClr val="C0C0C0">
                <a:alpha val="7097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spcAft>
                  <a:spcPts val="1200"/>
                </a:spcAft>
              </a:pPr>
              <a:r>
                <a:rPr lang="fr-CH" sz="2400" dirty="0">
                  <a:ea typeface="MS PGothic" pitchFamily="34" charset="-128"/>
                </a:rPr>
                <a:t>Informations </a:t>
              </a:r>
              <a:r>
                <a:rPr lang="fr-CH" sz="2400" dirty="0" smtClean="0">
                  <a:ea typeface="MS PGothic" pitchFamily="34" charset="-128"/>
                </a:rPr>
                <a:t>générales</a:t>
              </a:r>
              <a:endParaRPr lang="fr-CH" sz="2400" dirty="0">
                <a:ea typeface="MS PGothic" pitchFamily="34" charset="-128"/>
              </a:endParaRPr>
            </a:p>
            <a:p>
              <a:pPr algn="ctr"/>
              <a:endParaRPr lang="fr-FR" sz="2400" dirty="0">
                <a:ea typeface="MS PGothic" pitchFamily="34" charset="-128"/>
              </a:endParaRPr>
            </a:p>
          </p:txBody>
        </p:sp>
        <p:sp>
          <p:nvSpPr>
            <p:cNvPr id="6155" name="Text Box 5"/>
            <p:cNvSpPr txBox="1">
              <a:spLocks noChangeArrowheads="1"/>
            </p:cNvSpPr>
            <p:nvPr/>
          </p:nvSpPr>
          <p:spPr bwMode="auto">
            <a:xfrm>
              <a:off x="2084" y="1126"/>
              <a:ext cx="257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fr-CH" dirty="0">
                  <a:ea typeface="MS PGothic" pitchFamily="34" charset="-128"/>
                </a:rPr>
                <a:t> </a:t>
              </a:r>
              <a:r>
                <a:rPr lang="fr-CH" dirty="0" smtClean="0">
                  <a:ea typeface="MS PGothic" pitchFamily="34" charset="-128"/>
                </a:rPr>
                <a:t>Démarches administratives</a:t>
              </a:r>
            </a:p>
            <a:p>
              <a:pPr eaLnBrk="1" hangingPunct="1">
                <a:buFontTx/>
                <a:buChar char="•"/>
              </a:pPr>
              <a:r>
                <a:rPr lang="fr-CH" dirty="0" smtClean="0">
                  <a:ea typeface="MS PGothic" pitchFamily="34" charset="-128"/>
                </a:rPr>
                <a:t> Juridiques, fiscales, financement, …</a:t>
              </a:r>
              <a:endParaRPr lang="fr-FR" dirty="0">
                <a:ea typeface="MS PGothic" pitchFamily="34" charset="-128"/>
              </a:endParaRPr>
            </a:p>
          </p:txBody>
        </p:sp>
      </p:grpSp>
      <p:grpSp>
        <p:nvGrpSpPr>
          <p:cNvPr id="6148" name="Group 6"/>
          <p:cNvGrpSpPr>
            <a:grpSpLocks/>
          </p:cNvGrpSpPr>
          <p:nvPr/>
        </p:nvGrpSpPr>
        <p:grpSpPr bwMode="auto">
          <a:xfrm>
            <a:off x="1193090" y="2813639"/>
            <a:ext cx="6454775" cy="1509713"/>
            <a:chOff x="877" y="2618"/>
            <a:chExt cx="4066" cy="951"/>
          </a:xfrm>
        </p:grpSpPr>
        <p:sp>
          <p:nvSpPr>
            <p:cNvPr id="6152" name="AutoShape 7"/>
            <p:cNvSpPr>
              <a:spLocks noChangeArrowheads="1"/>
            </p:cNvSpPr>
            <p:nvPr/>
          </p:nvSpPr>
          <p:spPr bwMode="auto">
            <a:xfrm>
              <a:off x="877" y="2618"/>
              <a:ext cx="4066" cy="927"/>
            </a:xfrm>
            <a:prstGeom prst="roundRect">
              <a:avLst>
                <a:gd name="adj" fmla="val 16667"/>
              </a:avLst>
            </a:prstGeom>
            <a:solidFill>
              <a:srgbClr val="C0C0C0">
                <a:alpha val="7097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tIns="72000" anchor="ctr"/>
            <a:lstStyle/>
            <a:p>
              <a:pPr algn="ctr"/>
              <a:r>
                <a:rPr lang="fr-CH" sz="2400" dirty="0">
                  <a:ea typeface="MS PGothic" pitchFamily="34" charset="-128"/>
                </a:rPr>
                <a:t>Événements destinés aux entrepreneurs</a:t>
              </a:r>
            </a:p>
            <a:p>
              <a:pPr algn="ctr"/>
              <a:endParaRPr lang="fr-CH" sz="2400" dirty="0">
                <a:ea typeface="MS PGothic" pitchFamily="34" charset="-128"/>
              </a:endParaRPr>
            </a:p>
            <a:p>
              <a:pPr algn="ctr"/>
              <a:endParaRPr lang="fr-FR" sz="2400" dirty="0">
                <a:ea typeface="MS PGothic" pitchFamily="34" charset="-128"/>
              </a:endParaRPr>
            </a:p>
          </p:txBody>
        </p:sp>
        <p:sp>
          <p:nvSpPr>
            <p:cNvPr id="6153" name="Text Box 8"/>
            <p:cNvSpPr txBox="1">
              <a:spLocks noChangeArrowheads="1"/>
            </p:cNvSpPr>
            <p:nvPr/>
          </p:nvSpPr>
          <p:spPr bwMode="auto">
            <a:xfrm>
              <a:off x="1790" y="2992"/>
              <a:ext cx="2568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fr-CH" dirty="0">
                  <a:ea typeface="MS PGothic" pitchFamily="34" charset="-128"/>
                </a:rPr>
                <a:t> Petits déjeuners des PME et start-up</a:t>
              </a:r>
            </a:p>
            <a:p>
              <a:pPr eaLnBrk="1" hangingPunct="1">
                <a:buFontTx/>
                <a:buChar char="•"/>
              </a:pPr>
              <a:r>
                <a:rPr lang="fr-CH" dirty="0">
                  <a:ea typeface="MS PGothic" pitchFamily="34" charset="-128"/>
                </a:rPr>
                <a:t> Conférences</a:t>
              </a:r>
            </a:p>
            <a:p>
              <a:pPr eaLnBrk="1" hangingPunct="1">
                <a:buFontTx/>
                <a:buChar char="•"/>
              </a:pPr>
              <a:r>
                <a:rPr lang="fr-CH" dirty="0">
                  <a:ea typeface="MS PGothic" pitchFamily="34" charset="-128"/>
                </a:rPr>
                <a:t> Formations</a:t>
              </a:r>
              <a:endParaRPr lang="fr-FR" dirty="0">
                <a:ea typeface="MS PGothic" pitchFamily="34" charset="-128"/>
              </a:endParaRPr>
            </a:p>
          </p:txBody>
        </p:sp>
      </p:grpSp>
      <p:sp>
        <p:nvSpPr>
          <p:cNvPr id="6151" name="Titre 1"/>
          <p:cNvSpPr>
            <a:spLocks/>
          </p:cNvSpPr>
          <p:nvPr/>
        </p:nvSpPr>
        <p:spPr bwMode="auto">
          <a:xfrm>
            <a:off x="771525" y="530224"/>
            <a:ext cx="76009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1204202" y="4546671"/>
            <a:ext cx="6454775" cy="1127125"/>
          </a:xfrm>
          <a:prstGeom prst="roundRect">
            <a:avLst>
              <a:gd name="adj" fmla="val 16667"/>
            </a:avLst>
          </a:prstGeom>
          <a:solidFill>
            <a:srgbClr val="C0C0C0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fr-CH" sz="2400" dirty="0">
                <a:ea typeface="MS PGothic" pitchFamily="34" charset="-128"/>
              </a:rPr>
              <a:t>Orientation vers les organismes</a:t>
            </a:r>
          </a:p>
          <a:p>
            <a:pPr algn="ctr"/>
            <a:r>
              <a:rPr lang="fr-CH" sz="2400" dirty="0">
                <a:ea typeface="MS PGothic" pitchFamily="34" charset="-128"/>
              </a:rPr>
              <a:t>     de soutien aux entreprises</a:t>
            </a:r>
            <a:endParaRPr lang="fr-FR" sz="24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568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ctr" eaLnBrk="1" hangingPunct="1"/>
            <a:r>
              <a:rPr lang="fr-FR" sz="4400" dirty="0" smtClean="0"/>
              <a:t>2. Contexte</a:t>
            </a:r>
          </a:p>
        </p:txBody>
      </p:sp>
    </p:spTree>
    <p:extLst>
      <p:ext uri="{BB962C8B-B14F-4D97-AF65-F5344CB8AC3E}">
        <p14:creationId xmlns:p14="http://schemas.microsoft.com/office/powerpoint/2010/main" val="2171028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0647" y="266093"/>
            <a:ext cx="8229600" cy="1143000"/>
          </a:xfrm>
        </p:spPr>
        <p:txBody>
          <a:bodyPr/>
          <a:lstStyle/>
          <a:p>
            <a:pPr eaLnBrk="1" hangingPunct="1"/>
            <a:r>
              <a:rPr lang="fr-CH" dirty="0" smtClean="0"/>
              <a:t>Constat</a:t>
            </a:r>
            <a:endParaRPr lang="fr-FR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60475"/>
            <a:ext cx="8623300" cy="5278438"/>
          </a:xfrm>
        </p:spPr>
        <p:txBody>
          <a:bodyPr/>
          <a:lstStyle/>
          <a:p>
            <a:pPr marL="355600" indent="-355600" eaLnBrk="1" hangingPunct="1">
              <a:lnSpc>
                <a:spcPct val="80000"/>
              </a:lnSpc>
              <a:buFontTx/>
              <a:buNone/>
            </a:pPr>
            <a:r>
              <a:rPr lang="fr-FR" sz="2200" b="1" dirty="0" smtClean="0"/>
              <a:t>Création d’entreprise</a:t>
            </a:r>
          </a:p>
          <a:p>
            <a:pPr marL="355600" indent="-355600" eaLnBrk="1" hangingPunct="1">
              <a:lnSpc>
                <a:spcPct val="80000"/>
              </a:lnSpc>
            </a:pPr>
            <a:r>
              <a:rPr lang="fr-FR" sz="2200" dirty="0" smtClean="0"/>
              <a:t> ~ 3’000 nouvelles entreprises inscrites au RC à Genève chaque année</a:t>
            </a:r>
          </a:p>
          <a:p>
            <a:pPr marL="355600" indent="-355600" eaLnBrk="1" hangingPunct="1">
              <a:lnSpc>
                <a:spcPct val="80000"/>
              </a:lnSpc>
            </a:pPr>
            <a:r>
              <a:rPr lang="fr-FR" sz="2200" dirty="0" smtClean="0"/>
              <a:t> 48% des entreprises crées sont liquidées durant les 5 premières années</a:t>
            </a:r>
          </a:p>
          <a:p>
            <a:pPr marL="355600" indent="-355600" eaLnBrk="1" hangingPunct="1">
              <a:lnSpc>
                <a:spcPct val="80000"/>
              </a:lnSpc>
              <a:buFontTx/>
              <a:buNone/>
            </a:pPr>
            <a:endParaRPr lang="fr-FR" sz="2000" dirty="0" smtClean="0"/>
          </a:p>
          <a:p>
            <a:pPr marL="355600" indent="-355600" eaLnBrk="1" hangingPunct="1">
              <a:lnSpc>
                <a:spcPct val="80000"/>
              </a:lnSpc>
              <a:buFontTx/>
              <a:buNone/>
            </a:pPr>
            <a:r>
              <a:rPr lang="fr-CH" sz="2200" b="1" dirty="0" smtClean="0"/>
              <a:t>Reprise d'entreprise</a:t>
            </a:r>
          </a:p>
          <a:p>
            <a:pPr marL="355600" indent="-355600" eaLnBrk="1" hangingPunct="1">
              <a:lnSpc>
                <a:spcPct val="80000"/>
              </a:lnSpc>
            </a:pPr>
            <a:r>
              <a:rPr lang="fr-FR" sz="2200" dirty="0" smtClean="0"/>
              <a:t> Pas de statistique précise mais des estimations</a:t>
            </a:r>
          </a:p>
          <a:p>
            <a:pPr marL="355600" indent="-355600" eaLnBrk="1" hangingPunct="1">
              <a:lnSpc>
                <a:spcPct val="80000"/>
              </a:lnSpc>
            </a:pPr>
            <a:r>
              <a:rPr lang="fr-FR" sz="2200" dirty="0" smtClean="0"/>
              <a:t> 23% des entreprises genevoises seraient concernées (= 4’200 entreprises sur 5 ans; 840 par année à GE)</a:t>
            </a:r>
          </a:p>
          <a:p>
            <a:pPr marL="355600" indent="-355600" eaLnBrk="1" hangingPunct="1">
              <a:lnSpc>
                <a:spcPct val="80000"/>
              </a:lnSpc>
            </a:pPr>
            <a:r>
              <a:rPr lang="fr-FR" sz="2200" dirty="0" smtClean="0"/>
              <a:t> seules 70% sont transmises (donc 30% liquidée)</a:t>
            </a:r>
          </a:p>
          <a:p>
            <a:pPr marL="355600" indent="-355600" eaLnBrk="1" hangingPunct="1">
              <a:lnSpc>
                <a:spcPct val="80000"/>
              </a:lnSpc>
            </a:pPr>
            <a:r>
              <a:rPr lang="fr-FR" sz="2200" dirty="0" smtClean="0"/>
              <a:t> ~ 5% des transmissions effectuées échouent</a:t>
            </a:r>
          </a:p>
          <a:p>
            <a:pPr marL="355600" indent="-355600" eaLnBrk="1" hangingPunct="1">
              <a:lnSpc>
                <a:spcPct val="80000"/>
              </a:lnSpc>
            </a:pPr>
            <a:r>
              <a:rPr lang="fr-FR" sz="2200" dirty="0" smtClean="0"/>
              <a:t> Taux d’échec: 34 %</a:t>
            </a:r>
            <a:endParaRPr lang="fr-FR" sz="1000" dirty="0" smtClean="0"/>
          </a:p>
          <a:p>
            <a:pPr marL="355600" indent="-355600" eaLnBrk="1" hangingPunct="1">
              <a:lnSpc>
                <a:spcPct val="80000"/>
              </a:lnSpc>
              <a:buFontTx/>
              <a:buNone/>
            </a:pPr>
            <a:r>
              <a:rPr lang="fr-FR" sz="900" i="1" dirty="0" smtClean="0"/>
              <a:t>Source</a:t>
            </a:r>
            <a:r>
              <a:rPr lang="fr-FR" sz="900" dirty="0" smtClean="0"/>
              <a:t>:</a:t>
            </a:r>
          </a:p>
          <a:p>
            <a:pPr marL="355600" indent="-355600" eaLnBrk="1" hangingPunct="1">
              <a:lnSpc>
                <a:spcPct val="80000"/>
              </a:lnSpc>
              <a:buFontTx/>
              <a:buNone/>
            </a:pPr>
            <a:r>
              <a:rPr lang="fr-FR" sz="900" dirty="0" smtClean="0"/>
              <a:t>Office Cantonal de la Statistique;</a:t>
            </a:r>
          </a:p>
          <a:p>
            <a:pPr marL="355600" indent="-355600" eaLnBrk="1" hangingPunct="1">
              <a:lnSpc>
                <a:spcPct val="80000"/>
              </a:lnSpc>
              <a:buFontTx/>
              <a:buNone/>
            </a:pPr>
            <a:r>
              <a:rPr lang="fr-FR" sz="900" dirty="0" smtClean="0"/>
              <a:t>Etude Transmettre la direction et la propriété de son entreprise, Relève PME–Université St-Gall &amp; HEG Fribourg, Déc 2009</a:t>
            </a:r>
          </a:p>
        </p:txBody>
      </p:sp>
    </p:spTree>
    <p:extLst>
      <p:ext uri="{BB962C8B-B14F-4D97-AF65-F5344CB8AC3E}">
        <p14:creationId xmlns:p14="http://schemas.microsoft.com/office/powerpoint/2010/main" val="2068732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ctr" eaLnBrk="1" hangingPunct="1"/>
            <a:r>
              <a:rPr lang="fr-FR" sz="4400" dirty="0" smtClean="0"/>
              <a:t>3. Création d'entreprise</a:t>
            </a:r>
          </a:p>
        </p:txBody>
      </p:sp>
    </p:spTree>
    <p:extLst>
      <p:ext uri="{BB962C8B-B14F-4D97-AF65-F5344CB8AC3E}">
        <p14:creationId xmlns:p14="http://schemas.microsoft.com/office/powerpoint/2010/main" val="1939966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DGDERI_francais_NEW">
  <a:themeElements>
    <a:clrScheme name="PrésentationEtat_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Eta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Et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Eta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Eta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Eta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Eta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Eta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Eta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Eta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Eta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Eta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Eta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Eta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Presentation_DGDERI_francais_NEW</Template>
  <TotalTime>638</TotalTime>
  <Words>1809</Words>
  <Application>Microsoft Office PowerPoint</Application>
  <PresentationFormat>Affichage à l'écran (4:3)</PresentationFormat>
  <Paragraphs>305</Paragraphs>
  <Slides>36</Slides>
  <Notes>12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3" baseType="lpstr">
      <vt:lpstr>ＭＳ Ｐゴシック</vt:lpstr>
      <vt:lpstr>ＭＳ Ｐゴシック</vt:lpstr>
      <vt:lpstr>Arial</vt:lpstr>
      <vt:lpstr>Plantagenet Cherokee</vt:lpstr>
      <vt:lpstr>Wingdings</vt:lpstr>
      <vt:lpstr>Presentation_DGDERI_francais_NEW</vt:lpstr>
      <vt:lpstr>Image Bitmap</vt:lpstr>
      <vt:lpstr>Les Matinales des créateurs d'entreprise  Créer ou reprendre une entreprise, quels avantages ? </vt:lpstr>
      <vt:lpstr>Présentation PowerPoint</vt:lpstr>
      <vt:lpstr>Présentation PowerPoint</vt:lpstr>
      <vt:lpstr>1. DG DERI</vt:lpstr>
      <vt:lpstr>Mission de la DG DERI</vt:lpstr>
      <vt:lpstr>Prestations aux entreprises</vt:lpstr>
      <vt:lpstr>2. Contexte</vt:lpstr>
      <vt:lpstr>Constat</vt:lpstr>
      <vt:lpstr>3. Création d'entreprise</vt:lpstr>
      <vt:lpstr>2 aspects principaux</vt:lpstr>
      <vt:lpstr>Aspects formels - Points clés légaux</vt:lpstr>
      <vt:lpstr>Aspects formels - Formes juridiques</vt:lpstr>
      <vt:lpstr>Formes juridiques</vt:lpstr>
      <vt:lpstr>Avantages / désavantages d'une création</vt:lpstr>
      <vt:lpstr>4. Reprise d'entreprise</vt:lpstr>
      <vt:lpstr>Caractéristiques - 1</vt:lpstr>
      <vt:lpstr>Caractéristiques - 2</vt:lpstr>
      <vt:lpstr>Caractéristiques - 3: Fonds de commerce</vt:lpstr>
      <vt:lpstr>Présentation PowerPoint</vt:lpstr>
      <vt:lpstr>Processus d’une reprise: caractéristiques</vt:lpstr>
      <vt:lpstr>Identification d'une cible</vt:lpstr>
      <vt:lpstr>Due diligence: objectifs</vt:lpstr>
      <vt:lpstr>Due diligence: éléments clés</vt:lpstr>
      <vt:lpstr>Négociations &amp; contrat</vt:lpstr>
      <vt:lpstr>Financement</vt:lpstr>
      <vt:lpstr>Mise en œuvre / transmission</vt:lpstr>
      <vt:lpstr>Difficultés</vt:lpstr>
      <vt:lpstr>Présentation PowerPoint</vt:lpstr>
      <vt:lpstr>Avantages / désavantages d'une reprise - 2</vt:lpstr>
      <vt:lpstr>Avantages / désavantages d'une reprise - 3</vt:lpstr>
      <vt:lpstr>Avantages / désavantages d'une reprise - 4</vt:lpstr>
      <vt:lpstr>5. Organismes d'aide</vt:lpstr>
      <vt:lpstr>Présentation PowerPoint</vt:lpstr>
      <vt:lpstr>Autres formations et événements</vt:lpstr>
      <vt:lpstr>Dispositif de soutien aux entreprises</vt:lpstr>
      <vt:lpstr>Présentation PowerPoint</vt:lpstr>
    </vt:vector>
  </TitlesOfParts>
  <Company>Etat de Genève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Matinales des créateurs d'entreprise  Créer ou reprendre une entreprise, quels avantages ? </dc:title>
  <dc:creator>Reka Kustrim (DSE)</dc:creator>
  <cp:lastModifiedBy>Reka Kustrim (DEE)</cp:lastModifiedBy>
  <cp:revision>34</cp:revision>
  <dcterms:created xsi:type="dcterms:W3CDTF">2018-03-07T10:46:23Z</dcterms:created>
  <dcterms:modified xsi:type="dcterms:W3CDTF">2022-03-10T06:16:27Z</dcterms:modified>
</cp:coreProperties>
</file>