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348" r:id="rId4"/>
    <p:sldId id="311" r:id="rId5"/>
    <p:sldId id="343" r:id="rId6"/>
    <p:sldId id="344" r:id="rId7"/>
    <p:sldId id="345" r:id="rId8"/>
    <p:sldId id="315" r:id="rId9"/>
    <p:sldId id="346" r:id="rId10"/>
    <p:sldId id="341" r:id="rId11"/>
    <p:sldId id="323" r:id="rId12"/>
    <p:sldId id="324" r:id="rId13"/>
    <p:sldId id="325" r:id="rId14"/>
    <p:sldId id="334" r:id="rId15"/>
    <p:sldId id="349" r:id="rId16"/>
    <p:sldId id="347" r:id="rId17"/>
    <p:sldId id="350"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del Roland (DI)" initials="GR(" lastIdx="3" clrIdx="0">
    <p:extLst>
      <p:ext uri="{19B8F6BF-5375-455C-9EA6-DF929625EA0E}">
        <p15:presenceInfo xmlns:p15="http://schemas.microsoft.com/office/powerpoint/2012/main" userId="S-1-5-21-2136765190-1946908106-23540016-6034" providerId="AD"/>
      </p:ext>
    </p:extLst>
  </p:cmAuthor>
  <p:cmAuthor id="2" name="widmerge" initials="wi" lastIdx="3" clrIdx="1">
    <p:extLst>
      <p:ext uri="{19B8F6BF-5375-455C-9EA6-DF929625EA0E}">
        <p15:presenceInfo xmlns:p15="http://schemas.microsoft.com/office/powerpoint/2012/main" userId="widmerg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55" autoAdjust="0"/>
    <p:restoredTop sz="86512" autoAdjust="0"/>
  </p:normalViewPr>
  <p:slideViewPr>
    <p:cSldViewPr snapToGrid="0">
      <p:cViewPr varScale="1">
        <p:scale>
          <a:sx n="72" d="100"/>
          <a:sy n="72" d="100"/>
        </p:scale>
        <p:origin x="1078"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E3457-C1FD-4135-832E-816DDD875F65}" type="datetimeFigureOut">
              <a:rPr lang="fr-CH" smtClean="0"/>
              <a:t>20.01.2022</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C60544-3905-4FC2-A589-990918D07214}" type="slidenum">
              <a:rPr lang="fr-CH" smtClean="0"/>
              <a:t>‹N°›</a:t>
            </a:fld>
            <a:endParaRPr lang="fr-CH"/>
          </a:p>
        </p:txBody>
      </p:sp>
    </p:spTree>
    <p:extLst>
      <p:ext uri="{BB962C8B-B14F-4D97-AF65-F5344CB8AC3E}">
        <p14:creationId xmlns:p14="http://schemas.microsoft.com/office/powerpoint/2010/main" val="254895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2</a:t>
            </a:fld>
            <a:endParaRPr lang="fr-CH"/>
          </a:p>
        </p:txBody>
      </p:sp>
    </p:spTree>
    <p:extLst>
      <p:ext uri="{BB962C8B-B14F-4D97-AF65-F5344CB8AC3E}">
        <p14:creationId xmlns:p14="http://schemas.microsoft.com/office/powerpoint/2010/main" val="14575433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LISIBILITE</a:t>
            </a:r>
          </a:p>
          <a:p>
            <a:r>
              <a:rPr lang="fr-CH" dirty="0"/>
              <a:t>Le rappel visuel de la vitesse réglementaire maximale de 30km/h de nuit après chaque intersection dans les périmètres où la limite générale est fixée à 50km/h, devrait contribuer à améliorer la compréhension des usagers de la route. </a:t>
            </a:r>
          </a:p>
          <a:p>
            <a:endParaRPr lang="fr-CH" dirty="0"/>
          </a:p>
          <a:p>
            <a:r>
              <a:rPr lang="fr-CH" dirty="0"/>
              <a:t>Une campagne de communication permettra d'informer les automobilistes des sanctions encourues en cas de violation des limitations. </a:t>
            </a:r>
          </a:p>
          <a:p>
            <a:endParaRPr lang="fr-CH" dirty="0"/>
          </a:p>
          <a:p>
            <a:r>
              <a:rPr lang="fr-CH" dirty="0"/>
              <a:t>L'installation de radars pédagogiques permettra de sensibiliser les conducteurs.</a:t>
            </a:r>
          </a:p>
          <a:p>
            <a:endParaRPr lang="fr-CH" dirty="0"/>
          </a:p>
          <a:p>
            <a:r>
              <a:rPr lang="fr-CH" dirty="0"/>
              <a:t>COURSES OFFICIELLES URGENTES</a:t>
            </a:r>
          </a:p>
          <a:p>
            <a:r>
              <a:rPr lang="fr-CH" dirty="0"/>
              <a:t>Dans l’ATF 143 IV 508, le Tribunal fédéral confirme sa jurisprudence selon laquelle le «délit de chauffard» peut ne pas être retenu si l’excès de vitesse commis, est calculé sur la base d’une limitation de vitesse qui n’avait pas pour objet la sécurité routière, par exemple des motifs écologiques. </a:t>
            </a:r>
          </a:p>
          <a:p>
            <a:endParaRPr lang="fr-CH" dirty="0"/>
          </a:p>
          <a:p>
            <a:r>
              <a:rPr lang="fr-CH" dirty="0"/>
              <a:t>Les véhicules en course officielle urgente pourraient ainsi fonder leur calcul d'augmentation de la limite de vitesse sur la vitesse prévalant avant réduction pour lutter contre le bruit. </a:t>
            </a:r>
          </a:p>
          <a:p>
            <a:endParaRPr lang="fr-CH" dirty="0"/>
          </a:p>
          <a:p>
            <a:r>
              <a:rPr lang="fr-CH" dirty="0"/>
              <a:t>Ainsi, les temps d'intervention ne devraient pas augmenter significativement par rapport à la situation actuelle. </a:t>
            </a:r>
          </a:p>
          <a:p>
            <a:endParaRPr lang="fr-CH" dirty="0"/>
          </a:p>
          <a:p>
            <a:r>
              <a:rPr lang="fr-CH" dirty="0"/>
              <a:t>Des solutions techniques peuvent être envisagées pour faciliter la reconnaissance par les conducteurs en course officielle urgente de la vitesse de base sur chaque axe.</a:t>
            </a:r>
          </a:p>
          <a:p>
            <a:endParaRPr lang="fr-CH" dirty="0"/>
          </a:p>
          <a:p>
            <a:r>
              <a:rPr lang="fr-CH" dirty="0"/>
              <a:t>MOYENS DE CONTRÔLE DES VITESSES</a:t>
            </a:r>
          </a:p>
          <a:p>
            <a:r>
              <a:rPr lang="fr-CH" dirty="0"/>
              <a:t>5 MCHF sont budgétés dès 2023 (PL PA4) afin de permettre à la police routière d'acquérir une vingtaine de nouveaux radars, soit l'équivalent de 50% du parc actuel. </a:t>
            </a:r>
          </a:p>
          <a:p>
            <a:endParaRPr lang="fr-CH" dirty="0"/>
          </a:p>
          <a:p>
            <a:r>
              <a:rPr lang="fr-CH" dirty="0"/>
              <a:t>Ceux-ci seront dotés de la technologie permettant la prise en compte de deux vitesses réglementaires distinctes (distinction jour / nuit). </a:t>
            </a:r>
          </a:p>
          <a:p>
            <a:endParaRPr lang="fr-CH" dirty="0"/>
          </a:p>
          <a:p>
            <a:r>
              <a:rPr lang="fr-CH" dirty="0"/>
              <a:t>Il faut aussi considérer que, dans tout le centre-ville (zone I LMCE), la vitesse maximale sera limitée à 30km/h de jour comme de nuit, ce qui permettra d'y affecter les radars actuels.</a:t>
            </a:r>
          </a:p>
          <a:p>
            <a:endParaRPr lang="fr-CH" dirty="0"/>
          </a:p>
          <a:p>
            <a:r>
              <a:rPr lang="fr-CH" dirty="0"/>
              <a:t>En vue de faciliter le travail d'interprétation de la brigade judiciaire et radars, une application basée sur le SITG pourra être développée, afin de déterminer aisément en fonction du moment la vitesse réglementaire d'un tronçon sur lequel a été commise une infraction et d'identifier, cas échéant, la mise en place de cette vitesse pour des motifs de protection contre le bruit.</a:t>
            </a:r>
          </a:p>
          <a:p>
            <a:endParaRPr lang="fr-CH" dirty="0"/>
          </a:p>
          <a:p>
            <a:r>
              <a:rPr lang="fr-CH" dirty="0"/>
              <a:t>FLUIDITE DES TRANSPORTS PUBLICS</a:t>
            </a:r>
          </a:p>
          <a:p>
            <a:r>
              <a:rPr lang="fr-CH" dirty="0"/>
              <a:t>D'autres villes de tailles comparables, à l'image de Grenoble, ont fait le pas de réduire la vitesse autorisée sans pour autant constater d'effet notable sur la vitesse commerciale des transports publics : une diminution de la vitesse va souvent de pair avec une réduction de l'accidentologie, limitant ainsi les congestions de trafic qui affec- taient auparavant la bonne marche des trans- ports publics. </a:t>
            </a:r>
          </a:p>
          <a:p>
            <a:endParaRPr lang="fr-CH" dirty="0"/>
          </a:p>
          <a:p>
            <a:r>
              <a:rPr lang="fr-CH" dirty="0"/>
              <a:t>Les trams et autres véhicules circulant en site propre intégral ne sont pas soumis aux li- mitations de vitesse qui s'appliquent au reste du trafic.</a:t>
            </a:r>
          </a:p>
          <a:p>
            <a:endParaRPr lang="fr-CH" dirty="0"/>
          </a:p>
          <a:p>
            <a:r>
              <a:rPr lang="fr-CH" dirty="0"/>
              <a:t>Dans la zone I LMCE, la limitation jour et nuit à 30 km n’aura pas d’impacts le jour, la vitesse des transports publics ne dépasse rarement les 20 km/h. </a:t>
            </a:r>
          </a:p>
          <a:p>
            <a:endParaRPr lang="fr-CH" dirty="0"/>
          </a:p>
          <a:p>
            <a:r>
              <a:rPr lang="fr-CH" dirty="0"/>
              <a:t>Lors de la mise à 30 des boulevards Pont d’Arve et de la Tour, aucun effet significatif n’a été rapporté quant à la circulation des bus. Idem pour la descente de Chantepoulet direction Pont du Mont-Blanc qui est également à 30 km/h depuis 2020.</a:t>
            </a:r>
          </a:p>
          <a:p>
            <a:endParaRPr lang="fr-CH" dirty="0"/>
          </a:p>
          <a:p>
            <a:r>
              <a:rPr lang="fr-CH" dirty="0"/>
              <a:t>Il faudra agir et c’est prévu sur la régulation et la priorisation aux feux.</a:t>
            </a:r>
          </a:p>
          <a:p>
            <a:endParaRPr lang="fr-CH" dirty="0"/>
          </a:p>
          <a:p>
            <a:r>
              <a:rPr lang="fr-CH" dirty="0"/>
              <a:t>Quant aux secteurs concernés par le 30 km/h de 22h à 6h, cela concerne une faible part des transports publics (idem pour le trafic auto).</a:t>
            </a:r>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14</a:t>
            </a:fld>
            <a:endParaRPr lang="fr-CH"/>
          </a:p>
        </p:txBody>
      </p:sp>
    </p:spTree>
    <p:extLst>
      <p:ext uri="{BB962C8B-B14F-4D97-AF65-F5344CB8AC3E}">
        <p14:creationId xmlns:p14="http://schemas.microsoft.com/office/powerpoint/2010/main" val="33258510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b="1" i="0" u="none" strike="noStrike" kern="1200" baseline="0" dirty="0" smtClean="0">
                <a:solidFill>
                  <a:schemeClr val="tx1"/>
                </a:solidFill>
                <a:latin typeface="+mn-lt"/>
                <a:ea typeface="+mn-ea"/>
                <a:cs typeface="+mn-cs"/>
              </a:rPr>
              <a:t>Pont d'Arve / Tour </a:t>
            </a:r>
          </a:p>
          <a:p>
            <a:r>
              <a:rPr lang="fr-CH" sz="1200" b="0" i="0" u="none" strike="noStrike" kern="1200" baseline="0" dirty="0" smtClean="0">
                <a:solidFill>
                  <a:schemeClr val="tx1"/>
                </a:solidFill>
                <a:latin typeface="+mn-lt"/>
                <a:ea typeface="+mn-ea"/>
                <a:cs typeface="+mn-cs"/>
              </a:rPr>
              <a:t>diminution </a:t>
            </a:r>
            <a:r>
              <a:rPr lang="fr-CH" sz="1200" b="0" i="0" u="none" strike="noStrike" kern="1200" baseline="0" dirty="0" err="1" smtClean="0">
                <a:solidFill>
                  <a:schemeClr val="tx1"/>
                </a:solidFill>
                <a:latin typeface="+mn-lt"/>
                <a:ea typeface="+mn-ea"/>
                <a:cs typeface="+mn-cs"/>
              </a:rPr>
              <a:t>Vmoy</a:t>
            </a:r>
            <a:r>
              <a:rPr lang="fr-CH" sz="1200" b="0" i="0" u="none" strike="noStrike" kern="1200" baseline="0" dirty="0" smtClean="0">
                <a:solidFill>
                  <a:schemeClr val="tx1"/>
                </a:solidFill>
                <a:latin typeface="+mn-lt"/>
                <a:ea typeface="+mn-ea"/>
                <a:cs typeface="+mn-cs"/>
              </a:rPr>
              <a:t> de -2 à -7 km/h, diminution V85 de -4 à -9 km/h</a:t>
            </a:r>
          </a:p>
          <a:p>
            <a:r>
              <a:rPr lang="fr-CH" sz="1200" b="0" i="0" u="none" strike="noStrike" kern="1200" baseline="0" dirty="0" smtClean="0">
                <a:solidFill>
                  <a:schemeClr val="tx1"/>
                </a:solidFill>
                <a:latin typeface="+mn-lt"/>
                <a:ea typeface="+mn-ea"/>
                <a:cs typeface="+mn-cs"/>
              </a:rPr>
              <a:t>Effet acoustique le jour: 0 dB(A) sur </a:t>
            </a:r>
            <a:r>
              <a:rPr lang="fr-CH" sz="1200" b="0" i="0" u="none" strike="noStrike" kern="1200" baseline="0" dirty="0" err="1" smtClean="0">
                <a:solidFill>
                  <a:schemeClr val="tx1"/>
                </a:solidFill>
                <a:latin typeface="+mn-lt"/>
                <a:ea typeface="+mn-ea"/>
                <a:cs typeface="+mn-cs"/>
              </a:rPr>
              <a:t>Pont-d'Arve</a:t>
            </a:r>
            <a:r>
              <a:rPr lang="fr-CH" sz="1200" b="0" i="0" u="none" strike="noStrike" kern="1200" baseline="0" dirty="0" smtClean="0">
                <a:solidFill>
                  <a:schemeClr val="tx1"/>
                </a:solidFill>
                <a:latin typeface="+mn-lt"/>
                <a:ea typeface="+mn-ea"/>
                <a:cs typeface="+mn-cs"/>
              </a:rPr>
              <a:t> et -2.3 dB(A) sur Tour</a:t>
            </a:r>
          </a:p>
          <a:p>
            <a:r>
              <a:rPr lang="fr-CH" sz="1200" b="0" i="0" u="none" strike="noStrike" kern="1200" baseline="0" dirty="0" smtClean="0">
                <a:solidFill>
                  <a:schemeClr val="tx1"/>
                </a:solidFill>
                <a:latin typeface="+mn-lt"/>
                <a:ea typeface="+mn-ea"/>
                <a:cs typeface="+mn-cs"/>
              </a:rPr>
              <a:t>Effet acoustique la nuit: -1.7 dB(A) sur </a:t>
            </a:r>
            <a:r>
              <a:rPr lang="fr-CH" sz="1200" b="0" i="0" u="none" strike="noStrike" kern="1200" baseline="0" dirty="0" err="1" smtClean="0">
                <a:solidFill>
                  <a:schemeClr val="tx1"/>
                </a:solidFill>
                <a:latin typeface="+mn-lt"/>
                <a:ea typeface="+mn-ea"/>
                <a:cs typeface="+mn-cs"/>
              </a:rPr>
              <a:t>Pont-d'Arve</a:t>
            </a:r>
            <a:r>
              <a:rPr lang="fr-CH" sz="1200" b="0" i="0" u="none" strike="noStrike" kern="1200" baseline="0" dirty="0" smtClean="0">
                <a:solidFill>
                  <a:schemeClr val="tx1"/>
                </a:solidFill>
                <a:latin typeface="+mn-lt"/>
                <a:ea typeface="+mn-ea"/>
                <a:cs typeface="+mn-cs"/>
              </a:rPr>
              <a:t> et -2.5 dB(A) sur Tour</a:t>
            </a:r>
          </a:p>
          <a:p>
            <a:r>
              <a:rPr lang="fr-CH" sz="1200" b="0" i="0" u="none" strike="noStrike" kern="1200" baseline="0" dirty="0" smtClean="0">
                <a:solidFill>
                  <a:schemeClr val="tx1"/>
                </a:solidFill>
                <a:latin typeface="+mn-lt"/>
                <a:ea typeface="+mn-ea"/>
                <a:cs typeface="+mn-cs"/>
              </a:rPr>
              <a:t>Diminution de l'importance des pics de bruit (pont </a:t>
            </a:r>
            <a:r>
              <a:rPr lang="fr-CH" sz="1200" b="0" i="0" u="none" strike="noStrike" kern="1200" baseline="0" dirty="0" err="1" smtClean="0">
                <a:solidFill>
                  <a:schemeClr val="tx1"/>
                </a:solidFill>
                <a:latin typeface="+mn-lt"/>
                <a:ea typeface="+mn-ea"/>
                <a:cs typeface="+mn-cs"/>
              </a:rPr>
              <a:t>d'arve</a:t>
            </a:r>
            <a:r>
              <a:rPr lang="fr-CH" sz="1200" b="0" i="0" u="none" strike="noStrike" kern="1200" baseline="0" dirty="0" smtClean="0">
                <a:solidFill>
                  <a:schemeClr val="tx1"/>
                </a:solidFill>
                <a:latin typeface="+mn-lt"/>
                <a:ea typeface="+mn-ea"/>
                <a:cs typeface="+mn-cs"/>
              </a:rPr>
              <a:t> de nuit -2.4 dB(A), tour de nuit – 3.8 dB(A))</a:t>
            </a:r>
          </a:p>
          <a:p>
            <a:r>
              <a:rPr lang="fr-CH" b="1" dirty="0" smtClean="0"/>
              <a:t>Lausanne</a:t>
            </a:r>
          </a:p>
          <a:p>
            <a:r>
              <a:rPr lang="fr-CH" dirty="0" smtClean="0"/>
              <a:t>Après 2 ans de 30km/h</a:t>
            </a:r>
            <a:r>
              <a:rPr lang="fr-CH" baseline="0" dirty="0" smtClean="0"/>
              <a:t> de nuit sur les avenues Beaulieu et Vinet, les vitesses de nuit sont restées stables</a:t>
            </a:r>
          </a:p>
          <a:p>
            <a:r>
              <a:rPr lang="fr-CH" baseline="0" dirty="0" smtClean="0"/>
              <a:t>Sur Beaulieu , effet acoustique entre -2.5 et -2.7 dB(A), sur Vinet  entre -1.9 et -2.6 dB(A)</a:t>
            </a:r>
          </a:p>
          <a:p>
            <a:r>
              <a:rPr lang="fr-CH" baseline="0" dirty="0" smtClean="0"/>
              <a:t>Pour les pics de bruit : -4 dB(A) sur Beaulieu, -3.0 dB(A) sur Vinet</a:t>
            </a:r>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15</a:t>
            </a:fld>
            <a:endParaRPr lang="fr-CH"/>
          </a:p>
        </p:txBody>
      </p:sp>
    </p:spTree>
    <p:extLst>
      <p:ext uri="{BB962C8B-B14F-4D97-AF65-F5344CB8AC3E}">
        <p14:creationId xmlns:p14="http://schemas.microsoft.com/office/powerpoint/2010/main" val="3325851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16</a:t>
            </a:fld>
            <a:endParaRPr lang="fr-CH"/>
          </a:p>
        </p:txBody>
      </p:sp>
    </p:spTree>
    <p:extLst>
      <p:ext uri="{BB962C8B-B14F-4D97-AF65-F5344CB8AC3E}">
        <p14:creationId xmlns:p14="http://schemas.microsoft.com/office/powerpoint/2010/main" val="2213633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17</a:t>
            </a:fld>
            <a:endParaRPr lang="fr-CH"/>
          </a:p>
        </p:txBody>
      </p:sp>
    </p:spTree>
    <p:extLst>
      <p:ext uri="{BB962C8B-B14F-4D97-AF65-F5344CB8AC3E}">
        <p14:creationId xmlns:p14="http://schemas.microsoft.com/office/powerpoint/2010/main" val="387848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3</a:t>
            </a:fld>
            <a:endParaRPr lang="fr-CH"/>
          </a:p>
        </p:txBody>
      </p:sp>
    </p:spTree>
    <p:extLst>
      <p:ext uri="{BB962C8B-B14F-4D97-AF65-F5344CB8AC3E}">
        <p14:creationId xmlns:p14="http://schemas.microsoft.com/office/powerpoint/2010/main" val="1457543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5</a:t>
            </a:fld>
            <a:endParaRPr lang="fr-CH"/>
          </a:p>
        </p:txBody>
      </p:sp>
    </p:spTree>
    <p:extLst>
      <p:ext uri="{BB962C8B-B14F-4D97-AF65-F5344CB8AC3E}">
        <p14:creationId xmlns:p14="http://schemas.microsoft.com/office/powerpoint/2010/main" val="2446934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6</a:t>
            </a:fld>
            <a:endParaRPr lang="fr-CH"/>
          </a:p>
        </p:txBody>
      </p:sp>
    </p:spTree>
    <p:extLst>
      <p:ext uri="{BB962C8B-B14F-4D97-AF65-F5344CB8AC3E}">
        <p14:creationId xmlns:p14="http://schemas.microsoft.com/office/powerpoint/2010/main" val="425058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b="0" i="0" u="none" strike="noStrike" kern="1200" baseline="0" dirty="0" smtClean="0">
                <a:solidFill>
                  <a:schemeClr val="tx1"/>
                </a:solidFill>
                <a:latin typeface="+mn-lt"/>
                <a:ea typeface="+mn-ea"/>
                <a:cs typeface="+mn-cs"/>
              </a:rPr>
              <a:t>l'arrêt de la </a:t>
            </a:r>
            <a:r>
              <a:rPr lang="fr-CH" sz="1200" b="1" i="0" u="none" strike="noStrike" kern="1200" baseline="0" dirty="0" smtClean="0">
                <a:solidFill>
                  <a:schemeClr val="tx1"/>
                </a:solidFill>
                <a:latin typeface="+mn-lt"/>
                <a:ea typeface="+mn-ea"/>
                <a:cs typeface="+mn-cs"/>
              </a:rPr>
              <a:t>chambre administrative </a:t>
            </a:r>
            <a:r>
              <a:rPr lang="fr-CH" sz="1200" b="0" i="0" u="none" strike="noStrike" kern="1200" baseline="0" dirty="0" smtClean="0">
                <a:solidFill>
                  <a:schemeClr val="tx1"/>
                </a:solidFill>
                <a:latin typeface="+mn-lt"/>
                <a:ea typeface="+mn-ea"/>
                <a:cs typeface="+mn-cs"/>
              </a:rPr>
              <a:t>de la cour de justice du </a:t>
            </a:r>
            <a:r>
              <a:rPr lang="fr-CH" sz="1200" b="1" i="0" u="none" strike="noStrike" kern="1200" baseline="0" dirty="0" smtClean="0">
                <a:solidFill>
                  <a:schemeClr val="tx1"/>
                </a:solidFill>
                <a:latin typeface="+mn-lt"/>
                <a:ea typeface="+mn-ea"/>
                <a:cs typeface="+mn-cs"/>
              </a:rPr>
              <a:t>14 novembre 2017 </a:t>
            </a:r>
            <a:r>
              <a:rPr lang="fr-CH" sz="1200" b="0" i="0" u="none" strike="noStrike" kern="1200" baseline="0" dirty="0" smtClean="0">
                <a:solidFill>
                  <a:schemeClr val="tx1"/>
                </a:solidFill>
                <a:latin typeface="+mn-lt"/>
                <a:ea typeface="+mn-ea"/>
                <a:cs typeface="+mn-cs"/>
              </a:rPr>
              <a:t>a imposé à la Ville et à l'Etat de procéder à un essai de baisse de la vitesse des boulevards du Pont d'Arve et de la Tour à 30km/h de jour et de nuit suite au recours des riverains suite à une demande d'allègements en lien avec le projet d'assainissement bruit qui ne retenait pas la baisse de vitesse comme mesure possible, étant donné le réseau primaire que constituent ces deux boulevards</a:t>
            </a:r>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7</a:t>
            </a:fld>
            <a:endParaRPr lang="fr-CH"/>
          </a:p>
        </p:txBody>
      </p:sp>
    </p:spTree>
    <p:extLst>
      <p:ext uri="{BB962C8B-B14F-4D97-AF65-F5344CB8AC3E}">
        <p14:creationId xmlns:p14="http://schemas.microsoft.com/office/powerpoint/2010/main" val="2030528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8</a:t>
            </a:fld>
            <a:endParaRPr lang="fr-CH"/>
          </a:p>
        </p:txBody>
      </p:sp>
    </p:spTree>
    <p:extLst>
      <p:ext uri="{BB962C8B-B14F-4D97-AF65-F5344CB8AC3E}">
        <p14:creationId xmlns:p14="http://schemas.microsoft.com/office/powerpoint/2010/main" val="3024746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10</a:t>
            </a:fld>
            <a:endParaRPr lang="fr-CH"/>
          </a:p>
        </p:txBody>
      </p:sp>
    </p:spTree>
    <p:extLst>
      <p:ext uri="{BB962C8B-B14F-4D97-AF65-F5344CB8AC3E}">
        <p14:creationId xmlns:p14="http://schemas.microsoft.com/office/powerpoint/2010/main" val="4177825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11</a:t>
            </a:fld>
            <a:endParaRPr lang="fr-CH"/>
          </a:p>
        </p:txBody>
      </p:sp>
    </p:spTree>
    <p:extLst>
      <p:ext uri="{BB962C8B-B14F-4D97-AF65-F5344CB8AC3E}">
        <p14:creationId xmlns:p14="http://schemas.microsoft.com/office/powerpoint/2010/main" val="1655583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C9C60544-3905-4FC2-A589-990918D07214}" type="slidenum">
              <a:rPr lang="fr-CH" smtClean="0"/>
              <a:t>13</a:t>
            </a:fld>
            <a:endParaRPr lang="fr-CH"/>
          </a:p>
        </p:txBody>
      </p:sp>
    </p:spTree>
    <p:extLst>
      <p:ext uri="{BB962C8B-B14F-4D97-AF65-F5344CB8AC3E}">
        <p14:creationId xmlns:p14="http://schemas.microsoft.com/office/powerpoint/2010/main" val="1242195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CH"/>
          </a:p>
        </p:txBody>
      </p:sp>
      <p:sp>
        <p:nvSpPr>
          <p:cNvPr id="4" name="Espace réservé de la date 3"/>
          <p:cNvSpPr>
            <a:spLocks noGrp="1"/>
          </p:cNvSpPr>
          <p:nvPr>
            <p:ph type="dt" sz="half" idx="10"/>
          </p:nvPr>
        </p:nvSpPr>
        <p:spPr/>
        <p:txBody>
          <a:body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45749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1832551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321100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4108339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2264489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p:cNvSpPr>
            <a:spLocks noGrp="1"/>
          </p:cNvSpPr>
          <p:nvPr>
            <p:ph type="dt" sz="half" idx="10"/>
          </p:nvPr>
        </p:nvSpPr>
        <p:spPr/>
        <p:txBody>
          <a:bodyPr/>
          <a:lstStyle/>
          <a:p>
            <a:fld id="{A2EF0BC4-AC81-4563-9A78-64AD819F986D}" type="datetimeFigureOut">
              <a:rPr lang="fr-CH" smtClean="0"/>
              <a:t>20.01.2022</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1749883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p:cNvSpPr>
            <a:spLocks noGrp="1"/>
          </p:cNvSpPr>
          <p:nvPr>
            <p:ph type="dt" sz="half" idx="10"/>
          </p:nvPr>
        </p:nvSpPr>
        <p:spPr/>
        <p:txBody>
          <a:bodyPr/>
          <a:lstStyle/>
          <a:p>
            <a:fld id="{A2EF0BC4-AC81-4563-9A78-64AD819F986D}" type="datetimeFigureOut">
              <a:rPr lang="fr-CH" smtClean="0"/>
              <a:t>20.01.2022</a:t>
            </a:fld>
            <a:endParaRPr lang="fr-CH"/>
          </a:p>
        </p:txBody>
      </p:sp>
      <p:sp>
        <p:nvSpPr>
          <p:cNvPr id="8" name="Espace réservé du pied de page 7"/>
          <p:cNvSpPr>
            <a:spLocks noGrp="1"/>
          </p:cNvSpPr>
          <p:nvPr>
            <p:ph type="ftr" sz="quarter" idx="11"/>
          </p:nvPr>
        </p:nvSpPr>
        <p:spPr/>
        <p:txBody>
          <a:bodyPr/>
          <a:lstStyle/>
          <a:p>
            <a:endParaRPr lang="fr-CH"/>
          </a:p>
        </p:txBody>
      </p:sp>
      <p:sp>
        <p:nvSpPr>
          <p:cNvPr id="9" name="Espace réservé du numéro de diapositive 8"/>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3554158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e la date 2"/>
          <p:cNvSpPr>
            <a:spLocks noGrp="1"/>
          </p:cNvSpPr>
          <p:nvPr>
            <p:ph type="dt" sz="half" idx="10"/>
          </p:nvPr>
        </p:nvSpPr>
        <p:spPr/>
        <p:txBody>
          <a:bodyPr/>
          <a:lstStyle/>
          <a:p>
            <a:fld id="{A2EF0BC4-AC81-4563-9A78-64AD819F986D}" type="datetimeFigureOut">
              <a:rPr lang="fr-CH" smtClean="0"/>
              <a:t>20.01.2022</a:t>
            </a:fld>
            <a:endParaRPr lang="fr-CH"/>
          </a:p>
        </p:txBody>
      </p:sp>
      <p:sp>
        <p:nvSpPr>
          <p:cNvPr id="4" name="Espace réservé du pied de page 3"/>
          <p:cNvSpPr>
            <a:spLocks noGrp="1"/>
          </p:cNvSpPr>
          <p:nvPr>
            <p:ph type="ftr" sz="quarter" idx="11"/>
          </p:nvPr>
        </p:nvSpPr>
        <p:spPr/>
        <p:txBody>
          <a:bodyPr/>
          <a:lstStyle/>
          <a:p>
            <a:endParaRPr lang="fr-CH"/>
          </a:p>
        </p:txBody>
      </p:sp>
      <p:sp>
        <p:nvSpPr>
          <p:cNvPr id="5" name="Espace réservé du numéro de diapositive 4"/>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443133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EF0BC4-AC81-4563-9A78-64AD819F986D}" type="datetimeFigureOut">
              <a:rPr lang="fr-CH" smtClean="0"/>
              <a:t>20.01.2022</a:t>
            </a:fld>
            <a:endParaRPr lang="fr-CH"/>
          </a:p>
        </p:txBody>
      </p:sp>
      <p:sp>
        <p:nvSpPr>
          <p:cNvPr id="3" name="Espace réservé du pied de page 2"/>
          <p:cNvSpPr>
            <a:spLocks noGrp="1"/>
          </p:cNvSpPr>
          <p:nvPr>
            <p:ph type="ftr" sz="quarter" idx="11"/>
          </p:nvPr>
        </p:nvSpPr>
        <p:spPr/>
        <p:txBody>
          <a:bodyPr/>
          <a:lstStyle/>
          <a:p>
            <a:endParaRPr lang="fr-CH"/>
          </a:p>
        </p:txBody>
      </p:sp>
      <p:sp>
        <p:nvSpPr>
          <p:cNvPr id="4" name="Espace réservé du numéro de diapositive 3"/>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61926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2EF0BC4-AC81-4563-9A78-64AD819F986D}" type="datetimeFigureOut">
              <a:rPr lang="fr-CH" smtClean="0"/>
              <a:t>20.01.2022</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3599254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2EF0BC4-AC81-4563-9A78-64AD819F986D}" type="datetimeFigureOut">
              <a:rPr lang="fr-CH" smtClean="0"/>
              <a:t>20.01.2022</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3AEA268-5075-4A71-906C-93E1E33F07EE}" type="slidenum">
              <a:rPr lang="fr-CH" smtClean="0"/>
              <a:t>‹N°›</a:t>
            </a:fld>
            <a:endParaRPr lang="fr-CH"/>
          </a:p>
        </p:txBody>
      </p:sp>
    </p:spTree>
    <p:extLst>
      <p:ext uri="{BB962C8B-B14F-4D97-AF65-F5344CB8AC3E}">
        <p14:creationId xmlns:p14="http://schemas.microsoft.com/office/powerpoint/2010/main" val="3580748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F0BC4-AC81-4563-9A78-64AD819F986D}" type="datetimeFigureOut">
              <a:rPr lang="fr-CH" smtClean="0"/>
              <a:t>20.01.2022</a:t>
            </a:fld>
            <a:endParaRPr lang="fr-CH"/>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EA268-5075-4A71-906C-93E1E33F07EE}" type="slidenum">
              <a:rPr lang="fr-CH" smtClean="0"/>
              <a:t>‹N°›</a:t>
            </a:fld>
            <a:endParaRPr lang="fr-CH"/>
          </a:p>
        </p:txBody>
      </p:sp>
    </p:spTree>
    <p:extLst>
      <p:ext uri="{BB962C8B-B14F-4D97-AF65-F5344CB8AC3E}">
        <p14:creationId xmlns:p14="http://schemas.microsoft.com/office/powerpoint/2010/main" val="3044043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1110342" y="401214"/>
            <a:ext cx="10381204" cy="3139321"/>
          </a:xfrm>
          <a:prstGeom prst="rect">
            <a:avLst/>
          </a:prstGeom>
          <a:noFill/>
        </p:spPr>
        <p:txBody>
          <a:bodyPr wrap="square" rtlCol="0">
            <a:spAutoFit/>
          </a:bodyPr>
          <a:lstStyle/>
          <a:p>
            <a:r>
              <a:rPr lang="fr-CH" sz="6600" b="1" dirty="0">
                <a:solidFill>
                  <a:schemeClr val="bg1"/>
                </a:solidFill>
                <a:latin typeface="Arial" panose="020B0604020202020204" pitchFamily="34" charset="0"/>
                <a:cs typeface="Arial" panose="020B0604020202020204" pitchFamily="34" charset="0"/>
              </a:rPr>
              <a:t>MODÉRER LA VITESSE POUR LUTTER CONTRE LE BRUIT ROUTIER</a:t>
            </a:r>
          </a:p>
        </p:txBody>
      </p:sp>
      <p:sp>
        <p:nvSpPr>
          <p:cNvPr id="5" name="ZoneTexte 4"/>
          <p:cNvSpPr txBox="1"/>
          <p:nvPr/>
        </p:nvSpPr>
        <p:spPr>
          <a:xfrm>
            <a:off x="1110342" y="4605017"/>
            <a:ext cx="6846746" cy="1323439"/>
          </a:xfrm>
          <a:prstGeom prst="rect">
            <a:avLst/>
          </a:prstGeom>
          <a:noFill/>
        </p:spPr>
        <p:txBody>
          <a:bodyPr wrap="none" rtlCol="0">
            <a:spAutoFit/>
          </a:bodyPr>
          <a:lstStyle/>
          <a:p>
            <a:r>
              <a:rPr lang="fr-CH" sz="4000" dirty="0">
                <a:solidFill>
                  <a:schemeClr val="bg1"/>
                </a:solidFill>
                <a:latin typeface="Arial" panose="020B0604020202020204" pitchFamily="34" charset="0"/>
                <a:cs typeface="Arial" panose="020B0604020202020204" pitchFamily="34" charset="0"/>
              </a:rPr>
              <a:t>CONFÉRENCE DE PRESSE</a:t>
            </a:r>
          </a:p>
          <a:p>
            <a:r>
              <a:rPr lang="fr-CH" sz="4000" dirty="0">
                <a:solidFill>
                  <a:schemeClr val="bg1"/>
                </a:solidFill>
                <a:latin typeface="Arial" panose="020B0604020202020204" pitchFamily="34" charset="0"/>
                <a:cs typeface="Arial" panose="020B0604020202020204" pitchFamily="34" charset="0"/>
              </a:rPr>
              <a:t>JEUDI 20 JANVIER 2022</a:t>
            </a:r>
          </a:p>
        </p:txBody>
      </p:sp>
      <p:sp>
        <p:nvSpPr>
          <p:cNvPr id="6" name="Rectangle 5"/>
          <p:cNvSpPr/>
          <p:nvPr/>
        </p:nvSpPr>
        <p:spPr>
          <a:xfrm>
            <a:off x="0" y="5943601"/>
            <a:ext cx="12192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1526" y="6018249"/>
            <a:ext cx="996136" cy="747102"/>
          </a:xfrm>
          <a:prstGeom prst="rect">
            <a:avLst/>
          </a:prstGeom>
        </p:spPr>
      </p:pic>
      <p:sp>
        <p:nvSpPr>
          <p:cNvPr id="9" name="ZoneTexte 8"/>
          <p:cNvSpPr txBox="1"/>
          <p:nvPr/>
        </p:nvSpPr>
        <p:spPr>
          <a:xfrm>
            <a:off x="8948057" y="6246912"/>
            <a:ext cx="3060441" cy="307777"/>
          </a:xfrm>
          <a:prstGeom prst="rect">
            <a:avLst/>
          </a:prstGeom>
          <a:noFill/>
        </p:spPr>
        <p:txBody>
          <a:bodyPr wrap="square" rtlCol="0">
            <a:spAutoFit/>
          </a:bodyPr>
          <a:lstStyle/>
          <a:p>
            <a:r>
              <a:rPr lang="fr-CH" sz="1400" b="1" dirty="0">
                <a:latin typeface="Arial" panose="020B0604020202020204" pitchFamily="34" charset="0"/>
                <a:cs typeface="Arial" panose="020B0604020202020204" pitchFamily="34" charset="0"/>
              </a:rPr>
              <a:t>Département des infrastructures</a:t>
            </a:r>
          </a:p>
        </p:txBody>
      </p:sp>
      <p:sp>
        <p:nvSpPr>
          <p:cNvPr id="10" name="ZoneTexte 9"/>
          <p:cNvSpPr txBox="1"/>
          <p:nvPr/>
        </p:nvSpPr>
        <p:spPr>
          <a:xfrm rot="16200000">
            <a:off x="11335571" y="5107654"/>
            <a:ext cx="1318356" cy="215444"/>
          </a:xfrm>
          <a:prstGeom prst="rect">
            <a:avLst/>
          </a:prstGeom>
          <a:noFill/>
        </p:spPr>
        <p:txBody>
          <a:bodyPr wrap="square" rtlCol="0">
            <a:spAutoFit/>
          </a:bodyPr>
          <a:lstStyle/>
          <a:p>
            <a:r>
              <a:rPr lang="fr-CH" sz="800" b="1" dirty="0">
                <a:solidFill>
                  <a:schemeClr val="bg1"/>
                </a:solidFill>
                <a:latin typeface="Arial" panose="020B0604020202020204" pitchFamily="34" charset="0"/>
                <a:cs typeface="Arial" panose="020B0604020202020204" pitchFamily="34" charset="0"/>
              </a:rPr>
              <a:t>JANVIER 2022</a:t>
            </a:r>
          </a:p>
        </p:txBody>
      </p:sp>
    </p:spTree>
    <p:extLst>
      <p:ext uri="{BB962C8B-B14F-4D97-AF65-F5344CB8AC3E}">
        <p14:creationId xmlns:p14="http://schemas.microsoft.com/office/powerpoint/2010/main" val="502331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98578" y="95873"/>
            <a:ext cx="11667753" cy="1077218"/>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STRUCTURE DE LA STRATÉGIE EN PHASE AVEC LA</a:t>
            </a:r>
          </a:p>
          <a:p>
            <a:r>
              <a:rPr lang="fr-CH" sz="3200" b="1" dirty="0">
                <a:solidFill>
                  <a:schemeClr val="accent4">
                    <a:lumMod val="75000"/>
                  </a:schemeClr>
                </a:solidFill>
                <a:latin typeface="Arial" panose="020B0604020202020204" pitchFamily="34" charset="0"/>
                <a:cs typeface="Arial" panose="020B0604020202020204" pitchFamily="34" charset="0"/>
              </a:rPr>
              <a:t>LOI POUR UNE MOBILITÉ COHÉRENTE ET ÉQUILIBRÉE</a:t>
            </a:r>
          </a:p>
        </p:txBody>
      </p:sp>
      <p:sp>
        <p:nvSpPr>
          <p:cNvPr id="4" name="Rectangle 3"/>
          <p:cNvSpPr/>
          <p:nvPr/>
        </p:nvSpPr>
        <p:spPr>
          <a:xfrm rot="16200000">
            <a:off x="-606492" y="597160"/>
            <a:ext cx="1287627" cy="74645"/>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grpSp>
        <p:nvGrpSpPr>
          <p:cNvPr id="7" name="Groupe 6"/>
          <p:cNvGrpSpPr/>
          <p:nvPr/>
        </p:nvGrpSpPr>
        <p:grpSpPr>
          <a:xfrm>
            <a:off x="198514" y="1278296"/>
            <a:ext cx="11970489" cy="4884809"/>
            <a:chOff x="198514" y="1278296"/>
            <a:chExt cx="11970489" cy="4884809"/>
          </a:xfrm>
        </p:grpSpPr>
        <p:pic>
          <p:nvPicPr>
            <p:cNvPr id="2" name="Image 6">
              <a:extLst>
                <a:ext uri="{FF2B5EF4-FFF2-40B4-BE49-F238E27FC236}">
                  <a16:creationId xmlns:a16="http://schemas.microsoft.com/office/drawing/2014/main" id="{9237D961-022E-8B4B-8801-ED0DD54B0804}"/>
                </a:ext>
              </a:extLst>
            </p:cNvPr>
            <p:cNvPicPr>
              <a:picLocks noChangeAspect="1"/>
            </p:cNvPicPr>
            <p:nvPr/>
          </p:nvPicPr>
          <p:blipFill rotWithShape="1">
            <a:blip r:embed="rId3">
              <a:extLst>
                <a:ext uri="{28A0092B-C50C-407E-A947-70E740481C1C}">
                  <a14:useLocalDpi xmlns:a14="http://schemas.microsoft.com/office/drawing/2010/main" val="0"/>
                </a:ext>
              </a:extLst>
            </a:blip>
            <a:srcRect b="40321"/>
            <a:stretch/>
          </p:blipFill>
          <p:spPr>
            <a:xfrm>
              <a:off x="198514" y="1278296"/>
              <a:ext cx="6066970" cy="4884809"/>
            </a:xfrm>
            <a:prstGeom prst="rect">
              <a:avLst/>
            </a:prstGeom>
          </p:spPr>
        </p:pic>
        <p:pic>
          <p:nvPicPr>
            <p:cNvPr id="5" name="Image 6">
              <a:extLst>
                <a:ext uri="{FF2B5EF4-FFF2-40B4-BE49-F238E27FC236}">
                  <a16:creationId xmlns:a16="http://schemas.microsoft.com/office/drawing/2014/main" id="{9237D961-022E-8B4B-8801-ED0DD54B0804}"/>
                </a:ext>
              </a:extLst>
            </p:cNvPr>
            <p:cNvPicPr>
              <a:picLocks noChangeAspect="1"/>
            </p:cNvPicPr>
            <p:nvPr/>
          </p:nvPicPr>
          <p:blipFill rotWithShape="1">
            <a:blip r:embed="rId3">
              <a:extLst>
                <a:ext uri="{28A0092B-C50C-407E-A947-70E740481C1C}">
                  <a14:useLocalDpi xmlns:a14="http://schemas.microsoft.com/office/drawing/2010/main" val="0"/>
                </a:ext>
              </a:extLst>
            </a:blip>
            <a:srcRect t="59212" r="3114"/>
            <a:stretch/>
          </p:blipFill>
          <p:spPr>
            <a:xfrm>
              <a:off x="6102033" y="2286001"/>
              <a:ext cx="5873097" cy="3335776"/>
            </a:xfrm>
            <a:prstGeom prst="rect">
              <a:avLst/>
            </a:prstGeom>
          </p:spPr>
        </p:pic>
        <p:pic>
          <p:nvPicPr>
            <p:cNvPr id="6" name="Image 6">
              <a:extLst>
                <a:ext uri="{FF2B5EF4-FFF2-40B4-BE49-F238E27FC236}">
                  <a16:creationId xmlns:a16="http://schemas.microsoft.com/office/drawing/2014/main" id="{9237D961-022E-8B4B-8801-ED0DD54B0804}"/>
                </a:ext>
              </a:extLst>
            </p:cNvPr>
            <p:cNvPicPr>
              <a:picLocks noChangeAspect="1"/>
            </p:cNvPicPr>
            <p:nvPr/>
          </p:nvPicPr>
          <p:blipFill rotWithShape="1">
            <a:blip r:embed="rId3">
              <a:extLst>
                <a:ext uri="{28A0092B-C50C-407E-A947-70E740481C1C}">
                  <a14:useLocalDpi xmlns:a14="http://schemas.microsoft.com/office/drawing/2010/main" val="0"/>
                </a:ext>
              </a:extLst>
            </a:blip>
            <a:srcRect b="87688"/>
            <a:stretch/>
          </p:blipFill>
          <p:spPr>
            <a:xfrm>
              <a:off x="6102033" y="1278297"/>
              <a:ext cx="6066970" cy="1007704"/>
            </a:xfrm>
            <a:prstGeom prst="rect">
              <a:avLst/>
            </a:prstGeom>
          </p:spPr>
        </p:pic>
      </p:grpSp>
      <p:pic>
        <p:nvPicPr>
          <p:cNvPr id="8" name="Image 8">
            <a:extLst>
              <a:ext uri="{FF2B5EF4-FFF2-40B4-BE49-F238E27FC236}">
                <a16:creationId xmlns:a16="http://schemas.microsoft.com/office/drawing/2014/main" id="{347B6A26-423F-034D-BFE3-32BC4BFDB88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26294" y="4461564"/>
            <a:ext cx="759250" cy="565986"/>
          </a:xfrm>
          <a:prstGeom prst="rect">
            <a:avLst/>
          </a:prstGeom>
        </p:spPr>
      </p:pic>
    </p:spTree>
    <p:extLst>
      <p:ext uri="{BB962C8B-B14F-4D97-AF65-F5344CB8AC3E}">
        <p14:creationId xmlns:p14="http://schemas.microsoft.com/office/powerpoint/2010/main" val="1442519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298578" y="149287"/>
            <a:ext cx="5127531" cy="1631216"/>
          </a:xfrm>
          <a:prstGeom prst="rect">
            <a:avLst/>
          </a:prstGeom>
          <a:noFill/>
        </p:spPr>
        <p:txBody>
          <a:bodyPr wrap="square" rtlCol="0">
            <a:spAutoFit/>
          </a:bodyPr>
          <a:lstStyle/>
          <a:p>
            <a:r>
              <a:rPr lang="fr-CH" sz="5000" b="1" dirty="0">
                <a:solidFill>
                  <a:schemeClr val="bg1"/>
                </a:solidFill>
                <a:latin typeface="Arial" panose="020B0604020202020204" pitchFamily="34" charset="0"/>
                <a:cs typeface="Arial" panose="020B0604020202020204" pitchFamily="34" charset="0"/>
              </a:rPr>
              <a:t>CONSULTATION CANTONALE</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ZoneTexte 6"/>
          <p:cNvSpPr txBox="1"/>
          <p:nvPr/>
        </p:nvSpPr>
        <p:spPr>
          <a:xfrm>
            <a:off x="6690696" y="1820690"/>
            <a:ext cx="4724232" cy="3477875"/>
          </a:xfrm>
          <a:prstGeom prst="rect">
            <a:avLst/>
          </a:prstGeom>
          <a:noFill/>
        </p:spPr>
        <p:txBody>
          <a:bodyPr wrap="square" rtlCol="0">
            <a:spAutoFit/>
          </a:bodyPr>
          <a:lstStyle/>
          <a:p>
            <a:pPr marL="285750" indent="-285750" algn="just">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DU 15 AVRIL AU 31 MAI 2021</a:t>
            </a:r>
          </a:p>
          <a:p>
            <a:pPr marL="285750" indent="-285750" algn="just">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COMMUNES GENEVOISES, PARTIS POLITIQUES, ORGANISATIONS FAÎTIÈRES, ASSOCIATIONS ET INSTITUTIONS ET SERVICES D'URGENCE.</a:t>
            </a:r>
          </a:p>
          <a:p>
            <a:pPr marL="285750" indent="-285750" algn="just">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211 ENTITÉS CONSULTÉES</a:t>
            </a:r>
          </a:p>
          <a:p>
            <a:pPr marL="285750" indent="-285750" algn="just">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115 RÉPONSES</a:t>
            </a:r>
          </a:p>
        </p:txBody>
      </p:sp>
    </p:spTree>
    <p:extLst>
      <p:ext uri="{BB962C8B-B14F-4D97-AF65-F5344CB8AC3E}">
        <p14:creationId xmlns:p14="http://schemas.microsoft.com/office/powerpoint/2010/main" val="2716132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98578" y="342094"/>
            <a:ext cx="11667753" cy="584775"/>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CATÉGORIES DES ENTITÉS REPRÉSENTÉES</a:t>
            </a:r>
          </a:p>
        </p:txBody>
      </p:sp>
      <p:sp>
        <p:nvSpPr>
          <p:cNvPr id="4" name="Rectangle 3"/>
          <p:cNvSpPr/>
          <p:nvPr/>
        </p:nvSpPr>
        <p:spPr>
          <a:xfrm rot="16200000">
            <a:off x="-606492" y="597160"/>
            <a:ext cx="1287627" cy="74645"/>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2" name="Image 1"/>
          <p:cNvPicPr>
            <a:picLocks noChangeAspect="1"/>
          </p:cNvPicPr>
          <p:nvPr/>
        </p:nvPicPr>
        <p:blipFill>
          <a:blip r:embed="rId2"/>
          <a:stretch>
            <a:fillRect/>
          </a:stretch>
        </p:blipFill>
        <p:spPr>
          <a:xfrm>
            <a:off x="2607852" y="1061622"/>
            <a:ext cx="7058388" cy="5766234"/>
          </a:xfrm>
          <a:prstGeom prst="rect">
            <a:avLst/>
          </a:prstGeom>
        </p:spPr>
      </p:pic>
    </p:spTree>
    <p:extLst>
      <p:ext uri="{BB962C8B-B14F-4D97-AF65-F5344CB8AC3E}">
        <p14:creationId xmlns:p14="http://schemas.microsoft.com/office/powerpoint/2010/main" val="1252639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24247" y="403649"/>
            <a:ext cx="11667753" cy="584775"/>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SYNTHÈSE DES RÉSULTATS</a:t>
            </a:r>
          </a:p>
        </p:txBody>
      </p:sp>
      <p:sp>
        <p:nvSpPr>
          <p:cNvPr id="4" name="Rectangle 3"/>
          <p:cNvSpPr/>
          <p:nvPr/>
        </p:nvSpPr>
        <p:spPr>
          <a:xfrm rot="16200000">
            <a:off x="-606492" y="597160"/>
            <a:ext cx="1287627" cy="74645"/>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7" name="Image 6"/>
          <p:cNvPicPr>
            <a:picLocks noChangeAspect="1"/>
          </p:cNvPicPr>
          <p:nvPr/>
        </p:nvPicPr>
        <p:blipFill rotWithShape="1">
          <a:blip r:embed="rId3"/>
          <a:srcRect b="6015"/>
          <a:stretch/>
        </p:blipFill>
        <p:spPr>
          <a:xfrm>
            <a:off x="1515443" y="987567"/>
            <a:ext cx="9047248" cy="5231337"/>
          </a:xfrm>
          <a:prstGeom prst="rect">
            <a:avLst/>
          </a:prstGeom>
        </p:spPr>
      </p:pic>
      <p:sp>
        <p:nvSpPr>
          <p:cNvPr id="8" name="Rectangle 83"/>
          <p:cNvSpPr>
            <a:spLocks noChangeArrowheads="1"/>
          </p:cNvSpPr>
          <p:nvPr/>
        </p:nvSpPr>
        <p:spPr bwMode="auto">
          <a:xfrm>
            <a:off x="2622819" y="6430733"/>
            <a:ext cx="388100" cy="373062"/>
          </a:xfrm>
          <a:prstGeom prst="rect">
            <a:avLst/>
          </a:prstGeom>
          <a:solidFill>
            <a:srgbClr val="00B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H"/>
          </a:p>
        </p:txBody>
      </p:sp>
      <p:sp>
        <p:nvSpPr>
          <p:cNvPr id="9" name="Rectangle 85"/>
          <p:cNvSpPr>
            <a:spLocks noChangeArrowheads="1"/>
          </p:cNvSpPr>
          <p:nvPr/>
        </p:nvSpPr>
        <p:spPr bwMode="auto">
          <a:xfrm>
            <a:off x="4209216" y="6430733"/>
            <a:ext cx="388100" cy="37306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H"/>
          </a:p>
        </p:txBody>
      </p:sp>
      <p:sp>
        <p:nvSpPr>
          <p:cNvPr id="10" name="Rectangle 87"/>
          <p:cNvSpPr>
            <a:spLocks noChangeArrowheads="1"/>
          </p:cNvSpPr>
          <p:nvPr/>
        </p:nvSpPr>
        <p:spPr bwMode="auto">
          <a:xfrm>
            <a:off x="6399107" y="6430733"/>
            <a:ext cx="398050" cy="373062"/>
          </a:xfrm>
          <a:prstGeom prst="rect">
            <a:avLst/>
          </a:prstGeom>
          <a:solidFill>
            <a:srgbClr val="ED7D3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H"/>
          </a:p>
        </p:txBody>
      </p:sp>
      <p:sp>
        <p:nvSpPr>
          <p:cNvPr id="11" name="Rectangle 89"/>
          <p:cNvSpPr>
            <a:spLocks noChangeArrowheads="1"/>
          </p:cNvSpPr>
          <p:nvPr/>
        </p:nvSpPr>
        <p:spPr bwMode="auto">
          <a:xfrm>
            <a:off x="7909324" y="6427003"/>
            <a:ext cx="388100" cy="373062"/>
          </a:xfrm>
          <a:prstGeom prst="rect">
            <a:avLst/>
          </a:prstGeom>
          <a:solidFill>
            <a:srgbClr val="FFE70E"/>
          </a:solidFill>
          <a:ln>
            <a:solidFill>
              <a:schemeClr val="tx1"/>
            </a:solidFill>
          </a:ln>
        </p:spPr>
        <p:txBody>
          <a:bodyPr vert="horz" wrap="square" lIns="91440" tIns="45720" rIns="91440" bIns="45720" numCol="1" anchor="t" anchorCtr="0" compatLnSpc="1">
            <a:prstTxWarp prst="textNoShape">
              <a:avLst/>
            </a:prstTxWarp>
          </a:bodyPr>
          <a:lstStyle/>
          <a:p>
            <a:endParaRPr lang="fr-CH"/>
          </a:p>
        </p:txBody>
      </p:sp>
      <p:sp>
        <p:nvSpPr>
          <p:cNvPr id="12" name="ZoneTexte 11"/>
          <p:cNvSpPr txBox="1"/>
          <p:nvPr/>
        </p:nvSpPr>
        <p:spPr>
          <a:xfrm>
            <a:off x="2993850" y="6430733"/>
            <a:ext cx="1101001" cy="369332"/>
          </a:xfrm>
          <a:prstGeom prst="rect">
            <a:avLst/>
          </a:prstGeom>
          <a:noFill/>
        </p:spPr>
        <p:txBody>
          <a:bodyPr wrap="square" rtlCol="0">
            <a:spAutoFit/>
          </a:bodyPr>
          <a:lstStyle/>
          <a:p>
            <a:r>
              <a:rPr lang="fr-CH" dirty="0"/>
              <a:t>Oui</a:t>
            </a:r>
          </a:p>
        </p:txBody>
      </p:sp>
      <p:sp>
        <p:nvSpPr>
          <p:cNvPr id="13" name="ZoneTexte 12"/>
          <p:cNvSpPr txBox="1"/>
          <p:nvPr/>
        </p:nvSpPr>
        <p:spPr>
          <a:xfrm>
            <a:off x="4608921" y="6430733"/>
            <a:ext cx="1512824" cy="369332"/>
          </a:xfrm>
          <a:prstGeom prst="rect">
            <a:avLst/>
          </a:prstGeom>
          <a:noFill/>
        </p:spPr>
        <p:txBody>
          <a:bodyPr wrap="square" rtlCol="0">
            <a:spAutoFit/>
          </a:bodyPr>
          <a:lstStyle/>
          <a:p>
            <a:r>
              <a:rPr lang="fr-CH" dirty="0"/>
              <a:t>Oui, mais +</a:t>
            </a:r>
          </a:p>
        </p:txBody>
      </p:sp>
      <p:sp>
        <p:nvSpPr>
          <p:cNvPr id="14" name="ZoneTexte 13"/>
          <p:cNvSpPr txBox="1"/>
          <p:nvPr/>
        </p:nvSpPr>
        <p:spPr>
          <a:xfrm>
            <a:off x="6791891" y="6430733"/>
            <a:ext cx="889001" cy="369332"/>
          </a:xfrm>
          <a:prstGeom prst="rect">
            <a:avLst/>
          </a:prstGeom>
          <a:noFill/>
        </p:spPr>
        <p:txBody>
          <a:bodyPr wrap="square" rtlCol="0">
            <a:spAutoFit/>
          </a:bodyPr>
          <a:lstStyle/>
          <a:p>
            <a:r>
              <a:rPr lang="fr-CH" dirty="0"/>
              <a:t>Non</a:t>
            </a:r>
          </a:p>
        </p:txBody>
      </p:sp>
      <p:sp>
        <p:nvSpPr>
          <p:cNvPr id="15" name="ZoneTexte 14"/>
          <p:cNvSpPr txBox="1"/>
          <p:nvPr/>
        </p:nvSpPr>
        <p:spPr>
          <a:xfrm>
            <a:off x="8297424" y="6427003"/>
            <a:ext cx="1512824" cy="369332"/>
          </a:xfrm>
          <a:prstGeom prst="rect">
            <a:avLst/>
          </a:prstGeom>
          <a:noFill/>
        </p:spPr>
        <p:txBody>
          <a:bodyPr wrap="square" rtlCol="0">
            <a:spAutoFit/>
          </a:bodyPr>
          <a:lstStyle/>
          <a:p>
            <a:r>
              <a:rPr lang="fr-CH" dirty="0"/>
              <a:t>Autre</a:t>
            </a:r>
          </a:p>
        </p:txBody>
      </p:sp>
      <p:sp>
        <p:nvSpPr>
          <p:cNvPr id="16" name="Rectangle 15"/>
          <p:cNvSpPr/>
          <p:nvPr/>
        </p:nvSpPr>
        <p:spPr>
          <a:xfrm>
            <a:off x="6598132" y="6619129"/>
            <a:ext cx="193759" cy="184666"/>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7" name="ZoneTexte 16"/>
          <p:cNvSpPr txBox="1"/>
          <p:nvPr/>
        </p:nvSpPr>
        <p:spPr>
          <a:xfrm>
            <a:off x="6880867" y="4901420"/>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68,7%</a:t>
            </a:r>
          </a:p>
        </p:txBody>
      </p:sp>
      <p:sp>
        <p:nvSpPr>
          <p:cNvPr id="18" name="ZoneTexte 17"/>
          <p:cNvSpPr txBox="1"/>
          <p:nvPr/>
        </p:nvSpPr>
        <p:spPr>
          <a:xfrm>
            <a:off x="8706709" y="4244071"/>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43,3%</a:t>
            </a:r>
          </a:p>
        </p:txBody>
      </p:sp>
      <p:sp>
        <p:nvSpPr>
          <p:cNvPr id="19" name="ZoneTexte 18"/>
          <p:cNvSpPr txBox="1"/>
          <p:nvPr/>
        </p:nvSpPr>
        <p:spPr>
          <a:xfrm>
            <a:off x="6347549" y="3626757"/>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60,9%</a:t>
            </a:r>
          </a:p>
        </p:txBody>
      </p:sp>
      <p:sp>
        <p:nvSpPr>
          <p:cNvPr id="20" name="ZoneTexte 19"/>
          <p:cNvSpPr txBox="1"/>
          <p:nvPr/>
        </p:nvSpPr>
        <p:spPr>
          <a:xfrm>
            <a:off x="6839012" y="2961784"/>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69,6%</a:t>
            </a:r>
          </a:p>
        </p:txBody>
      </p:sp>
      <p:sp>
        <p:nvSpPr>
          <p:cNvPr id="21" name="ZoneTexte 20"/>
          <p:cNvSpPr txBox="1"/>
          <p:nvPr/>
        </p:nvSpPr>
        <p:spPr>
          <a:xfrm>
            <a:off x="7041803" y="2343171"/>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62,6%</a:t>
            </a:r>
          </a:p>
        </p:txBody>
      </p:sp>
      <p:sp>
        <p:nvSpPr>
          <p:cNvPr id="22" name="ZoneTexte 21"/>
          <p:cNvSpPr txBox="1"/>
          <p:nvPr/>
        </p:nvSpPr>
        <p:spPr>
          <a:xfrm>
            <a:off x="6408154" y="1821874"/>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64,3%</a:t>
            </a:r>
          </a:p>
        </p:txBody>
      </p:sp>
      <p:sp>
        <p:nvSpPr>
          <p:cNvPr id="24" name="ZoneTexte 23"/>
          <p:cNvSpPr txBox="1"/>
          <p:nvPr/>
        </p:nvSpPr>
        <p:spPr>
          <a:xfrm>
            <a:off x="7015006" y="1114417"/>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79,1%</a:t>
            </a:r>
          </a:p>
        </p:txBody>
      </p:sp>
      <p:sp>
        <p:nvSpPr>
          <p:cNvPr id="25" name="ZoneTexte 24"/>
          <p:cNvSpPr txBox="1"/>
          <p:nvPr/>
        </p:nvSpPr>
        <p:spPr>
          <a:xfrm>
            <a:off x="6694676" y="5891191"/>
            <a:ext cx="694254" cy="276999"/>
          </a:xfrm>
          <a:prstGeom prst="rect">
            <a:avLst/>
          </a:prstGeom>
          <a:ln w="3175">
            <a:solidFill>
              <a:schemeClr val="tx1"/>
            </a:solidFill>
          </a:ln>
          <a:effectLst>
            <a:outerShdw blurRad="190500" dist="228600" dir="2700000" algn="ctr">
              <a:srgbClr val="000000">
                <a:alpha val="30000"/>
              </a:srgb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CH" sz="1200" b="1" dirty="0"/>
              <a:t>67%</a:t>
            </a:r>
          </a:p>
        </p:txBody>
      </p:sp>
    </p:spTree>
    <p:extLst>
      <p:ext uri="{BB962C8B-B14F-4D97-AF65-F5344CB8AC3E}">
        <p14:creationId xmlns:p14="http://schemas.microsoft.com/office/powerpoint/2010/main" val="292507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P spid="22"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0" y="149287"/>
            <a:ext cx="5505061" cy="1446550"/>
          </a:xfrm>
          <a:prstGeom prst="rect">
            <a:avLst/>
          </a:prstGeom>
          <a:noFill/>
        </p:spPr>
        <p:txBody>
          <a:bodyPr wrap="square" rtlCol="0">
            <a:spAutoFit/>
          </a:bodyPr>
          <a:lstStyle/>
          <a:p>
            <a:r>
              <a:rPr lang="fr-CH" sz="4400" b="1" dirty="0">
                <a:solidFill>
                  <a:schemeClr val="bg1"/>
                </a:solidFill>
                <a:latin typeface="Arial" panose="020B0604020202020204" pitchFamily="34" charset="0"/>
                <a:cs typeface="Arial" panose="020B0604020202020204" pitchFamily="34" charset="0"/>
              </a:rPr>
              <a:t>PROBLÉMATIQUES SOULEVÉES</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ZoneTexte 6"/>
          <p:cNvSpPr txBox="1"/>
          <p:nvPr/>
        </p:nvSpPr>
        <p:spPr>
          <a:xfrm>
            <a:off x="6590212" y="1952807"/>
            <a:ext cx="5471160" cy="2862322"/>
          </a:xfrm>
          <a:prstGeom prst="rect">
            <a:avLst/>
          </a:prstGeom>
          <a:noFill/>
        </p:spPr>
        <p:txBody>
          <a:bodyPr wrap="square" rtlCol="0">
            <a:spAutoFit/>
          </a:bodyPr>
          <a:lstStyle/>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LISIBILITÉ DES LIMITATIONS </a:t>
            </a:r>
            <a:r>
              <a:rPr lang="fr-CH" sz="2000" b="1" dirty="0" smtClean="0">
                <a:solidFill>
                  <a:schemeClr val="accent4">
                    <a:lumMod val="75000"/>
                  </a:schemeClr>
                </a:solidFill>
                <a:latin typeface="Arial" panose="020B0604020202020204" pitchFamily="34" charset="0"/>
                <a:cs typeface="Arial" panose="020B0604020202020204" pitchFamily="34" charset="0"/>
              </a:rPr>
              <a:t/>
            </a:r>
            <a:br>
              <a:rPr lang="fr-CH" sz="2000" b="1" dirty="0" smtClean="0">
                <a:solidFill>
                  <a:schemeClr val="accent4">
                    <a:lumMod val="75000"/>
                  </a:schemeClr>
                </a:solidFill>
                <a:latin typeface="Arial" panose="020B0604020202020204" pitchFamily="34" charset="0"/>
                <a:cs typeface="Arial" panose="020B0604020202020204" pitchFamily="34" charset="0"/>
              </a:rPr>
            </a:br>
            <a:r>
              <a:rPr lang="fr-CH" sz="2000" b="1" dirty="0" smtClean="0">
                <a:solidFill>
                  <a:schemeClr val="accent4">
                    <a:lumMod val="75000"/>
                  </a:schemeClr>
                </a:solidFill>
                <a:latin typeface="Arial" panose="020B0604020202020204" pitchFamily="34" charset="0"/>
                <a:cs typeface="Arial" panose="020B0604020202020204" pitchFamily="34" charset="0"/>
              </a:rPr>
              <a:t>DE </a:t>
            </a:r>
            <a:r>
              <a:rPr lang="fr-CH" sz="2000" b="1" dirty="0">
                <a:solidFill>
                  <a:schemeClr val="accent4">
                    <a:lumMod val="75000"/>
                  </a:schemeClr>
                </a:solidFill>
                <a:latin typeface="Arial" panose="020B0604020202020204" pitchFamily="34" charset="0"/>
                <a:cs typeface="Arial" panose="020B0604020202020204" pitchFamily="34" charset="0"/>
              </a:rPr>
              <a:t>VITESSE POUR L'USAGER</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COURSES OFFICIELLES URGENTES</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MOYENS DE CONTRÔLE </a:t>
            </a:r>
            <a:r>
              <a:rPr lang="fr-CH" sz="2000" b="1" dirty="0" smtClean="0">
                <a:solidFill>
                  <a:schemeClr val="accent4">
                    <a:lumMod val="75000"/>
                  </a:schemeClr>
                </a:solidFill>
                <a:latin typeface="Arial" panose="020B0604020202020204" pitchFamily="34" charset="0"/>
                <a:cs typeface="Arial" panose="020B0604020202020204" pitchFamily="34" charset="0"/>
              </a:rPr>
              <a:t/>
            </a:r>
            <a:br>
              <a:rPr lang="fr-CH" sz="2000" b="1" dirty="0" smtClean="0">
                <a:solidFill>
                  <a:schemeClr val="accent4">
                    <a:lumMod val="75000"/>
                  </a:schemeClr>
                </a:solidFill>
                <a:latin typeface="Arial" panose="020B0604020202020204" pitchFamily="34" charset="0"/>
                <a:cs typeface="Arial" panose="020B0604020202020204" pitchFamily="34" charset="0"/>
              </a:rPr>
            </a:br>
            <a:r>
              <a:rPr lang="fr-CH" sz="2000" b="1" dirty="0" smtClean="0">
                <a:solidFill>
                  <a:schemeClr val="accent4">
                    <a:lumMod val="75000"/>
                  </a:schemeClr>
                </a:solidFill>
                <a:latin typeface="Arial" panose="020B0604020202020204" pitchFamily="34" charset="0"/>
                <a:cs typeface="Arial" panose="020B0604020202020204" pitchFamily="34" charset="0"/>
              </a:rPr>
              <a:t>DES </a:t>
            </a:r>
            <a:r>
              <a:rPr lang="fr-CH" sz="2000" b="1" dirty="0">
                <a:solidFill>
                  <a:schemeClr val="accent4">
                    <a:lumMod val="75000"/>
                  </a:schemeClr>
                </a:solidFill>
                <a:latin typeface="Arial" panose="020B0604020202020204" pitchFamily="34" charset="0"/>
                <a:cs typeface="Arial" panose="020B0604020202020204" pitchFamily="34" charset="0"/>
              </a:rPr>
              <a:t>VITESSES</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FLUIDITÉ DES TRANSPORTS PUBLICS</a:t>
            </a:r>
          </a:p>
        </p:txBody>
      </p:sp>
    </p:spTree>
    <p:extLst>
      <p:ext uri="{BB962C8B-B14F-4D97-AF65-F5344CB8AC3E}">
        <p14:creationId xmlns:p14="http://schemas.microsoft.com/office/powerpoint/2010/main" val="2150481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0" y="149287"/>
            <a:ext cx="5505061" cy="2800767"/>
          </a:xfrm>
          <a:prstGeom prst="rect">
            <a:avLst/>
          </a:prstGeom>
          <a:noFill/>
        </p:spPr>
        <p:txBody>
          <a:bodyPr wrap="square" rtlCol="0">
            <a:spAutoFit/>
          </a:bodyPr>
          <a:lstStyle/>
          <a:p>
            <a:r>
              <a:rPr lang="fr-CH" sz="4400" b="1" dirty="0">
                <a:solidFill>
                  <a:schemeClr val="bg1"/>
                </a:solidFill>
                <a:latin typeface="Arial" panose="020B0604020202020204" pitchFamily="34" charset="0"/>
                <a:cs typeface="Arial" panose="020B0604020202020204" pitchFamily="34" charset="0"/>
              </a:rPr>
              <a:t>L’EXEMPLE DE BRUXELLES </a:t>
            </a:r>
            <a:r>
              <a:rPr lang="fr-CH" sz="4400" b="1" dirty="0" smtClean="0">
                <a:solidFill>
                  <a:schemeClr val="bg1"/>
                </a:solidFill>
                <a:latin typeface="Arial" panose="020B0604020202020204" pitchFamily="34" charset="0"/>
                <a:cs typeface="Arial" panose="020B0604020202020204" pitchFamily="34" charset="0"/>
              </a:rPr>
              <a:t> À</a:t>
            </a:r>
          </a:p>
          <a:p>
            <a:r>
              <a:rPr lang="fr-CH" sz="4400" b="1" dirty="0" smtClean="0">
                <a:solidFill>
                  <a:schemeClr val="bg1"/>
                </a:solidFill>
                <a:latin typeface="Arial" panose="020B0604020202020204" pitchFamily="34" charset="0"/>
                <a:cs typeface="Arial" panose="020B0604020202020204" pitchFamily="34" charset="0"/>
              </a:rPr>
              <a:t>30 </a:t>
            </a:r>
            <a:r>
              <a:rPr lang="fr-CH" sz="4400" b="1" dirty="0">
                <a:solidFill>
                  <a:schemeClr val="bg1"/>
                </a:solidFill>
                <a:latin typeface="Arial" panose="020B0604020202020204" pitchFamily="34" charset="0"/>
                <a:cs typeface="Arial" panose="020B0604020202020204" pitchFamily="34" charset="0"/>
              </a:rPr>
              <a:t>KM/H DEPUIS JANVIER 2021</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ZoneTexte 6"/>
          <p:cNvSpPr txBox="1"/>
          <p:nvPr/>
        </p:nvSpPr>
        <p:spPr>
          <a:xfrm>
            <a:off x="6720840" y="1974578"/>
            <a:ext cx="5126167" cy="2862322"/>
          </a:xfrm>
          <a:prstGeom prst="rect">
            <a:avLst/>
          </a:prstGeom>
          <a:noFill/>
        </p:spPr>
        <p:txBody>
          <a:bodyPr wrap="square" rtlCol="0">
            <a:spAutoFit/>
          </a:bodyPr>
          <a:lstStyle/>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PAS D’IMPACT SENSIBLE </a:t>
            </a:r>
            <a:r>
              <a:rPr lang="fr-CH" sz="2000" b="1" dirty="0" smtClean="0">
                <a:solidFill>
                  <a:schemeClr val="accent4">
                    <a:lumMod val="75000"/>
                  </a:schemeClr>
                </a:solidFill>
                <a:latin typeface="Arial" panose="020B0604020202020204" pitchFamily="34" charset="0"/>
                <a:cs typeface="Arial" panose="020B0604020202020204" pitchFamily="34" charset="0"/>
              </a:rPr>
              <a:t/>
            </a:r>
            <a:br>
              <a:rPr lang="fr-CH" sz="2000" b="1" dirty="0" smtClean="0">
                <a:solidFill>
                  <a:schemeClr val="accent4">
                    <a:lumMod val="75000"/>
                  </a:schemeClr>
                </a:solidFill>
                <a:latin typeface="Arial" panose="020B0604020202020204" pitchFamily="34" charset="0"/>
                <a:cs typeface="Arial" panose="020B0604020202020204" pitchFamily="34" charset="0"/>
              </a:rPr>
            </a:br>
            <a:r>
              <a:rPr lang="fr-CH" sz="2000" b="1" dirty="0" smtClean="0">
                <a:solidFill>
                  <a:schemeClr val="accent4">
                    <a:lumMod val="75000"/>
                  </a:schemeClr>
                </a:solidFill>
                <a:latin typeface="Arial" panose="020B0604020202020204" pitchFamily="34" charset="0"/>
                <a:cs typeface="Arial" panose="020B0604020202020204" pitchFamily="34" charset="0"/>
              </a:rPr>
              <a:t>SUR LES </a:t>
            </a:r>
            <a:r>
              <a:rPr lang="fr-CH" sz="2000" b="1" dirty="0">
                <a:solidFill>
                  <a:schemeClr val="accent4">
                    <a:lumMod val="75000"/>
                  </a:schemeClr>
                </a:solidFill>
                <a:latin typeface="Arial" panose="020B0604020202020204" pitchFamily="34" charset="0"/>
                <a:cs typeface="Arial" panose="020B0604020202020204" pitchFamily="34" charset="0"/>
              </a:rPr>
              <a:t>TEMPS DE TRAJET</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BAISSE DES NIVEAUX DE BRUIT </a:t>
            </a:r>
            <a:r>
              <a:rPr lang="fr-CH" sz="2000" b="1" dirty="0" smtClean="0">
                <a:solidFill>
                  <a:schemeClr val="accent4">
                    <a:lumMod val="75000"/>
                  </a:schemeClr>
                </a:solidFill>
                <a:latin typeface="Arial" panose="020B0604020202020204" pitchFamily="34" charset="0"/>
                <a:cs typeface="Arial" panose="020B0604020202020204" pitchFamily="34" charset="0"/>
              </a:rPr>
              <a:t/>
            </a:r>
            <a:br>
              <a:rPr lang="fr-CH" sz="2000" b="1" dirty="0" smtClean="0">
                <a:solidFill>
                  <a:schemeClr val="accent4">
                    <a:lumMod val="75000"/>
                  </a:schemeClr>
                </a:solidFill>
                <a:latin typeface="Arial" panose="020B0604020202020204" pitchFamily="34" charset="0"/>
                <a:cs typeface="Arial" panose="020B0604020202020204" pitchFamily="34" charset="0"/>
              </a:rPr>
            </a:br>
            <a:r>
              <a:rPr lang="fr-CH" sz="2000" b="1" dirty="0" smtClean="0">
                <a:solidFill>
                  <a:schemeClr val="accent4">
                    <a:lumMod val="75000"/>
                  </a:schemeClr>
                </a:solidFill>
                <a:latin typeface="Arial" panose="020B0604020202020204" pitchFamily="34" charset="0"/>
                <a:cs typeface="Arial" panose="020B0604020202020204" pitchFamily="34" charset="0"/>
              </a:rPr>
              <a:t>DE </a:t>
            </a:r>
            <a:r>
              <a:rPr lang="fr-CH" sz="2000" b="1" dirty="0">
                <a:solidFill>
                  <a:schemeClr val="accent4">
                    <a:lumMod val="75000"/>
                  </a:schemeClr>
                </a:solidFill>
                <a:latin typeface="Arial" panose="020B0604020202020204" pitchFamily="34" charset="0"/>
                <a:cs typeface="Arial" panose="020B0604020202020204" pitchFamily="34" charset="0"/>
              </a:rPr>
              <a:t>1,5 à 4,8 dB (A)</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REDUCTION DRASTIQUE </a:t>
            </a:r>
            <a:r>
              <a:rPr lang="fr-CH" sz="2000" b="1" dirty="0" smtClean="0">
                <a:solidFill>
                  <a:schemeClr val="accent4">
                    <a:lumMod val="75000"/>
                  </a:schemeClr>
                </a:solidFill>
                <a:latin typeface="Arial" panose="020B0604020202020204" pitchFamily="34" charset="0"/>
                <a:cs typeface="Arial" panose="020B0604020202020204" pitchFamily="34" charset="0"/>
              </a:rPr>
              <a:t/>
            </a:r>
            <a:br>
              <a:rPr lang="fr-CH" sz="2000" b="1" dirty="0" smtClean="0">
                <a:solidFill>
                  <a:schemeClr val="accent4">
                    <a:lumMod val="75000"/>
                  </a:schemeClr>
                </a:solidFill>
                <a:latin typeface="Arial" panose="020B0604020202020204" pitchFamily="34" charset="0"/>
                <a:cs typeface="Arial" panose="020B0604020202020204" pitchFamily="34" charset="0"/>
              </a:rPr>
            </a:br>
            <a:r>
              <a:rPr lang="fr-CH" sz="2000" b="1" dirty="0" smtClean="0">
                <a:solidFill>
                  <a:schemeClr val="accent4">
                    <a:lumMod val="75000"/>
                  </a:schemeClr>
                </a:solidFill>
                <a:latin typeface="Arial" panose="020B0604020202020204" pitchFamily="34" charset="0"/>
                <a:cs typeface="Arial" panose="020B0604020202020204" pitchFamily="34" charset="0"/>
              </a:rPr>
              <a:t>DES </a:t>
            </a:r>
            <a:r>
              <a:rPr lang="fr-CH" sz="2000" b="1" dirty="0">
                <a:solidFill>
                  <a:schemeClr val="accent4">
                    <a:lumMod val="75000"/>
                  </a:schemeClr>
                </a:solidFill>
                <a:latin typeface="Arial" panose="020B0604020202020204" pitchFamily="34" charset="0"/>
                <a:cs typeface="Arial" panose="020B0604020202020204" pitchFamily="34" charset="0"/>
              </a:rPr>
              <a:t>ACCIDENTS GRAVES</a:t>
            </a:r>
          </a:p>
          <a:p>
            <a:pPr marL="285750" indent="-28575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7525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0" y="149287"/>
            <a:ext cx="5505061" cy="1446550"/>
          </a:xfrm>
          <a:prstGeom prst="rect">
            <a:avLst/>
          </a:prstGeom>
          <a:noFill/>
        </p:spPr>
        <p:txBody>
          <a:bodyPr wrap="square" rtlCol="0">
            <a:spAutoFit/>
          </a:bodyPr>
          <a:lstStyle/>
          <a:p>
            <a:r>
              <a:rPr lang="fr-CH" sz="4400" b="1" dirty="0">
                <a:solidFill>
                  <a:schemeClr val="bg1"/>
                </a:solidFill>
                <a:latin typeface="Arial" panose="020B0604020202020204" pitchFamily="34" charset="0"/>
                <a:cs typeface="Arial" panose="020B0604020202020204" pitchFamily="34" charset="0"/>
              </a:rPr>
              <a:t>PROCHAINES ÉTAPES</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ZoneTexte 6"/>
          <p:cNvSpPr txBox="1"/>
          <p:nvPr/>
        </p:nvSpPr>
        <p:spPr>
          <a:xfrm>
            <a:off x="6597015" y="743472"/>
            <a:ext cx="5126167" cy="5632311"/>
          </a:xfrm>
          <a:prstGeom prst="rect">
            <a:avLst/>
          </a:prstGeom>
          <a:noFill/>
        </p:spPr>
        <p:txBody>
          <a:bodyPr wrap="square" rtlCol="0">
            <a:spAutoFit/>
          </a:bodyPr>
          <a:lstStyle/>
          <a:p>
            <a:pPr algn="just"/>
            <a:r>
              <a:rPr lang="fr-CH" b="1" dirty="0">
                <a:solidFill>
                  <a:schemeClr val="accent4">
                    <a:lumMod val="75000"/>
                  </a:schemeClr>
                </a:solidFill>
                <a:latin typeface="Arial" panose="020B0604020202020204" pitchFamily="34" charset="0"/>
                <a:cs typeface="Arial" panose="020B0604020202020204" pitchFamily="34" charset="0"/>
              </a:rPr>
              <a:t>PRINTEMPS 2022</a:t>
            </a:r>
          </a:p>
          <a:p>
            <a:pPr lvl="1" algn="just"/>
            <a:r>
              <a:rPr lang="fr-CH" dirty="0">
                <a:solidFill>
                  <a:schemeClr val="accent4">
                    <a:lumMod val="75000"/>
                  </a:schemeClr>
                </a:solidFill>
                <a:latin typeface="Arial" panose="020B0604020202020204" pitchFamily="34" charset="0"/>
                <a:cs typeface="Arial" panose="020B0604020202020204" pitchFamily="34" charset="0"/>
              </a:rPr>
              <a:t>Publication d'une enquête publique qui intégrera l'entier des axes routiers concernés par une modification de vitesse.</a:t>
            </a:r>
          </a:p>
          <a:p>
            <a:pPr algn="just"/>
            <a:endParaRPr lang="fr-CH" dirty="0">
              <a:solidFill>
                <a:schemeClr val="accent4">
                  <a:lumMod val="75000"/>
                </a:schemeClr>
              </a:solidFill>
              <a:latin typeface="Arial" panose="020B0604020202020204" pitchFamily="34" charset="0"/>
              <a:cs typeface="Arial" panose="020B0604020202020204" pitchFamily="34" charset="0"/>
            </a:endParaRPr>
          </a:p>
          <a:p>
            <a:pPr lvl="1" algn="just"/>
            <a:r>
              <a:rPr lang="fr-CH" dirty="0">
                <a:solidFill>
                  <a:schemeClr val="accent4">
                    <a:lumMod val="75000"/>
                  </a:schemeClr>
                </a:solidFill>
                <a:latin typeface="Arial" panose="020B0604020202020204" pitchFamily="34" charset="0"/>
                <a:cs typeface="Arial" panose="020B0604020202020204" pitchFamily="34" charset="0"/>
              </a:rPr>
              <a:t>Une fois le délai de 30 jours passé pour recueillir des observations, un arrêté sera publié dans la Feuille d'Avis Officielle pour un nouveau délai de 30 jours.</a:t>
            </a:r>
          </a:p>
          <a:p>
            <a:pPr marL="285750" indent="-285750" algn="just">
              <a:buFont typeface="Arial" panose="020B0604020202020204" pitchFamily="34" charset="0"/>
              <a:buChar char="•"/>
            </a:pPr>
            <a:endParaRPr lang="fr-CH" dirty="0">
              <a:solidFill>
                <a:schemeClr val="accent4">
                  <a:lumMod val="75000"/>
                </a:schemeClr>
              </a:solidFill>
              <a:latin typeface="Arial" panose="020B0604020202020204" pitchFamily="34" charset="0"/>
              <a:cs typeface="Arial" panose="020B0604020202020204" pitchFamily="34" charset="0"/>
            </a:endParaRPr>
          </a:p>
          <a:p>
            <a:pPr algn="just"/>
            <a:r>
              <a:rPr lang="fr-CH" b="1" dirty="0">
                <a:solidFill>
                  <a:schemeClr val="accent4">
                    <a:lumMod val="75000"/>
                  </a:schemeClr>
                </a:solidFill>
                <a:latin typeface="Arial" panose="020B0604020202020204" pitchFamily="34" charset="0"/>
                <a:cs typeface="Arial" panose="020B0604020202020204" pitchFamily="34" charset="0"/>
              </a:rPr>
              <a:t>JUSQU'À FIN 2022</a:t>
            </a:r>
          </a:p>
          <a:p>
            <a:pPr lvl="1" algn="just"/>
            <a:r>
              <a:rPr lang="fr-CH" dirty="0">
                <a:solidFill>
                  <a:schemeClr val="accent4">
                    <a:lumMod val="75000"/>
                  </a:schemeClr>
                </a:solidFill>
                <a:latin typeface="Arial" panose="020B0604020202020204" pitchFamily="34" charset="0"/>
                <a:cs typeface="Arial" panose="020B0604020202020204" pitchFamily="34" charset="0"/>
              </a:rPr>
              <a:t>Si la procédure ne fait pas l'objet de recours, elle se déploiera en priorité dans la zone I LMCE ainsi que sur les axes routiers en dépassement des valeurs d'alarme selon l'OPB. </a:t>
            </a:r>
          </a:p>
          <a:p>
            <a:pPr marL="285750" indent="-285750" algn="just">
              <a:buFont typeface="Arial" panose="020B0604020202020204" pitchFamily="34" charset="0"/>
              <a:buChar char="•"/>
            </a:pPr>
            <a:endParaRPr lang="fr-CH" dirty="0">
              <a:solidFill>
                <a:schemeClr val="accent4">
                  <a:lumMod val="75000"/>
                </a:schemeClr>
              </a:solidFill>
              <a:latin typeface="Arial" panose="020B0604020202020204" pitchFamily="34" charset="0"/>
              <a:cs typeface="Arial" panose="020B0604020202020204" pitchFamily="34" charset="0"/>
            </a:endParaRPr>
          </a:p>
          <a:p>
            <a:pPr algn="just"/>
            <a:r>
              <a:rPr lang="fr-CH" b="1" dirty="0">
                <a:solidFill>
                  <a:schemeClr val="accent4">
                    <a:lumMod val="75000"/>
                  </a:schemeClr>
                </a:solidFill>
                <a:latin typeface="Arial" panose="020B0604020202020204" pitchFamily="34" charset="0"/>
                <a:cs typeface="Arial" panose="020B0604020202020204" pitchFamily="34" charset="0"/>
              </a:rPr>
              <a:t>DÉBUT 2023</a:t>
            </a:r>
          </a:p>
          <a:p>
            <a:pPr lvl="1" algn="just"/>
            <a:r>
              <a:rPr lang="fr-CH" dirty="0">
                <a:solidFill>
                  <a:schemeClr val="accent4">
                    <a:lumMod val="75000"/>
                  </a:schemeClr>
                </a:solidFill>
                <a:latin typeface="Arial" panose="020B0604020202020204" pitchFamily="34" charset="0"/>
                <a:cs typeface="Arial" panose="020B0604020202020204" pitchFamily="34" charset="0"/>
              </a:rPr>
              <a:t>Déploiement sur les autres axes</a:t>
            </a:r>
          </a:p>
          <a:p>
            <a:pPr marL="285750" indent="-285750" algn="just">
              <a:buFont typeface="Arial" panose="020B0604020202020204" pitchFamily="34" charset="0"/>
              <a:buChar char="•"/>
            </a:pPr>
            <a:endParaRPr lang="fr-CH" dirty="0">
              <a:solidFill>
                <a:schemeClr val="accent4">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0846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 y="0"/>
            <a:ext cx="12192000" cy="6857999"/>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fr-CH" sz="6000" b="1" dirty="0" smtClean="0">
                <a:latin typeface="Arial" panose="020B0604020202020204" pitchFamily="34" charset="0"/>
                <a:cs typeface="Arial" panose="020B0604020202020204" pitchFamily="34" charset="0"/>
              </a:rPr>
              <a:t>MERCI DE VOTRE ATTENTION</a:t>
            </a:r>
            <a:endParaRPr lang="fr-CH"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8766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298579" y="149287"/>
            <a:ext cx="4413379" cy="861774"/>
          </a:xfrm>
          <a:prstGeom prst="rect">
            <a:avLst/>
          </a:prstGeom>
          <a:noFill/>
        </p:spPr>
        <p:txBody>
          <a:bodyPr wrap="square" rtlCol="0">
            <a:spAutoFit/>
          </a:bodyPr>
          <a:lstStyle/>
          <a:p>
            <a:r>
              <a:rPr lang="fr-CH" sz="5000" b="1" dirty="0">
                <a:solidFill>
                  <a:schemeClr val="bg1"/>
                </a:solidFill>
                <a:latin typeface="Arial" panose="020B0604020202020204" pitchFamily="34" charset="0"/>
                <a:cs typeface="Arial" panose="020B0604020202020204" pitchFamily="34" charset="0"/>
              </a:rPr>
              <a:t>CONTEXTE </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4" name="ZoneTexte 3"/>
          <p:cNvSpPr txBox="1"/>
          <p:nvPr/>
        </p:nvSpPr>
        <p:spPr>
          <a:xfrm>
            <a:off x="6564086" y="2657431"/>
            <a:ext cx="5393451" cy="1415772"/>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120'0000</a:t>
            </a:r>
          </a:p>
          <a:p>
            <a:r>
              <a:rPr lang="fr-CH" dirty="0">
                <a:solidFill>
                  <a:schemeClr val="accent4">
                    <a:lumMod val="75000"/>
                  </a:schemeClr>
                </a:solidFill>
                <a:latin typeface="Arial" panose="020B0604020202020204" pitchFamily="34" charset="0"/>
                <a:cs typeface="Arial" panose="020B0604020202020204" pitchFamily="34" charset="0"/>
              </a:rPr>
              <a:t>Malgré cela, le nombre d'habitants confrontés à des niveaux de bruit dépassant les normes fédérales demeure très élevé à Genève</a:t>
            </a:r>
            <a:endParaRPr lang="fr-CH" sz="3200" b="1" dirty="0">
              <a:solidFill>
                <a:schemeClr val="accent4">
                  <a:lumMod val="75000"/>
                </a:schemeClr>
              </a:solidFill>
              <a:latin typeface="Arial" panose="020B0604020202020204" pitchFamily="34" charset="0"/>
              <a:cs typeface="Arial" panose="020B0604020202020204" pitchFamily="34" charset="0"/>
            </a:endParaRPr>
          </a:p>
        </p:txBody>
      </p:sp>
      <p:sp>
        <p:nvSpPr>
          <p:cNvPr id="8" name="Rectangle 7"/>
          <p:cNvSpPr/>
          <p:nvPr/>
        </p:nvSpPr>
        <p:spPr>
          <a:xfrm>
            <a:off x="6487886" y="685054"/>
            <a:ext cx="5560088" cy="1138773"/>
          </a:xfrm>
          <a:prstGeom prst="rect">
            <a:avLst/>
          </a:prstGeom>
        </p:spPr>
        <p:txBody>
          <a:bodyPr wrap="square">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89%</a:t>
            </a:r>
            <a:endParaRPr lang="fr-CH" b="1" dirty="0">
              <a:solidFill>
                <a:schemeClr val="accent4">
                  <a:lumMod val="75000"/>
                </a:schemeClr>
              </a:solidFill>
              <a:latin typeface="Arial" panose="020B0604020202020204" pitchFamily="34" charset="0"/>
              <a:cs typeface="Arial" panose="020B0604020202020204" pitchFamily="34" charset="0"/>
            </a:endParaRPr>
          </a:p>
          <a:p>
            <a:r>
              <a:rPr lang="fr-CH" dirty="0">
                <a:solidFill>
                  <a:schemeClr val="accent4">
                    <a:lumMod val="75000"/>
                  </a:schemeClr>
                </a:solidFill>
                <a:latin typeface="Arial" panose="020B0604020202020204" pitchFamily="34" charset="0"/>
                <a:cs typeface="Arial" panose="020B0604020202020204" pitchFamily="34" charset="0"/>
              </a:rPr>
              <a:t>C'est le pourcentage du réseau routier cantonal assaini par la pose de revêtements </a:t>
            </a:r>
            <a:r>
              <a:rPr lang="fr-CH" dirty="0" err="1">
                <a:solidFill>
                  <a:schemeClr val="accent4">
                    <a:lumMod val="75000"/>
                  </a:schemeClr>
                </a:solidFill>
                <a:latin typeface="Arial" panose="020B0604020202020204" pitchFamily="34" charset="0"/>
                <a:cs typeface="Arial" panose="020B0604020202020204" pitchFamily="34" charset="0"/>
              </a:rPr>
              <a:t>phonoabsorbants</a:t>
            </a:r>
            <a:endParaRPr lang="fr-CH" b="0" i="0" dirty="0">
              <a:solidFill>
                <a:schemeClr val="accent4">
                  <a:lumMod val="75000"/>
                </a:schemeClr>
              </a:solidFill>
              <a:effectLst/>
              <a:latin typeface="Arial" panose="020B0604020202020204" pitchFamily="34" charset="0"/>
              <a:cs typeface="Arial" panose="020B0604020202020204" pitchFamily="34" charset="0"/>
            </a:endParaRPr>
          </a:p>
        </p:txBody>
      </p:sp>
      <p:sp>
        <p:nvSpPr>
          <p:cNvPr id="10" name="Rectangle 9"/>
          <p:cNvSpPr/>
          <p:nvPr/>
        </p:nvSpPr>
        <p:spPr>
          <a:xfrm>
            <a:off x="6564086" y="4560620"/>
            <a:ext cx="5051808" cy="1415772"/>
          </a:xfrm>
          <a:prstGeom prst="rect">
            <a:avLst/>
          </a:prstGeom>
        </p:spPr>
        <p:txBody>
          <a:bodyPr wrap="square">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3</a:t>
            </a:r>
            <a:endParaRPr lang="fr-CH" b="1" dirty="0">
              <a:solidFill>
                <a:schemeClr val="accent4">
                  <a:lumMod val="75000"/>
                </a:schemeClr>
              </a:solidFill>
              <a:latin typeface="Arial" panose="020B0604020202020204" pitchFamily="34" charset="0"/>
              <a:cs typeface="Arial" panose="020B0604020202020204" pitchFamily="34" charset="0"/>
            </a:endParaRPr>
          </a:p>
          <a:p>
            <a:r>
              <a:rPr lang="fr-CH" dirty="0">
                <a:solidFill>
                  <a:schemeClr val="accent4">
                    <a:lumMod val="75000"/>
                  </a:schemeClr>
                </a:solidFill>
                <a:latin typeface="Arial" panose="020B0604020202020204" pitchFamily="34" charset="0"/>
                <a:cs typeface="Arial" panose="020B0604020202020204" pitchFamily="34" charset="0"/>
              </a:rPr>
              <a:t>C'est le rang qu'occupe le canton de Genève s'agissant du nombre de personnes exposées au bruit routier excessif</a:t>
            </a:r>
            <a:endParaRPr lang="fr-CH" b="0" i="0" dirty="0">
              <a:solidFill>
                <a:schemeClr val="accent4">
                  <a:lumMod val="75000"/>
                </a:schemeClr>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900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298579" y="149287"/>
            <a:ext cx="4413379" cy="861774"/>
          </a:xfrm>
          <a:prstGeom prst="rect">
            <a:avLst/>
          </a:prstGeom>
          <a:noFill/>
        </p:spPr>
        <p:txBody>
          <a:bodyPr wrap="square" rtlCol="0">
            <a:spAutoFit/>
          </a:bodyPr>
          <a:lstStyle/>
          <a:p>
            <a:r>
              <a:rPr lang="fr-CH" sz="5000" b="1" dirty="0">
                <a:solidFill>
                  <a:schemeClr val="bg1"/>
                </a:solidFill>
                <a:latin typeface="Arial" panose="020B0604020202020204" pitchFamily="34" charset="0"/>
                <a:cs typeface="Arial" panose="020B0604020202020204" pitchFamily="34" charset="0"/>
              </a:rPr>
              <a:t>CONTEXTE </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9" name="Rectangle 8"/>
          <p:cNvSpPr/>
          <p:nvPr/>
        </p:nvSpPr>
        <p:spPr>
          <a:xfrm>
            <a:off x="6361620" y="228400"/>
            <a:ext cx="5483888" cy="1415772"/>
          </a:xfrm>
          <a:prstGeom prst="rect">
            <a:avLst/>
          </a:prstGeom>
        </p:spPr>
        <p:txBody>
          <a:bodyPr wrap="square">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20 ans</a:t>
            </a:r>
          </a:p>
          <a:p>
            <a:r>
              <a:rPr lang="fr-CH" dirty="0">
                <a:solidFill>
                  <a:schemeClr val="accent4">
                    <a:lumMod val="75000"/>
                  </a:schemeClr>
                </a:solidFill>
                <a:latin typeface="Arial" panose="020B0604020202020204" pitchFamily="34" charset="0"/>
                <a:cs typeface="Arial" panose="020B0604020202020204" pitchFamily="34" charset="0"/>
              </a:rPr>
              <a:t>Grâce aux efforts déployés depuis 20 ans, le canton de Genève est celui qui protège le plus grand nombre de résidents</a:t>
            </a:r>
          </a:p>
        </p:txBody>
      </p:sp>
      <p:pic>
        <p:nvPicPr>
          <p:cNvPr id="7" name="Image 10">
            <a:extLst>
              <a:ext uri="{FF2B5EF4-FFF2-40B4-BE49-F238E27FC236}">
                <a16:creationId xmlns:a16="http://schemas.microsoft.com/office/drawing/2014/main" id="{CD2D7773-A33A-A94C-B31E-CFDE72EDC2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0819" y="1971496"/>
            <a:ext cx="9090361" cy="4658104"/>
          </a:xfrm>
          <a:prstGeom prst="rect">
            <a:avLst/>
          </a:prstGeom>
        </p:spPr>
      </p:pic>
    </p:spTree>
    <p:extLst>
      <p:ext uri="{BB962C8B-B14F-4D97-AF65-F5344CB8AC3E}">
        <p14:creationId xmlns:p14="http://schemas.microsoft.com/office/powerpoint/2010/main" val="654330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606492" y="597160"/>
            <a:ext cx="1287627" cy="74645"/>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5" name="Image 4"/>
          <p:cNvPicPr/>
          <p:nvPr/>
        </p:nvPicPr>
        <p:blipFill>
          <a:blip r:embed="rId2"/>
          <a:stretch>
            <a:fillRect/>
          </a:stretch>
        </p:blipFill>
        <p:spPr>
          <a:xfrm>
            <a:off x="1773100" y="1461531"/>
            <a:ext cx="7843174" cy="5311058"/>
          </a:xfrm>
          <a:prstGeom prst="rect">
            <a:avLst/>
          </a:prstGeom>
        </p:spPr>
      </p:pic>
      <p:sp>
        <p:nvSpPr>
          <p:cNvPr id="3" name="ZoneTexte 2"/>
          <p:cNvSpPr txBox="1"/>
          <p:nvPr/>
        </p:nvSpPr>
        <p:spPr>
          <a:xfrm>
            <a:off x="298578" y="62254"/>
            <a:ext cx="11667753" cy="1077218"/>
          </a:xfrm>
          <a:prstGeom prst="rect">
            <a:avLst/>
          </a:prstGeom>
          <a:solidFill>
            <a:schemeClr val="bg1"/>
          </a:solid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MESURES D'ASSAINISSEMENTS:</a:t>
            </a:r>
          </a:p>
          <a:p>
            <a:r>
              <a:rPr lang="fr-CH" sz="3200" b="1" dirty="0">
                <a:solidFill>
                  <a:schemeClr val="accent4">
                    <a:lumMod val="75000"/>
                  </a:schemeClr>
                </a:solidFill>
                <a:latin typeface="Arial" panose="020B0604020202020204" pitchFamily="34" charset="0"/>
                <a:cs typeface="Arial" panose="020B0604020202020204" pitchFamily="34" charset="0"/>
              </a:rPr>
              <a:t>CLASSIFICATION DES MESURES ET PRIORITÉ</a:t>
            </a:r>
          </a:p>
        </p:txBody>
      </p:sp>
      <p:sp>
        <p:nvSpPr>
          <p:cNvPr id="2" name="Rectangle 1"/>
          <p:cNvSpPr/>
          <p:nvPr/>
        </p:nvSpPr>
        <p:spPr>
          <a:xfrm>
            <a:off x="1537398" y="1376624"/>
            <a:ext cx="4672483" cy="5124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509334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70339" y="149287"/>
            <a:ext cx="5355772" cy="1261884"/>
          </a:xfrm>
          <a:prstGeom prst="rect">
            <a:avLst/>
          </a:prstGeom>
          <a:noFill/>
        </p:spPr>
        <p:txBody>
          <a:bodyPr wrap="square" rtlCol="0">
            <a:spAutoFit/>
          </a:bodyPr>
          <a:lstStyle/>
          <a:p>
            <a:r>
              <a:rPr lang="fr-CH" sz="3800" b="1" dirty="0">
                <a:solidFill>
                  <a:schemeClr val="bg1"/>
                </a:solidFill>
                <a:latin typeface="Arial" panose="020B0604020202020204" pitchFamily="34" charset="0"/>
                <a:cs typeface="Arial" panose="020B0604020202020204" pitchFamily="34" charset="0"/>
              </a:rPr>
              <a:t>MESURES D'ASSAINISSEMENTS</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4" name="ZoneTexte 3"/>
          <p:cNvSpPr txBox="1"/>
          <p:nvPr/>
        </p:nvSpPr>
        <p:spPr>
          <a:xfrm>
            <a:off x="6712296" y="2282355"/>
            <a:ext cx="5406016" cy="2554545"/>
          </a:xfrm>
          <a:prstGeom prst="rect">
            <a:avLst/>
          </a:prstGeom>
          <a:noFill/>
        </p:spPr>
        <p:txBody>
          <a:bodyPr wrap="square" rtlCol="0">
            <a:spAutoFit/>
          </a:bodyPr>
          <a:lstStyle/>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LES MESURES "À LA SOURCE" DOIVENT ÊTRE PRIORISÉES</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REVÊTEMENT BITUMINEUX PHONO-ABSORBANT</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RÉDUCTION DE LA VITESSE AUTORISÉE</a:t>
            </a:r>
          </a:p>
        </p:txBody>
      </p:sp>
    </p:spTree>
    <p:extLst>
      <p:ext uri="{BB962C8B-B14F-4D97-AF65-F5344CB8AC3E}">
        <p14:creationId xmlns:p14="http://schemas.microsoft.com/office/powerpoint/2010/main" val="2305919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70339" y="149287"/>
            <a:ext cx="5355772" cy="1631216"/>
          </a:xfrm>
          <a:prstGeom prst="rect">
            <a:avLst/>
          </a:prstGeom>
          <a:noFill/>
        </p:spPr>
        <p:txBody>
          <a:bodyPr wrap="square" rtlCol="0">
            <a:spAutoFit/>
          </a:bodyPr>
          <a:lstStyle/>
          <a:p>
            <a:r>
              <a:rPr lang="fr-CH" sz="5000" b="1" dirty="0">
                <a:solidFill>
                  <a:schemeClr val="bg1"/>
                </a:solidFill>
                <a:latin typeface="Arial" panose="020B0604020202020204" pitchFamily="34" charset="0"/>
                <a:cs typeface="Arial" panose="020B0604020202020204" pitchFamily="34" charset="0"/>
              </a:rPr>
              <a:t>DEGRÉS DE SENSIBILITÉ</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4" name="ZoneTexte 3"/>
          <p:cNvSpPr txBox="1"/>
          <p:nvPr/>
        </p:nvSpPr>
        <p:spPr>
          <a:xfrm>
            <a:off x="6601764" y="920621"/>
            <a:ext cx="5406016" cy="5016758"/>
          </a:xfrm>
          <a:prstGeom prst="rect">
            <a:avLst/>
          </a:prstGeom>
          <a:noFill/>
        </p:spPr>
        <p:txBody>
          <a:bodyPr wrap="square" rtlCol="0">
            <a:spAutoFit/>
          </a:bodyPr>
          <a:lstStyle/>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L'ORDONNANCE SUR LA PROTECTION DU BRUIT (OPB) DÉFINIT QUATRE DEGRÉS DE SENSIBILITÉ</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LA SÉVÉRITÉ DES VALEURS LIMITES VARIE EN FONCTION DE L'EXIGENCE DE PROTECTION DU LIEU</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LES DEGRÉS DE SENSIBILITÉ AU BRUIT SONT FIXÉS DANS LES PLANS D'ATTRIBUTIONS DES DEGRÉS DE SENSIBILITÉ OPB ADOPTÉS PAR LE CONSEIL D'ETAT</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LES VALEURS LIMITES SONT PLUS SÉVÈRES DE NUIT QUE DE JOUR</a:t>
            </a:r>
          </a:p>
        </p:txBody>
      </p:sp>
    </p:spTree>
    <p:extLst>
      <p:ext uri="{BB962C8B-B14F-4D97-AF65-F5344CB8AC3E}">
        <p14:creationId xmlns:p14="http://schemas.microsoft.com/office/powerpoint/2010/main" val="4014641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70339" y="149287"/>
            <a:ext cx="5355772" cy="1508105"/>
          </a:xfrm>
          <a:prstGeom prst="rect">
            <a:avLst/>
          </a:prstGeom>
          <a:noFill/>
        </p:spPr>
        <p:txBody>
          <a:bodyPr wrap="square" rtlCol="0">
            <a:spAutoFit/>
          </a:bodyPr>
          <a:lstStyle/>
          <a:p>
            <a:r>
              <a:rPr lang="fr-CH" sz="4600" b="1" dirty="0">
                <a:solidFill>
                  <a:schemeClr val="bg1"/>
                </a:solidFill>
                <a:latin typeface="Arial" panose="020B0604020202020204" pitchFamily="34" charset="0"/>
                <a:cs typeface="Arial" panose="020B0604020202020204" pitchFamily="34" charset="0"/>
              </a:rPr>
              <a:t>DÉCISIONS D'ALLÉGEMENTS</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4" name="ZoneTexte 3"/>
          <p:cNvSpPr txBox="1"/>
          <p:nvPr/>
        </p:nvSpPr>
        <p:spPr>
          <a:xfrm>
            <a:off x="6601764" y="920621"/>
            <a:ext cx="5406016" cy="5324535"/>
          </a:xfrm>
          <a:prstGeom prst="rect">
            <a:avLst/>
          </a:prstGeom>
          <a:noFill/>
        </p:spPr>
        <p:txBody>
          <a:bodyPr wrap="square" rtlCol="0">
            <a:spAutoFit/>
          </a:bodyPr>
          <a:lstStyle/>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DISPOSITION, PRÉVUE PAR L'ARTICLE 14 OPB, CONSTITUE UNE DÉROGATION AU RESPECT DES VALEURS LIMITES D'IMMISSION (VLI)</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AVEC UN ALLÉGEMENT, LES VALEURS LIMITES PEUVENT ÊTRE DÉPASSÉES TOUT EN RESPECTANT LE CADRE LÉGAL. </a:t>
            </a:r>
          </a:p>
          <a:p>
            <a:pPr marL="342900" indent="-342900">
              <a:buFont typeface="Arial" panose="020B0604020202020204" pitchFamily="34" charset="0"/>
              <a:buChar char="•"/>
            </a:pPr>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LES ALLÉGEMENTS DOIVENT NÉANMOINS RESTER L'EXCEPTION</a:t>
            </a:r>
          </a:p>
          <a:p>
            <a:endParaRPr lang="fr-CH" sz="2000" b="1" dirty="0">
              <a:solidFill>
                <a:schemeClr val="accent4">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CH" sz="2000" b="1" dirty="0">
                <a:solidFill>
                  <a:schemeClr val="accent4">
                    <a:lumMod val="75000"/>
                  </a:schemeClr>
                </a:solidFill>
                <a:latin typeface="Arial" panose="020B0604020202020204" pitchFamily="34" charset="0"/>
                <a:cs typeface="Arial" panose="020B0604020202020204" pitchFamily="34" charset="0"/>
              </a:rPr>
              <a:t>LES DÉCISIONS D'ALLÉGEMENTS RENDUES PAR L'AUTORITÉ CANTONALE, PUBLIÉES DANS LA FAO, SONT SUSCEPTIBLES DE RECOURS.</a:t>
            </a:r>
          </a:p>
        </p:txBody>
      </p:sp>
    </p:spTree>
    <p:extLst>
      <p:ext uri="{BB962C8B-B14F-4D97-AF65-F5344CB8AC3E}">
        <p14:creationId xmlns:p14="http://schemas.microsoft.com/office/powerpoint/2010/main" val="625013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5505061" cy="6858000"/>
          </a:xfrm>
          <a:prstGeom prst="rect">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p:cNvSpPr txBox="1"/>
          <p:nvPr/>
        </p:nvSpPr>
        <p:spPr>
          <a:xfrm>
            <a:off x="298579" y="149287"/>
            <a:ext cx="4413379" cy="3939540"/>
          </a:xfrm>
          <a:prstGeom prst="rect">
            <a:avLst/>
          </a:prstGeom>
          <a:noFill/>
        </p:spPr>
        <p:txBody>
          <a:bodyPr wrap="square" rtlCol="0">
            <a:spAutoFit/>
          </a:bodyPr>
          <a:lstStyle/>
          <a:p>
            <a:r>
              <a:rPr lang="fr-CH" sz="5000" b="1" dirty="0">
                <a:solidFill>
                  <a:schemeClr val="bg1"/>
                </a:solidFill>
                <a:latin typeface="Arial" panose="020B0604020202020204" pitchFamily="34" charset="0"/>
                <a:cs typeface="Arial" panose="020B0604020202020204" pitchFamily="34" charset="0"/>
              </a:rPr>
              <a:t>NOUVELLE STRATÉGIE CANTONALE: MODÉRER LA VITESSE</a:t>
            </a:r>
          </a:p>
        </p:txBody>
      </p:sp>
      <p:sp>
        <p:nvSpPr>
          <p:cNvPr id="5" name="Flèche droite 4"/>
          <p:cNvSpPr/>
          <p:nvPr/>
        </p:nvSpPr>
        <p:spPr>
          <a:xfrm>
            <a:off x="4805265" y="3135085"/>
            <a:ext cx="1604865" cy="849086"/>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Flèche droite 5"/>
          <p:cNvSpPr/>
          <p:nvPr/>
        </p:nvSpPr>
        <p:spPr>
          <a:xfrm>
            <a:off x="5505061" y="3135085"/>
            <a:ext cx="905068" cy="849086"/>
          </a:xfrm>
          <a:prstGeom prst="rightArrow">
            <a:avLst/>
          </a:prstGeom>
          <a:solidFill>
            <a:schemeClr val="accent4">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8" name="ZoneTexte 7"/>
          <p:cNvSpPr txBox="1"/>
          <p:nvPr/>
        </p:nvSpPr>
        <p:spPr>
          <a:xfrm>
            <a:off x="6839609" y="1427378"/>
            <a:ext cx="5315579" cy="1415772"/>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3dB(A)</a:t>
            </a:r>
            <a:endParaRPr lang="fr-CH" b="1" dirty="0">
              <a:solidFill>
                <a:schemeClr val="accent4">
                  <a:lumMod val="75000"/>
                </a:schemeClr>
              </a:solidFill>
              <a:latin typeface="Arial" panose="020B0604020202020204" pitchFamily="34" charset="0"/>
              <a:cs typeface="Arial" panose="020B0604020202020204" pitchFamily="34" charset="0"/>
            </a:endParaRPr>
          </a:p>
          <a:p>
            <a:r>
              <a:rPr lang="fr-CH" dirty="0">
                <a:solidFill>
                  <a:schemeClr val="accent4">
                    <a:lumMod val="75000"/>
                  </a:schemeClr>
                </a:solidFill>
                <a:latin typeface="Arial" panose="020B0604020202020204" pitchFamily="34" charset="0"/>
                <a:cs typeface="Arial" panose="020B0604020202020204" pitchFamily="34" charset="0"/>
              </a:rPr>
              <a:t>c'est la diminution du bruit obtenue en passant la vitesse de 50 km/h à 30 km/h avec un effet acoustique de diminution du bruit par un facteur 2</a:t>
            </a:r>
          </a:p>
        </p:txBody>
      </p:sp>
      <p:sp>
        <p:nvSpPr>
          <p:cNvPr id="9" name="ZoneTexte 8"/>
          <p:cNvSpPr txBox="1"/>
          <p:nvPr/>
        </p:nvSpPr>
        <p:spPr>
          <a:xfrm>
            <a:off x="6839609" y="3997079"/>
            <a:ext cx="5315579" cy="1415772"/>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70'000</a:t>
            </a:r>
          </a:p>
          <a:p>
            <a:r>
              <a:rPr lang="fr-CH" dirty="0">
                <a:solidFill>
                  <a:schemeClr val="accent4">
                    <a:lumMod val="75000"/>
                  </a:schemeClr>
                </a:solidFill>
                <a:latin typeface="Arial" panose="020B0604020202020204" pitchFamily="34" charset="0"/>
                <a:cs typeface="Arial" panose="020B0604020202020204" pitchFamily="34" charset="0"/>
              </a:rPr>
              <a:t>c'est le nombre d'habitants qui verront leur situation s’améliorer, dont 5'500 habitants dans l'hyper-centre de la ville</a:t>
            </a:r>
          </a:p>
        </p:txBody>
      </p:sp>
    </p:spTree>
    <p:extLst>
      <p:ext uri="{BB962C8B-B14F-4D97-AF65-F5344CB8AC3E}">
        <p14:creationId xmlns:p14="http://schemas.microsoft.com/office/powerpoint/2010/main" val="388722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98578" y="201078"/>
            <a:ext cx="11667753" cy="1077218"/>
          </a:xfrm>
          <a:prstGeom prst="rect">
            <a:avLst/>
          </a:prstGeom>
          <a:noFill/>
        </p:spPr>
        <p:txBody>
          <a:bodyPr wrap="square" rtlCol="0">
            <a:spAutoFit/>
          </a:bodyPr>
          <a:lstStyle/>
          <a:p>
            <a:r>
              <a:rPr lang="fr-CH" sz="3200" b="1" dirty="0">
                <a:solidFill>
                  <a:schemeClr val="accent4">
                    <a:lumMod val="75000"/>
                  </a:schemeClr>
                </a:solidFill>
                <a:latin typeface="Arial" panose="020B0604020202020204" pitchFamily="34" charset="0"/>
                <a:cs typeface="Arial" panose="020B0604020202020204" pitchFamily="34" charset="0"/>
              </a:rPr>
              <a:t>OBJECTIFS ET IMPACTS DE LA NOUVELLE STRATÉGIE CANTONALE</a:t>
            </a:r>
          </a:p>
        </p:txBody>
      </p:sp>
      <p:sp>
        <p:nvSpPr>
          <p:cNvPr id="4" name="Rectangle 3"/>
          <p:cNvSpPr/>
          <p:nvPr/>
        </p:nvSpPr>
        <p:spPr>
          <a:xfrm rot="16200000">
            <a:off x="-606492" y="597160"/>
            <a:ext cx="1287627" cy="74645"/>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p:cNvSpPr txBox="1"/>
          <p:nvPr/>
        </p:nvSpPr>
        <p:spPr>
          <a:xfrm>
            <a:off x="298578" y="1538519"/>
            <a:ext cx="11550521" cy="4339650"/>
          </a:xfrm>
          <a:prstGeom prst="rect">
            <a:avLst/>
          </a:prstGeom>
          <a:noFill/>
        </p:spPr>
        <p:txBody>
          <a:bodyPr wrap="square" rtlCol="0">
            <a:spAutoFit/>
          </a:bodyPr>
          <a:lstStyle/>
          <a:p>
            <a:pPr marL="285750" indent="-285750">
              <a:buFont typeface="Arial" panose="020B0604020202020204" pitchFamily="34" charset="0"/>
              <a:buChar char="•"/>
            </a:pPr>
            <a:r>
              <a:rPr lang="fr-CH" sz="2300" dirty="0">
                <a:latin typeface="Arial" panose="020B0604020202020204" pitchFamily="34" charset="0"/>
                <a:cs typeface="Arial" panose="020B0604020202020204" pitchFamily="34" charset="0"/>
              </a:rPr>
              <a:t>Réduction du bruit moyen de 2 à 3 </a:t>
            </a:r>
            <a:r>
              <a:rPr lang="fr-CH" sz="2300" dirty="0" err="1">
                <a:latin typeface="Arial" panose="020B0604020202020204" pitchFamily="34" charset="0"/>
                <a:cs typeface="Arial" panose="020B0604020202020204" pitchFamily="34" charset="0"/>
              </a:rPr>
              <a:t>db</a:t>
            </a:r>
            <a:r>
              <a:rPr lang="fr-CH" sz="2300" dirty="0">
                <a:latin typeface="Arial" panose="020B0604020202020204" pitchFamily="34" charset="0"/>
                <a:cs typeface="Arial" panose="020B0604020202020204" pitchFamily="34" charset="0"/>
              </a:rPr>
              <a:t>(a)</a:t>
            </a:r>
          </a:p>
          <a:p>
            <a:pPr marL="285750" indent="-285750">
              <a:buFont typeface="Arial" panose="020B0604020202020204" pitchFamily="34" charset="0"/>
              <a:buChar char="•"/>
            </a:pPr>
            <a:endParaRPr lang="fr-CH" sz="2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300" dirty="0">
                <a:latin typeface="Arial" panose="020B0604020202020204" pitchFamily="34" charset="0"/>
                <a:cs typeface="Arial" panose="020B0604020202020204" pitchFamily="34" charset="0"/>
              </a:rPr>
              <a:t>Diminution des pics de bruit</a:t>
            </a:r>
          </a:p>
          <a:p>
            <a:pPr marL="285750" indent="-285750">
              <a:buFont typeface="Arial" panose="020B0604020202020204" pitchFamily="34" charset="0"/>
              <a:buChar char="•"/>
            </a:pPr>
            <a:endParaRPr lang="fr-CH" sz="2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CH" sz="2300" dirty="0">
                <a:latin typeface="Arial" panose="020B0604020202020204" pitchFamily="34" charset="0"/>
                <a:cs typeface="Arial" panose="020B0604020202020204" pitchFamily="34" charset="0"/>
              </a:rPr>
              <a:t>Bénéfice pour la qualité de vie</a:t>
            </a:r>
          </a:p>
          <a:p>
            <a:pPr marL="285750" indent="-285750" algn="just">
              <a:buFont typeface="Arial" panose="020B0604020202020204" pitchFamily="34" charset="0"/>
              <a:buChar char="•"/>
            </a:pPr>
            <a:endParaRPr lang="fr-CH" sz="23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CH" sz="2300" dirty="0">
                <a:latin typeface="Arial" panose="020B0604020202020204" pitchFamily="34" charset="0"/>
                <a:cs typeface="Arial" panose="020B0604020202020204" pitchFamily="34" charset="0"/>
              </a:rPr>
              <a:t>Limitation du nombre de décisions d'allègements</a:t>
            </a:r>
          </a:p>
          <a:p>
            <a:pPr marL="285750" indent="-285750" algn="just">
              <a:buFont typeface="Arial" panose="020B0604020202020204" pitchFamily="34" charset="0"/>
              <a:buChar char="•"/>
            </a:pPr>
            <a:endParaRPr lang="fr-CH" sz="23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CH" sz="2300" dirty="0">
                <a:latin typeface="Arial" panose="020B0604020202020204" pitchFamily="34" charset="0"/>
                <a:cs typeface="Arial" panose="020B0604020202020204" pitchFamily="34" charset="0"/>
              </a:rPr>
              <a:t>Diminution de la gravité des accidents de la route</a:t>
            </a:r>
          </a:p>
          <a:p>
            <a:pPr marL="285750" indent="-285750" algn="just">
              <a:buFont typeface="Arial" panose="020B0604020202020204" pitchFamily="34" charset="0"/>
              <a:buChar char="•"/>
            </a:pPr>
            <a:endParaRPr lang="fr-CH" sz="23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CH" sz="2300" dirty="0">
                <a:latin typeface="Arial" panose="020B0604020202020204" pitchFamily="34" charset="0"/>
                <a:cs typeface="Arial" panose="020B0604020202020204" pitchFamily="34" charset="0"/>
              </a:rPr>
              <a:t>Cohérence avec les attentes de plusieurs communes en termes de modération </a:t>
            </a:r>
            <a:r>
              <a:rPr lang="fr-CH" sz="2300" dirty="0" smtClean="0">
                <a:latin typeface="Arial" panose="020B0604020202020204" pitchFamily="34" charset="0"/>
                <a:cs typeface="Arial" panose="020B0604020202020204" pitchFamily="34" charset="0"/>
              </a:rPr>
              <a:t/>
            </a:r>
            <a:br>
              <a:rPr lang="fr-CH" sz="2300" dirty="0" smtClean="0">
                <a:latin typeface="Arial" panose="020B0604020202020204" pitchFamily="34" charset="0"/>
                <a:cs typeface="Arial" panose="020B0604020202020204" pitchFamily="34" charset="0"/>
              </a:rPr>
            </a:br>
            <a:r>
              <a:rPr lang="fr-CH" sz="2300" dirty="0" smtClean="0">
                <a:latin typeface="Arial" panose="020B0604020202020204" pitchFamily="34" charset="0"/>
                <a:cs typeface="Arial" panose="020B0604020202020204" pitchFamily="34" charset="0"/>
              </a:rPr>
              <a:t>de </a:t>
            </a:r>
            <a:r>
              <a:rPr lang="fr-CH" sz="2300" dirty="0">
                <a:latin typeface="Arial" panose="020B0604020202020204" pitchFamily="34" charset="0"/>
                <a:cs typeface="Arial" panose="020B0604020202020204" pitchFamily="34" charset="0"/>
              </a:rPr>
              <a:t>trafic sur certains axes (par exemple: Ville de Genève)</a:t>
            </a:r>
          </a:p>
        </p:txBody>
      </p:sp>
    </p:spTree>
    <p:extLst>
      <p:ext uri="{BB962C8B-B14F-4D97-AF65-F5344CB8AC3E}">
        <p14:creationId xmlns:p14="http://schemas.microsoft.com/office/powerpoint/2010/main" val="1706814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831</TotalTime>
  <Words>1444</Words>
  <Application>Microsoft Office PowerPoint</Application>
  <PresentationFormat>Grand écran</PresentationFormat>
  <Paragraphs>167</Paragraphs>
  <Slides>17</Slides>
  <Notes>13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17</vt:i4>
      </vt:variant>
    </vt:vector>
  </HeadingPairs>
  <TitlesOfParts>
    <vt:vector size="21"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Etat de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Deshusses Sébastien (DI)</dc:creator>
  <cp:lastModifiedBy>Troll Karen (DI)</cp:lastModifiedBy>
  <cp:revision>311</cp:revision>
  <dcterms:created xsi:type="dcterms:W3CDTF">2021-01-25T14:09:00Z</dcterms:created>
  <dcterms:modified xsi:type="dcterms:W3CDTF">2022-01-20T08:09:18Z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-588489249</vt:i4>
  </property>
  <property fmtid="{D5CDD505-2E9C-101B-9397-08002B2CF9AE}" pid="3" name="_NewReviewCycle">
    <vt:lpwstr/>
  </property>
  <property fmtid="{D5CDD505-2E9C-101B-9397-08002B2CF9AE}" pid="4" name="_EmailSubject">
    <vt:lpwstr>Powerpoint pour jeudi</vt:lpwstr>
  </property>
  <property fmtid="{D5CDD505-2E9C-101B-9397-08002B2CF9AE}" pid="5" name="_AuthorEmail">
    <vt:lpwstr>Roland.rg.Godel@etat.ge.ch</vt:lpwstr>
  </property>
  <property fmtid="{D5CDD505-2E9C-101B-9397-08002B2CF9AE}" pid="6" name="_AuthorEmailDisplayName">
    <vt:lpwstr>Godel Roland (DI)</vt:lpwstr>
  </property>
  <property fmtid="{D5CDD505-2E9C-101B-9397-08002B2CF9AE}" pid="7" name="_PreviousAdHocReviewCycleID">
    <vt:i4>1389239601</vt:i4>
  </property>
</Properties>
</file>