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1" cy="496888"/>
          </a:xfrm>
          <a:prstGeom prst="rect">
            <a:avLst/>
          </a:prstGeom>
        </p:spPr>
        <p:txBody>
          <a:bodyPr vert="horz" lIns="91459" tIns="45730" rIns="91459" bIns="4573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7" y="0"/>
            <a:ext cx="2946401" cy="496888"/>
          </a:xfrm>
          <a:prstGeom prst="rect">
            <a:avLst/>
          </a:prstGeom>
        </p:spPr>
        <p:txBody>
          <a:bodyPr vert="horz" lIns="91459" tIns="45730" rIns="91459" bIns="45730" rtlCol="0"/>
          <a:lstStyle>
            <a:lvl1pPr algn="r">
              <a:defRPr sz="1200"/>
            </a:lvl1pPr>
          </a:lstStyle>
          <a:p>
            <a:fld id="{B64437AE-F838-4F47-803C-D42A8ADDBA1D}" type="datetimeFigureOut">
              <a:rPr lang="fr-CH" smtClean="0"/>
              <a:t>15.01.2019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9" tIns="45730" rIns="91459" bIns="45730" rtlCol="0" anchor="ctr"/>
          <a:lstStyle/>
          <a:p>
            <a:endParaRPr lang="fr-CH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59" tIns="45730" rIns="91459" bIns="4573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5"/>
            <a:ext cx="2946401" cy="496887"/>
          </a:xfrm>
          <a:prstGeom prst="rect">
            <a:avLst/>
          </a:prstGeom>
        </p:spPr>
        <p:txBody>
          <a:bodyPr vert="horz" lIns="91459" tIns="45730" rIns="91459" bIns="4573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7" y="9428165"/>
            <a:ext cx="2946401" cy="496887"/>
          </a:xfrm>
          <a:prstGeom prst="rect">
            <a:avLst/>
          </a:prstGeom>
        </p:spPr>
        <p:txBody>
          <a:bodyPr vert="horz" lIns="91459" tIns="45730" rIns="91459" bIns="45730" rtlCol="0" anchor="b"/>
          <a:lstStyle>
            <a:lvl1pPr algn="r">
              <a:defRPr sz="1200"/>
            </a:lvl1pPr>
          </a:lstStyle>
          <a:p>
            <a:fld id="{2C235E51-CF31-43C5-A2BA-0E828D1F18B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04125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52A3-FAAD-4BBC-9CED-DCCC00396D8C}" type="datetimeFigureOut">
              <a:rPr lang="fr-CH" smtClean="0"/>
              <a:t>15.01.2019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A42F-E733-4212-8841-9454146C502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59813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52A3-FAAD-4BBC-9CED-DCCC00396D8C}" type="datetimeFigureOut">
              <a:rPr lang="fr-CH" smtClean="0"/>
              <a:t>15.01.2019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A42F-E733-4212-8841-9454146C502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03275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52A3-FAAD-4BBC-9CED-DCCC00396D8C}" type="datetimeFigureOut">
              <a:rPr lang="fr-CH" smtClean="0"/>
              <a:t>15.01.2019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A42F-E733-4212-8841-9454146C502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85717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52A3-FAAD-4BBC-9CED-DCCC00396D8C}" type="datetimeFigureOut">
              <a:rPr lang="fr-CH" smtClean="0"/>
              <a:t>15.01.2019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A42F-E733-4212-8841-9454146C502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43287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52A3-FAAD-4BBC-9CED-DCCC00396D8C}" type="datetimeFigureOut">
              <a:rPr lang="fr-CH" smtClean="0"/>
              <a:t>15.01.2019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A42F-E733-4212-8841-9454146C502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64623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52A3-FAAD-4BBC-9CED-DCCC00396D8C}" type="datetimeFigureOut">
              <a:rPr lang="fr-CH" smtClean="0"/>
              <a:t>15.01.2019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A42F-E733-4212-8841-9454146C502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47183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52A3-FAAD-4BBC-9CED-DCCC00396D8C}" type="datetimeFigureOut">
              <a:rPr lang="fr-CH" smtClean="0"/>
              <a:t>15.01.2019</a:t>
            </a:fld>
            <a:endParaRPr lang="fr-CH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A42F-E733-4212-8841-9454146C502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25251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52A3-FAAD-4BBC-9CED-DCCC00396D8C}" type="datetimeFigureOut">
              <a:rPr lang="fr-CH" smtClean="0"/>
              <a:t>15.01.2019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A42F-E733-4212-8841-9454146C502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50892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52A3-FAAD-4BBC-9CED-DCCC00396D8C}" type="datetimeFigureOut">
              <a:rPr lang="fr-CH" smtClean="0"/>
              <a:t>15.01.2019</a:t>
            </a:fld>
            <a:endParaRPr lang="fr-CH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A42F-E733-4212-8841-9454146C502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66356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52A3-FAAD-4BBC-9CED-DCCC00396D8C}" type="datetimeFigureOut">
              <a:rPr lang="fr-CH" smtClean="0"/>
              <a:t>15.01.2019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A42F-E733-4212-8841-9454146C502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82500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52A3-FAAD-4BBC-9CED-DCCC00396D8C}" type="datetimeFigureOut">
              <a:rPr lang="fr-CH" smtClean="0"/>
              <a:t>15.01.2019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A42F-E733-4212-8841-9454146C502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87980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E52A3-FAAD-4BBC-9CED-DCCC00396D8C}" type="datetimeFigureOut">
              <a:rPr lang="fr-CH" smtClean="0"/>
              <a:t>15.01.2019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FA42F-E733-4212-8841-9454146C502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67579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8" name="Connecteur droit 227"/>
          <p:cNvCxnSpPr/>
          <p:nvPr/>
        </p:nvCxnSpPr>
        <p:spPr>
          <a:xfrm flipV="1">
            <a:off x="3239852" y="656692"/>
            <a:ext cx="0" cy="14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eur droit 117"/>
          <p:cNvCxnSpPr/>
          <p:nvPr/>
        </p:nvCxnSpPr>
        <p:spPr>
          <a:xfrm flipV="1">
            <a:off x="5976156" y="656692"/>
            <a:ext cx="0" cy="14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Connecteur droit 233"/>
          <p:cNvCxnSpPr/>
          <p:nvPr/>
        </p:nvCxnSpPr>
        <p:spPr>
          <a:xfrm>
            <a:off x="5148127" y="656692"/>
            <a:ext cx="82802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necteur droit 235"/>
          <p:cNvCxnSpPr/>
          <p:nvPr/>
        </p:nvCxnSpPr>
        <p:spPr>
          <a:xfrm>
            <a:off x="3239852" y="656692"/>
            <a:ext cx="8281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/>
          <p:cNvCxnSpPr/>
          <p:nvPr/>
        </p:nvCxnSpPr>
        <p:spPr>
          <a:xfrm flipH="1">
            <a:off x="1007604" y="1844824"/>
            <a:ext cx="1" cy="10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/>
          <p:cNvCxnSpPr/>
          <p:nvPr/>
        </p:nvCxnSpPr>
        <p:spPr>
          <a:xfrm>
            <a:off x="3887924" y="1844824"/>
            <a:ext cx="0" cy="10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/>
          <p:cNvCxnSpPr/>
          <p:nvPr/>
        </p:nvCxnSpPr>
        <p:spPr>
          <a:xfrm>
            <a:off x="5328084" y="1844824"/>
            <a:ext cx="0" cy="10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67"/>
          <p:cNvCxnSpPr/>
          <p:nvPr/>
        </p:nvCxnSpPr>
        <p:spPr>
          <a:xfrm>
            <a:off x="6768244" y="1844824"/>
            <a:ext cx="0" cy="10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88"/>
          <p:cNvCxnSpPr/>
          <p:nvPr/>
        </p:nvCxnSpPr>
        <p:spPr>
          <a:xfrm>
            <a:off x="1007605" y="1844824"/>
            <a:ext cx="57606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eur droit 93"/>
          <p:cNvCxnSpPr/>
          <p:nvPr/>
        </p:nvCxnSpPr>
        <p:spPr>
          <a:xfrm flipV="1">
            <a:off x="2447764" y="1844824"/>
            <a:ext cx="0" cy="10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Connecteur droit 182"/>
          <p:cNvCxnSpPr/>
          <p:nvPr/>
        </p:nvCxnSpPr>
        <p:spPr>
          <a:xfrm flipH="1" flipV="1">
            <a:off x="3893072" y="3030930"/>
            <a:ext cx="1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necteur droit 145"/>
          <p:cNvCxnSpPr/>
          <p:nvPr/>
        </p:nvCxnSpPr>
        <p:spPr>
          <a:xfrm flipH="1">
            <a:off x="247936" y="3030930"/>
            <a:ext cx="1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necteur droit 160"/>
          <p:cNvCxnSpPr/>
          <p:nvPr/>
        </p:nvCxnSpPr>
        <p:spPr>
          <a:xfrm flipH="1">
            <a:off x="2077785" y="3031821"/>
            <a:ext cx="1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Connecteur droit 186"/>
          <p:cNvCxnSpPr/>
          <p:nvPr/>
        </p:nvCxnSpPr>
        <p:spPr>
          <a:xfrm flipH="1">
            <a:off x="5726224" y="3057794"/>
            <a:ext cx="1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onnecteur droit 202"/>
          <p:cNvCxnSpPr/>
          <p:nvPr/>
        </p:nvCxnSpPr>
        <p:spPr>
          <a:xfrm flipH="1">
            <a:off x="7568247" y="3026878"/>
            <a:ext cx="1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cteur droit 146"/>
          <p:cNvCxnSpPr/>
          <p:nvPr/>
        </p:nvCxnSpPr>
        <p:spPr>
          <a:xfrm flipH="1">
            <a:off x="245169" y="3573741"/>
            <a:ext cx="21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Connecteur droit 147"/>
          <p:cNvCxnSpPr/>
          <p:nvPr/>
        </p:nvCxnSpPr>
        <p:spPr>
          <a:xfrm flipH="1">
            <a:off x="245169" y="4042339"/>
            <a:ext cx="21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Connecteur droit 148"/>
          <p:cNvCxnSpPr/>
          <p:nvPr/>
        </p:nvCxnSpPr>
        <p:spPr>
          <a:xfrm flipH="1">
            <a:off x="245169" y="4578291"/>
            <a:ext cx="21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cteur droit 149"/>
          <p:cNvCxnSpPr/>
          <p:nvPr/>
        </p:nvCxnSpPr>
        <p:spPr>
          <a:xfrm flipH="1">
            <a:off x="245169" y="5085184"/>
            <a:ext cx="21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Connecteur droit 150"/>
          <p:cNvCxnSpPr/>
          <p:nvPr/>
        </p:nvCxnSpPr>
        <p:spPr>
          <a:xfrm flipH="1">
            <a:off x="245169" y="5575773"/>
            <a:ext cx="21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onnecteur droit 154"/>
          <p:cNvCxnSpPr/>
          <p:nvPr/>
        </p:nvCxnSpPr>
        <p:spPr>
          <a:xfrm>
            <a:off x="245169" y="3030930"/>
            <a:ext cx="0" cy="25448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necteur droit 161"/>
          <p:cNvCxnSpPr/>
          <p:nvPr/>
        </p:nvCxnSpPr>
        <p:spPr>
          <a:xfrm flipH="1">
            <a:off x="2077785" y="3571381"/>
            <a:ext cx="21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necteur droit 162"/>
          <p:cNvCxnSpPr/>
          <p:nvPr/>
        </p:nvCxnSpPr>
        <p:spPr>
          <a:xfrm flipH="1">
            <a:off x="2077785" y="4055469"/>
            <a:ext cx="21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Connecteur droit 163"/>
          <p:cNvCxnSpPr/>
          <p:nvPr/>
        </p:nvCxnSpPr>
        <p:spPr>
          <a:xfrm flipH="1">
            <a:off x="2077785" y="4574277"/>
            <a:ext cx="21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Connecteur droit 166"/>
          <p:cNvCxnSpPr/>
          <p:nvPr/>
        </p:nvCxnSpPr>
        <p:spPr>
          <a:xfrm flipH="1">
            <a:off x="3893072" y="4069519"/>
            <a:ext cx="21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Connecteur droit 169"/>
          <p:cNvCxnSpPr/>
          <p:nvPr/>
        </p:nvCxnSpPr>
        <p:spPr>
          <a:xfrm flipH="1">
            <a:off x="3893072" y="3571381"/>
            <a:ext cx="21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necteur droit 171"/>
          <p:cNvCxnSpPr/>
          <p:nvPr/>
        </p:nvCxnSpPr>
        <p:spPr>
          <a:xfrm>
            <a:off x="3893072" y="3035943"/>
            <a:ext cx="0" cy="10394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Connecteur droit 187"/>
          <p:cNvCxnSpPr/>
          <p:nvPr/>
        </p:nvCxnSpPr>
        <p:spPr>
          <a:xfrm flipH="1">
            <a:off x="5726225" y="3571381"/>
            <a:ext cx="21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Connecteur droit 188"/>
          <p:cNvCxnSpPr/>
          <p:nvPr/>
        </p:nvCxnSpPr>
        <p:spPr>
          <a:xfrm flipH="1">
            <a:off x="5726225" y="4069519"/>
            <a:ext cx="21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Connecteur droit 189"/>
          <p:cNvCxnSpPr/>
          <p:nvPr/>
        </p:nvCxnSpPr>
        <p:spPr>
          <a:xfrm flipH="1">
            <a:off x="5726225" y="4600250"/>
            <a:ext cx="21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Connecteur droit 196"/>
          <p:cNvCxnSpPr/>
          <p:nvPr/>
        </p:nvCxnSpPr>
        <p:spPr>
          <a:xfrm flipH="1">
            <a:off x="5726225" y="5060045"/>
            <a:ext cx="21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Connecteur droit 203"/>
          <p:cNvCxnSpPr/>
          <p:nvPr/>
        </p:nvCxnSpPr>
        <p:spPr>
          <a:xfrm flipH="1">
            <a:off x="7565480" y="3569689"/>
            <a:ext cx="1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necteur droit 204"/>
          <p:cNvCxnSpPr/>
          <p:nvPr/>
        </p:nvCxnSpPr>
        <p:spPr>
          <a:xfrm flipH="1">
            <a:off x="7565480" y="4038287"/>
            <a:ext cx="1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Connecteur droit 206"/>
          <p:cNvCxnSpPr/>
          <p:nvPr/>
        </p:nvCxnSpPr>
        <p:spPr>
          <a:xfrm flipH="1">
            <a:off x="7565480" y="6100750"/>
            <a:ext cx="1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Connecteur droit 207"/>
          <p:cNvCxnSpPr/>
          <p:nvPr/>
        </p:nvCxnSpPr>
        <p:spPr>
          <a:xfrm flipH="1">
            <a:off x="7565480" y="5571721"/>
            <a:ext cx="1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Connecteur droit 208"/>
          <p:cNvCxnSpPr/>
          <p:nvPr/>
        </p:nvCxnSpPr>
        <p:spPr>
          <a:xfrm flipH="1" flipV="1">
            <a:off x="7565480" y="5060044"/>
            <a:ext cx="1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Connecteur droit 217"/>
          <p:cNvCxnSpPr/>
          <p:nvPr/>
        </p:nvCxnSpPr>
        <p:spPr>
          <a:xfrm flipH="1">
            <a:off x="7565480" y="4556937"/>
            <a:ext cx="1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061736" y="1124745"/>
            <a:ext cx="1080120" cy="57606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SECRETAIRE GENERAL</a:t>
            </a:r>
          </a:p>
          <a:p>
            <a:pPr algn="ctr"/>
            <a:r>
              <a:rPr lang="fr-CH" sz="700" dirty="0" smtClean="0"/>
              <a:t>------------------------------</a:t>
            </a:r>
          </a:p>
          <a:p>
            <a:pPr algn="ctr"/>
            <a:r>
              <a:rPr lang="fr-CH" sz="700" dirty="0" smtClean="0"/>
              <a:t>SECRETAIRES GENERAUX ADJOINTS</a:t>
            </a:r>
          </a:p>
          <a:p>
            <a:pPr algn="ctr"/>
            <a:endParaRPr lang="fr-CH" sz="700" dirty="0"/>
          </a:p>
        </p:txBody>
      </p:sp>
      <p:sp>
        <p:nvSpPr>
          <p:cNvPr id="5" name="Rectangle 4"/>
          <p:cNvSpPr/>
          <p:nvPr/>
        </p:nvSpPr>
        <p:spPr>
          <a:xfrm>
            <a:off x="467544" y="1916830"/>
            <a:ext cx="1080120" cy="49809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FINANCES</a:t>
            </a:r>
          </a:p>
          <a:p>
            <a:pPr algn="ctr"/>
            <a:endParaRPr lang="fr-CH" sz="700" dirty="0"/>
          </a:p>
        </p:txBody>
      </p:sp>
      <p:sp>
        <p:nvSpPr>
          <p:cNvPr id="6" name="Rectangle 5"/>
          <p:cNvSpPr/>
          <p:nvPr/>
        </p:nvSpPr>
        <p:spPr>
          <a:xfrm>
            <a:off x="1907704" y="1916830"/>
            <a:ext cx="1080120" cy="50000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RESSOURCES HUMAINES</a:t>
            </a:r>
          </a:p>
          <a:p>
            <a:pPr algn="ctr"/>
            <a:endParaRPr lang="fr-CH" sz="700" dirty="0"/>
          </a:p>
        </p:txBody>
      </p:sp>
      <p:sp>
        <p:nvSpPr>
          <p:cNvPr id="7" name="Rectangle 6"/>
          <p:cNvSpPr/>
          <p:nvPr/>
        </p:nvSpPr>
        <p:spPr>
          <a:xfrm>
            <a:off x="3347864" y="1916829"/>
            <a:ext cx="1080120" cy="50861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CONTRÔLE INTERNE</a:t>
            </a:r>
          </a:p>
          <a:p>
            <a:pPr algn="ctr"/>
            <a:endParaRPr lang="fr-CH" sz="700" dirty="0"/>
          </a:p>
        </p:txBody>
      </p:sp>
      <p:sp>
        <p:nvSpPr>
          <p:cNvPr id="8" name="Rectangle 7"/>
          <p:cNvSpPr/>
          <p:nvPr/>
        </p:nvSpPr>
        <p:spPr>
          <a:xfrm>
            <a:off x="4788024" y="1916830"/>
            <a:ext cx="1080120" cy="51677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LOGISTIQUE</a:t>
            </a:r>
          </a:p>
          <a:p>
            <a:pPr algn="ctr"/>
            <a:endParaRPr lang="fr-CH" sz="700" dirty="0"/>
          </a:p>
        </p:txBody>
      </p:sp>
      <p:sp>
        <p:nvSpPr>
          <p:cNvPr id="9" name="Rectangle 8"/>
          <p:cNvSpPr/>
          <p:nvPr/>
        </p:nvSpPr>
        <p:spPr>
          <a:xfrm>
            <a:off x="6228184" y="1916828"/>
            <a:ext cx="1080120" cy="5167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ORGANISATION ET SECURITE DE L'INFORMATION</a:t>
            </a:r>
          </a:p>
          <a:p>
            <a:pPr algn="ctr"/>
            <a:endParaRPr lang="fr-CH" sz="700" dirty="0"/>
          </a:p>
        </p:txBody>
      </p:sp>
      <p:sp>
        <p:nvSpPr>
          <p:cNvPr id="11" name="Rectangle 10"/>
          <p:cNvSpPr/>
          <p:nvPr/>
        </p:nvSpPr>
        <p:spPr>
          <a:xfrm>
            <a:off x="395536" y="2780928"/>
            <a:ext cx="1080120" cy="500004"/>
          </a:xfrm>
          <a:prstGeom prst="rect">
            <a:avLst/>
          </a:prstGeom>
          <a:gradFill>
            <a:gsLst>
              <a:gs pos="0">
                <a:srgbClr val="FFFF99"/>
              </a:gs>
              <a:gs pos="35000">
                <a:srgbClr val="FFFF99"/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>
            <a:solidFill>
              <a:srgbClr val="FFCC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OFFICE CANTONAL DES TRANSPORTS</a:t>
            </a:r>
          </a:p>
          <a:p>
            <a:pPr algn="ctr"/>
            <a:endParaRPr lang="fr-CH" sz="700" dirty="0"/>
          </a:p>
        </p:txBody>
      </p:sp>
      <p:sp>
        <p:nvSpPr>
          <p:cNvPr id="12" name="Rectangle 11"/>
          <p:cNvSpPr/>
          <p:nvPr/>
        </p:nvSpPr>
        <p:spPr>
          <a:xfrm>
            <a:off x="2223289" y="2780928"/>
            <a:ext cx="1080120" cy="504056"/>
          </a:xfrm>
          <a:prstGeom prst="rect">
            <a:avLst/>
          </a:prstGeom>
          <a:gradFill>
            <a:gsLst>
              <a:gs pos="0">
                <a:srgbClr val="FFFF99"/>
              </a:gs>
              <a:gs pos="35000">
                <a:srgbClr val="FFFF99"/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>
            <a:solidFill>
              <a:srgbClr val="FFCC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OFFICE CANTONAL </a:t>
            </a:r>
          </a:p>
          <a:p>
            <a:pPr algn="ctr"/>
            <a:r>
              <a:rPr lang="fr-CH" sz="700" dirty="0" smtClean="0"/>
              <a:t>DU GENIE CIVIL</a:t>
            </a:r>
          </a:p>
          <a:p>
            <a:pPr algn="ctr"/>
            <a:endParaRPr lang="fr-CH" sz="700" dirty="0"/>
          </a:p>
        </p:txBody>
      </p:sp>
      <p:sp>
        <p:nvSpPr>
          <p:cNvPr id="13" name="Rectangle 12"/>
          <p:cNvSpPr/>
          <p:nvPr/>
        </p:nvSpPr>
        <p:spPr>
          <a:xfrm>
            <a:off x="4055234" y="2780928"/>
            <a:ext cx="1080120" cy="500004"/>
          </a:xfrm>
          <a:prstGeom prst="rect">
            <a:avLst/>
          </a:prstGeom>
          <a:gradFill>
            <a:gsLst>
              <a:gs pos="0">
                <a:srgbClr val="FFFF99"/>
              </a:gs>
              <a:gs pos="35000">
                <a:srgbClr val="FFFF99"/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>
            <a:solidFill>
              <a:srgbClr val="FFCC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OFFICE CANTONAL</a:t>
            </a:r>
          </a:p>
          <a:p>
            <a:pPr algn="ctr"/>
            <a:r>
              <a:rPr lang="fr-CH" sz="700" dirty="0" smtClean="0"/>
              <a:t>DES VEHICULES</a:t>
            </a:r>
          </a:p>
          <a:p>
            <a:pPr algn="ctr"/>
            <a:endParaRPr lang="fr-CH" sz="700" dirty="0"/>
          </a:p>
        </p:txBody>
      </p:sp>
      <p:sp>
        <p:nvSpPr>
          <p:cNvPr id="14" name="Rectangle 13"/>
          <p:cNvSpPr/>
          <p:nvPr/>
        </p:nvSpPr>
        <p:spPr>
          <a:xfrm>
            <a:off x="5885083" y="2780928"/>
            <a:ext cx="1080120" cy="504056"/>
          </a:xfrm>
          <a:prstGeom prst="rect">
            <a:avLst/>
          </a:prstGeom>
          <a:gradFill>
            <a:gsLst>
              <a:gs pos="0">
                <a:srgbClr val="FFFF99"/>
              </a:gs>
              <a:gs pos="35000">
                <a:srgbClr val="FFFF99"/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>
            <a:solidFill>
              <a:srgbClr val="FFCC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OFFICE CANTONAL</a:t>
            </a:r>
          </a:p>
          <a:p>
            <a:pPr algn="ctr"/>
            <a:r>
              <a:rPr lang="fr-CH" sz="700" dirty="0" smtClean="0"/>
              <a:t>DES SYSTEMES D'INFORMATION ET DU NUMERIQUE</a:t>
            </a:r>
          </a:p>
          <a:p>
            <a:pPr algn="ctr"/>
            <a:endParaRPr lang="fr-CH" sz="700" dirty="0"/>
          </a:p>
        </p:txBody>
      </p:sp>
      <p:sp>
        <p:nvSpPr>
          <p:cNvPr id="16" name="Rectangle 15"/>
          <p:cNvSpPr/>
          <p:nvPr/>
        </p:nvSpPr>
        <p:spPr>
          <a:xfrm>
            <a:off x="7714932" y="2784980"/>
            <a:ext cx="1080120" cy="500004"/>
          </a:xfrm>
          <a:prstGeom prst="rect">
            <a:avLst/>
          </a:prstGeom>
          <a:gradFill>
            <a:gsLst>
              <a:gs pos="0">
                <a:srgbClr val="FFFF99"/>
              </a:gs>
              <a:gs pos="35000">
                <a:srgbClr val="FFFF99"/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>
            <a:solidFill>
              <a:srgbClr val="FFCC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OFFICE  CANTONAL</a:t>
            </a:r>
          </a:p>
          <a:p>
            <a:pPr algn="ctr"/>
            <a:r>
              <a:rPr lang="fr-CH" sz="700" dirty="0" smtClean="0"/>
              <a:t>DES BATIMENTS</a:t>
            </a:r>
          </a:p>
          <a:p>
            <a:pPr algn="ctr"/>
            <a:endParaRPr lang="fr-CH" sz="700" dirty="0"/>
          </a:p>
        </p:txBody>
      </p:sp>
      <p:sp>
        <p:nvSpPr>
          <p:cNvPr id="17" name="Rectangle 16"/>
          <p:cNvSpPr/>
          <p:nvPr/>
        </p:nvSpPr>
        <p:spPr>
          <a:xfrm>
            <a:off x="4068007" y="404664"/>
            <a:ext cx="1080120" cy="504056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35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CONSEILLER D'ETAT</a:t>
            </a:r>
            <a:endParaRPr lang="fr-CH" sz="700" dirty="0"/>
          </a:p>
        </p:txBody>
      </p:sp>
      <p:sp>
        <p:nvSpPr>
          <p:cNvPr id="31" name="Rectangle 30"/>
          <p:cNvSpPr/>
          <p:nvPr/>
        </p:nvSpPr>
        <p:spPr>
          <a:xfrm>
            <a:off x="395536" y="3355357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des transports collectifs</a:t>
            </a:r>
          </a:p>
          <a:p>
            <a:pPr algn="ctr"/>
            <a:endParaRPr lang="fr-CH" sz="700" dirty="0"/>
          </a:p>
        </p:txBody>
      </p:sp>
      <p:sp>
        <p:nvSpPr>
          <p:cNvPr id="32" name="Rectangle 31"/>
          <p:cNvSpPr/>
          <p:nvPr/>
        </p:nvSpPr>
        <p:spPr>
          <a:xfrm>
            <a:off x="395536" y="3853495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régionale</a:t>
            </a:r>
            <a:br>
              <a:rPr lang="fr-CH" sz="700" dirty="0" smtClean="0"/>
            </a:br>
            <a:r>
              <a:rPr lang="fr-CH" sz="700" dirty="0" smtClean="0"/>
              <a:t>Lac-Rhône</a:t>
            </a:r>
          </a:p>
          <a:p>
            <a:pPr algn="ctr"/>
            <a:endParaRPr lang="fr-CH" sz="700" dirty="0"/>
          </a:p>
        </p:txBody>
      </p:sp>
      <p:sp>
        <p:nvSpPr>
          <p:cNvPr id="33" name="Rectangle 32"/>
          <p:cNvSpPr/>
          <p:nvPr/>
        </p:nvSpPr>
        <p:spPr>
          <a:xfrm>
            <a:off x="395536" y="4351633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régionale Rhône-Arve</a:t>
            </a:r>
          </a:p>
          <a:p>
            <a:pPr algn="ctr"/>
            <a:endParaRPr lang="fr-CH" sz="700" dirty="0"/>
          </a:p>
        </p:txBody>
      </p:sp>
      <p:sp>
        <p:nvSpPr>
          <p:cNvPr id="34" name="Rectangle 33"/>
          <p:cNvSpPr/>
          <p:nvPr/>
        </p:nvSpPr>
        <p:spPr>
          <a:xfrm>
            <a:off x="395536" y="4849771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régionale Arve-Lac</a:t>
            </a:r>
          </a:p>
          <a:p>
            <a:pPr algn="ctr"/>
            <a:endParaRPr lang="fr-CH" sz="700" dirty="0"/>
          </a:p>
        </p:txBody>
      </p:sp>
      <p:sp>
        <p:nvSpPr>
          <p:cNvPr id="35" name="Rectangle 34"/>
          <p:cNvSpPr/>
          <p:nvPr/>
        </p:nvSpPr>
        <p:spPr>
          <a:xfrm>
            <a:off x="395536" y="5353588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de la régulation du trafic</a:t>
            </a:r>
          </a:p>
          <a:p>
            <a:pPr algn="ctr"/>
            <a:endParaRPr lang="fr-CH" sz="700" dirty="0" smtClean="0"/>
          </a:p>
        </p:txBody>
      </p:sp>
      <p:sp>
        <p:nvSpPr>
          <p:cNvPr id="36" name="Rectangle 35"/>
          <p:cNvSpPr/>
          <p:nvPr/>
        </p:nvSpPr>
        <p:spPr>
          <a:xfrm>
            <a:off x="2223289" y="3355357"/>
            <a:ext cx="108850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des grands projets et des services généraux</a:t>
            </a:r>
          </a:p>
          <a:p>
            <a:pPr algn="ctr"/>
            <a:endParaRPr lang="fr-CH" sz="700" dirty="0"/>
          </a:p>
        </p:txBody>
      </p:sp>
      <p:sp>
        <p:nvSpPr>
          <p:cNvPr id="37" name="Rectangle 36"/>
          <p:cNvSpPr/>
          <p:nvPr/>
        </p:nvSpPr>
        <p:spPr>
          <a:xfrm>
            <a:off x="2223289" y="3853495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des ponts et chaussées</a:t>
            </a:r>
          </a:p>
          <a:p>
            <a:pPr algn="ctr"/>
            <a:endParaRPr lang="fr-CH" sz="700" dirty="0"/>
          </a:p>
        </p:txBody>
      </p:sp>
      <p:sp>
        <p:nvSpPr>
          <p:cNvPr id="38" name="Rectangle 37"/>
          <p:cNvSpPr/>
          <p:nvPr/>
        </p:nvSpPr>
        <p:spPr>
          <a:xfrm>
            <a:off x="2223289" y="4351633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de l'entretien des routes</a:t>
            </a:r>
          </a:p>
          <a:p>
            <a:pPr algn="ctr"/>
            <a:endParaRPr lang="fr-CH" sz="700" dirty="0"/>
          </a:p>
        </p:txBody>
      </p:sp>
      <p:sp>
        <p:nvSpPr>
          <p:cNvPr id="39" name="ZoneTexte 38"/>
          <p:cNvSpPr txBox="1"/>
          <p:nvPr/>
        </p:nvSpPr>
        <p:spPr>
          <a:xfrm>
            <a:off x="179512" y="-27384"/>
            <a:ext cx="8856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600" dirty="0" smtClean="0"/>
              <a:t>DEPARTEMENT DES INFRASTRUCTURES</a:t>
            </a:r>
            <a:endParaRPr lang="fr-CH" sz="1600" dirty="0"/>
          </a:p>
        </p:txBody>
      </p:sp>
      <p:sp>
        <p:nvSpPr>
          <p:cNvPr id="41" name="Rectangle 40"/>
          <p:cNvSpPr/>
          <p:nvPr/>
        </p:nvSpPr>
        <p:spPr>
          <a:xfrm>
            <a:off x="4059426" y="3853495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Service cantonal de la fourrière des véhicules</a:t>
            </a:r>
          </a:p>
          <a:p>
            <a:pPr algn="ctr"/>
            <a:endParaRPr lang="fr-CH" sz="700" dirty="0"/>
          </a:p>
        </p:txBody>
      </p:sp>
      <p:sp>
        <p:nvSpPr>
          <p:cNvPr id="44" name="Rectangle 43"/>
          <p:cNvSpPr/>
          <p:nvPr/>
        </p:nvSpPr>
        <p:spPr>
          <a:xfrm>
            <a:off x="4059426" y="3355357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Service cantonal des véhicules</a:t>
            </a:r>
          </a:p>
          <a:p>
            <a:pPr algn="ctr"/>
            <a:endParaRPr lang="fr-CH" sz="700" dirty="0"/>
          </a:p>
        </p:txBody>
      </p:sp>
      <p:sp>
        <p:nvSpPr>
          <p:cNvPr id="46" name="Rectangle 45"/>
          <p:cNvSpPr/>
          <p:nvPr/>
        </p:nvSpPr>
        <p:spPr>
          <a:xfrm>
            <a:off x="7715974" y="5353588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pilotage et finances</a:t>
            </a:r>
          </a:p>
          <a:p>
            <a:pPr algn="ctr"/>
            <a:endParaRPr lang="fr-CH" sz="700" dirty="0"/>
          </a:p>
        </p:txBody>
      </p:sp>
      <p:sp>
        <p:nvSpPr>
          <p:cNvPr id="47" name="Rectangle 46"/>
          <p:cNvSpPr/>
          <p:nvPr/>
        </p:nvSpPr>
        <p:spPr>
          <a:xfrm>
            <a:off x="5889584" y="3355357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des services transversaux</a:t>
            </a:r>
          </a:p>
          <a:p>
            <a:pPr algn="ctr"/>
            <a:endParaRPr lang="fr-CH" sz="700" dirty="0"/>
          </a:p>
        </p:txBody>
      </p:sp>
      <p:sp>
        <p:nvSpPr>
          <p:cNvPr id="48" name="Rectangle 47"/>
          <p:cNvSpPr/>
          <p:nvPr/>
        </p:nvSpPr>
        <p:spPr>
          <a:xfrm>
            <a:off x="5889584" y="3853495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des services aux clients</a:t>
            </a:r>
          </a:p>
          <a:p>
            <a:pPr algn="ctr"/>
            <a:endParaRPr lang="fr-CH" sz="700" dirty="0"/>
          </a:p>
        </p:txBody>
      </p:sp>
      <p:sp>
        <p:nvSpPr>
          <p:cNvPr id="49" name="Rectangle 48"/>
          <p:cNvSpPr/>
          <p:nvPr/>
        </p:nvSpPr>
        <p:spPr>
          <a:xfrm>
            <a:off x="5889584" y="4351633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des services d'infrastructure</a:t>
            </a:r>
          </a:p>
          <a:p>
            <a:pPr algn="ctr"/>
            <a:endParaRPr lang="fr-CH" sz="700" dirty="0"/>
          </a:p>
        </p:txBody>
      </p:sp>
      <p:sp>
        <p:nvSpPr>
          <p:cNvPr id="50" name="Rectangle 49"/>
          <p:cNvSpPr/>
          <p:nvPr/>
        </p:nvSpPr>
        <p:spPr>
          <a:xfrm>
            <a:off x="5889584" y="4849771"/>
            <a:ext cx="1080120" cy="4205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des services à l'utilisateur</a:t>
            </a:r>
          </a:p>
          <a:p>
            <a:pPr algn="ctr"/>
            <a:endParaRPr lang="fr-CH" sz="700" dirty="0"/>
          </a:p>
        </p:txBody>
      </p:sp>
      <p:sp>
        <p:nvSpPr>
          <p:cNvPr id="51" name="Rectangle 50"/>
          <p:cNvSpPr/>
          <p:nvPr/>
        </p:nvSpPr>
        <p:spPr>
          <a:xfrm>
            <a:off x="7715974" y="5875778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transversale et support</a:t>
            </a:r>
          </a:p>
          <a:p>
            <a:pPr algn="ctr"/>
            <a:endParaRPr lang="fr-CH" sz="700" dirty="0"/>
          </a:p>
        </p:txBody>
      </p:sp>
      <p:sp>
        <p:nvSpPr>
          <p:cNvPr id="52" name="Rectangle 51"/>
          <p:cNvSpPr/>
          <p:nvPr/>
        </p:nvSpPr>
        <p:spPr>
          <a:xfrm>
            <a:off x="7715974" y="3355357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des constructions</a:t>
            </a:r>
          </a:p>
          <a:p>
            <a:pPr algn="ctr"/>
            <a:endParaRPr lang="fr-CH" sz="700" dirty="0"/>
          </a:p>
        </p:txBody>
      </p:sp>
      <p:sp>
        <p:nvSpPr>
          <p:cNvPr id="53" name="Rectangle 52"/>
          <p:cNvSpPr/>
          <p:nvPr/>
        </p:nvSpPr>
        <p:spPr>
          <a:xfrm>
            <a:off x="7715974" y="3853495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des rénovations et transformations</a:t>
            </a:r>
          </a:p>
          <a:p>
            <a:pPr algn="ctr"/>
            <a:endParaRPr lang="fr-CH" sz="700" dirty="0"/>
          </a:p>
        </p:txBody>
      </p:sp>
      <p:sp>
        <p:nvSpPr>
          <p:cNvPr id="54" name="Rectangle 53"/>
          <p:cNvSpPr/>
          <p:nvPr/>
        </p:nvSpPr>
        <p:spPr>
          <a:xfrm>
            <a:off x="7715974" y="4351633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de l'ingénierie et de l'énergie</a:t>
            </a:r>
          </a:p>
          <a:p>
            <a:pPr algn="ctr"/>
            <a:endParaRPr lang="fr-CH" sz="700" dirty="0"/>
          </a:p>
        </p:txBody>
      </p:sp>
      <p:cxnSp>
        <p:nvCxnSpPr>
          <p:cNvPr id="63" name="Connecteur droit 62"/>
          <p:cNvCxnSpPr>
            <a:stCxn id="17" idx="2"/>
            <a:endCxn id="4" idx="0"/>
          </p:cNvCxnSpPr>
          <p:nvPr/>
        </p:nvCxnSpPr>
        <p:spPr>
          <a:xfrm flipH="1">
            <a:off x="4601796" y="908720"/>
            <a:ext cx="6271" cy="216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cteur droit 97"/>
          <p:cNvCxnSpPr>
            <a:stCxn id="4" idx="2"/>
            <a:endCxn id="13" idx="0"/>
          </p:cNvCxnSpPr>
          <p:nvPr/>
        </p:nvCxnSpPr>
        <p:spPr>
          <a:xfrm flipH="1">
            <a:off x="4595294" y="1700809"/>
            <a:ext cx="6502" cy="10801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necteur droit 106"/>
          <p:cNvCxnSpPr/>
          <p:nvPr/>
        </p:nvCxnSpPr>
        <p:spPr>
          <a:xfrm>
            <a:off x="935596" y="2636912"/>
            <a:ext cx="73382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cteur droit 108"/>
          <p:cNvCxnSpPr>
            <a:endCxn id="12" idx="0"/>
          </p:cNvCxnSpPr>
          <p:nvPr/>
        </p:nvCxnSpPr>
        <p:spPr>
          <a:xfrm flipH="1">
            <a:off x="2763349" y="2636912"/>
            <a:ext cx="2096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necteur droit 112"/>
          <p:cNvCxnSpPr>
            <a:endCxn id="14" idx="0"/>
          </p:cNvCxnSpPr>
          <p:nvPr/>
        </p:nvCxnSpPr>
        <p:spPr>
          <a:xfrm>
            <a:off x="6425143" y="2636912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eur droit 118"/>
          <p:cNvCxnSpPr>
            <a:endCxn id="16" idx="0"/>
          </p:cNvCxnSpPr>
          <p:nvPr/>
        </p:nvCxnSpPr>
        <p:spPr>
          <a:xfrm>
            <a:off x="8254992" y="2636912"/>
            <a:ext cx="0" cy="1480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necteur droit 164"/>
          <p:cNvCxnSpPr/>
          <p:nvPr/>
        </p:nvCxnSpPr>
        <p:spPr>
          <a:xfrm>
            <a:off x="2077785" y="3035943"/>
            <a:ext cx="0" cy="15451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Connecteur droit 190"/>
          <p:cNvCxnSpPr/>
          <p:nvPr/>
        </p:nvCxnSpPr>
        <p:spPr>
          <a:xfrm>
            <a:off x="5726225" y="3057794"/>
            <a:ext cx="0" cy="200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Connecteur droit 209"/>
          <p:cNvCxnSpPr/>
          <p:nvPr/>
        </p:nvCxnSpPr>
        <p:spPr>
          <a:xfrm>
            <a:off x="7565480" y="3030930"/>
            <a:ext cx="0" cy="30760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Espace réservé de la date 224"/>
          <p:cNvSpPr>
            <a:spLocks noGrp="1"/>
          </p:cNvSpPr>
          <p:nvPr>
            <p:ph type="dt" sz="half" idx="10"/>
          </p:nvPr>
        </p:nvSpPr>
        <p:spPr>
          <a:xfrm>
            <a:off x="7935920" y="6492875"/>
            <a:ext cx="1208080" cy="365125"/>
          </a:xfrm>
        </p:spPr>
        <p:txBody>
          <a:bodyPr/>
          <a:lstStyle/>
          <a:p>
            <a:r>
              <a:rPr lang="fr-CH" sz="800" dirty="0" smtClean="0"/>
              <a:t>Mis à jour le 12.01.2019</a:t>
            </a:r>
            <a:endParaRPr lang="fr-CH" sz="800" dirty="0"/>
          </a:p>
        </p:txBody>
      </p:sp>
      <p:cxnSp>
        <p:nvCxnSpPr>
          <p:cNvPr id="110" name="Connecteur droit 109"/>
          <p:cNvCxnSpPr/>
          <p:nvPr/>
        </p:nvCxnSpPr>
        <p:spPr>
          <a:xfrm>
            <a:off x="954607" y="2640964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ectangle 111"/>
          <p:cNvSpPr/>
          <p:nvPr/>
        </p:nvSpPr>
        <p:spPr>
          <a:xfrm>
            <a:off x="2699792" y="764704"/>
            <a:ext cx="1080120" cy="504056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PORTE PAROLE RESPONSABLE DE LA COMMUNICATION</a:t>
            </a:r>
          </a:p>
          <a:p>
            <a:pPr algn="ctr"/>
            <a:endParaRPr lang="fr-CH" sz="700" dirty="0"/>
          </a:p>
        </p:txBody>
      </p:sp>
      <p:sp>
        <p:nvSpPr>
          <p:cNvPr id="114" name="Rectangle 113"/>
          <p:cNvSpPr/>
          <p:nvPr/>
        </p:nvSpPr>
        <p:spPr>
          <a:xfrm>
            <a:off x="5436096" y="764704"/>
            <a:ext cx="1080120" cy="504056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CHEFFE DE CABINET</a:t>
            </a:r>
          </a:p>
          <a:p>
            <a:pPr algn="ctr"/>
            <a:endParaRPr lang="fr-CH" sz="700" dirty="0"/>
          </a:p>
        </p:txBody>
      </p:sp>
      <p:sp>
        <p:nvSpPr>
          <p:cNvPr id="55" name="Rectangle 54"/>
          <p:cNvSpPr/>
          <p:nvPr/>
        </p:nvSpPr>
        <p:spPr>
          <a:xfrm>
            <a:off x="7715974" y="4849771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700" dirty="0" smtClean="0"/>
              <a:t>Direction de la gestion et valorisation</a:t>
            </a:r>
          </a:p>
          <a:p>
            <a:pPr algn="ctr"/>
            <a:endParaRPr lang="fr-CH" sz="700" dirty="0"/>
          </a:p>
        </p:txBody>
      </p:sp>
    </p:spTree>
    <p:extLst>
      <p:ext uri="{BB962C8B-B14F-4D97-AF65-F5344CB8AC3E}">
        <p14:creationId xmlns:p14="http://schemas.microsoft.com/office/powerpoint/2010/main" val="30250923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154</Words>
  <Application>Microsoft Office PowerPoint</Application>
  <PresentationFormat>Affichage à l'écran (4:3)</PresentationFormat>
  <Paragraphs>42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Etat de Genève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Ploix Ségolaine (DETA)</dc:creator>
  <cp:lastModifiedBy>Bellego Yves (DETA)</cp:lastModifiedBy>
  <cp:revision>35</cp:revision>
  <cp:lastPrinted>2018-10-18T08:54:49Z</cp:lastPrinted>
  <dcterms:created xsi:type="dcterms:W3CDTF">2018-05-30T07:14:30Z</dcterms:created>
  <dcterms:modified xsi:type="dcterms:W3CDTF">2019-01-15T10:06:36Z</dcterms:modified>
</cp:coreProperties>
</file>