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notesSlides/notesSlide2.xml" ContentType="application/vnd.openxmlformats-officedocument.presentationml.notesSlide+xml"/>
  <Override PartName="/ppt/tags/tag11.xml" ContentType="application/vnd.openxmlformats-officedocument.presentationml.tags+xml"/>
  <Override PartName="/ppt/notesSlides/notesSlide3.xml" ContentType="application/vnd.openxmlformats-officedocument.presentationml.notesSlide+xml"/>
  <Override PartName="/ppt/tags/tag12.xml" ContentType="application/vnd.openxmlformats-officedocument.presentationml.tags+xml"/>
  <Override PartName="/ppt/notesSlides/notesSlide4.xml" ContentType="application/vnd.openxmlformats-officedocument.presentationml.notesSlide+xml"/>
  <Override PartName="/ppt/tags/tag13.xml" ContentType="application/vnd.openxmlformats-officedocument.presentationml.tag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tags/tag14.xml" ContentType="application/vnd.openxmlformats-officedocument.presentationml.tags+xml"/>
  <Override PartName="/ppt/notesSlides/notesSlide14.xml" ContentType="application/vnd.openxmlformats-officedocument.presentationml.notesSlide+xml"/>
  <Override PartName="/ppt/tags/tag15.xml" ContentType="application/vnd.openxmlformats-officedocument.presentationml.tags+xml"/>
  <Override PartName="/ppt/notesSlides/notesSlide15.xml" ContentType="application/vnd.openxmlformats-officedocument.presentationml.notesSlide+xml"/>
  <Override PartName="/ppt/tags/tag16.xml" ContentType="application/vnd.openxmlformats-officedocument.presentationml.tags+xml"/>
  <Override PartName="/ppt/notesSlides/notesSlide16.xml" ContentType="application/vnd.openxmlformats-officedocument.presentationml.notesSlide+xml"/>
  <Override PartName="/ppt/tags/tag17.xml" ContentType="application/vnd.openxmlformats-officedocument.presentationml.tags+xml"/>
  <Override PartName="/ppt/notesSlides/notesSlide17.xml" ContentType="application/vnd.openxmlformats-officedocument.presentationml.notesSlide+xml"/>
  <Override PartName="/ppt/tags/tag18.xml" ContentType="application/vnd.openxmlformats-officedocument.presentationml.tags+xml"/>
  <Override PartName="/ppt/notesSlides/notesSlide18.xml" ContentType="application/vnd.openxmlformats-officedocument.presentationml.notesSlide+xml"/>
  <Override PartName="/ppt/tags/tag19.xml" ContentType="application/vnd.openxmlformats-officedocument.presentationml.tags+xml"/>
  <Override PartName="/ppt/notesSlides/notesSlide19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65" r:id="rId2"/>
    <p:sldId id="273" r:id="rId3"/>
    <p:sldId id="303" r:id="rId4"/>
    <p:sldId id="317" r:id="rId5"/>
    <p:sldId id="320" r:id="rId6"/>
    <p:sldId id="280" r:id="rId7"/>
    <p:sldId id="325" r:id="rId8"/>
    <p:sldId id="313" r:id="rId9"/>
    <p:sldId id="314" r:id="rId10"/>
    <p:sldId id="315" r:id="rId11"/>
    <p:sldId id="318" r:id="rId12"/>
    <p:sldId id="319" r:id="rId13"/>
    <p:sldId id="323" r:id="rId14"/>
    <p:sldId id="281" r:id="rId15"/>
    <p:sldId id="324" r:id="rId16"/>
    <p:sldId id="311" r:id="rId17"/>
    <p:sldId id="322" r:id="rId18"/>
    <p:sldId id="321" r:id="rId19"/>
    <p:sldId id="306" r:id="rId20"/>
    <p:sldId id="267" r:id="rId21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regory MOREL" initials="GM" lastIdx="14" clrIdx="0"/>
  <p:cmAuthor id="1" name="Stanislas ZUIN" initials="SZ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B7B9"/>
    <a:srgbClr val="6A65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2784" autoAdjust="0"/>
  </p:normalViewPr>
  <p:slideViewPr>
    <p:cSldViewPr>
      <p:cViewPr varScale="1">
        <p:scale>
          <a:sx n="93" d="100"/>
          <a:sy n="93" d="100"/>
        </p:scale>
        <p:origin x="-151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2196" y="-108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F6C40-57B6-45A7-A200-1FCC9ED00ED7}" type="datetimeFigureOut">
              <a:rPr lang="fr-CH" smtClean="0"/>
              <a:t>15.08.2018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F2BF39-26F2-4B37-B5D2-2EBFA161DDB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87647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9F211A-889A-4E1F-8EC0-22A95F0F80D4}" type="datetimeFigureOut">
              <a:rPr lang="fr-CH" smtClean="0"/>
              <a:t>15.08.2018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F149F-507D-4C11-8230-E86D6E4A497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7126474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379920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11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 smtClean="0"/>
          </a:p>
          <a:p>
            <a:pPr algn="just"/>
            <a:r>
              <a:rPr lang="fr-CH" b="1" dirty="0" smtClean="0"/>
              <a:t>INTRODUCTION</a:t>
            </a:r>
          </a:p>
          <a:p>
            <a:pPr algn="just"/>
            <a:endParaRPr lang="fr-CH" dirty="0" smtClean="0"/>
          </a:p>
          <a:p>
            <a:pPr algn="just"/>
            <a:r>
              <a:rPr lang="fr-CH" dirty="0" smtClean="0"/>
              <a:t>IL S’AGIT DE QUELQUES ELEMENTS</a:t>
            </a:r>
            <a:r>
              <a:rPr lang="fr-CH" baseline="0" dirty="0" smtClean="0"/>
              <a:t> IDENTIFIES LORS D’AUDITS FINANCIER REALISES DANS PLUSIEURS COMMUNES ENTRE 2012 ET 2014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CES ELEMENTS ONT TRAIT A DES ASPECTS DE CONFORMITE ET SONT DECRITS EN DETAIL DANS LES RAPPORTS QUI SONT PUBLIES SUR LE SITE DE LA COUR DES COMPTES</a:t>
            </a:r>
          </a:p>
          <a:p>
            <a:pPr algn="just"/>
            <a:endParaRPr lang="fr-CH" baseline="0" dirty="0" smtClean="0"/>
          </a:p>
          <a:p>
            <a:pPr algn="just"/>
            <a:endParaRPr lang="fr-CH" baseline="0" dirty="0" smtClean="0"/>
          </a:p>
          <a:p>
            <a:pPr algn="just"/>
            <a:r>
              <a:rPr lang="fr-CH" b="1" baseline="0" dirty="0" smtClean="0"/>
              <a:t>DISPOSITIONS LEGALES APPLICABLES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CE POINT DEVRAIT DISPARAITRE AVEC L’AGREMENT REQUIS PAR LES DISPOSITIONS LEGALES ET LE SSCO AINSI QUE LES INFORMATIONS CONTENUES DANS LE « FASCICULE POUR LA REVISION DES COMPTES DES COMMUNES GENEVOISES »</a:t>
            </a:r>
          </a:p>
          <a:p>
            <a:pPr algn="just"/>
            <a:endParaRPr lang="fr-CH" baseline="0" dirty="0" smtClean="0"/>
          </a:p>
          <a:p>
            <a:pPr algn="just"/>
            <a:endParaRPr lang="fr-CH" baseline="0" dirty="0" smtClean="0"/>
          </a:p>
          <a:p>
            <a:pPr algn="just"/>
            <a:r>
              <a:rPr lang="fr-CH" b="1" baseline="0" dirty="0" smtClean="0"/>
              <a:t>RECETTES FISCALES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POUR LA VDG, LE CONTRÔLE FINANCIER A EMIS UN RAPPORT POUR L’EXERCICE 2016 AVEC LA PARTICULARITE SUIVANTE :</a:t>
            </a:r>
          </a:p>
          <a:p>
            <a:pPr algn="just"/>
            <a:r>
              <a:rPr lang="fr-CH" baseline="0" dirty="0" smtClean="0"/>
              <a:t>-    OPINION AVEC UNE REMARQUE CONCERNANT LES RECETTES FISCALES ET LE RELIQUAT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LORS DE NOS AUDITS, NOUS N’AVONS PAS RELEVE DE TELLES REMARQUES DANS LES RAPPORTS DE REVISION. QU’EN EST-IL ACTUELLEMENT DANS VOS COMMUNES ?</a:t>
            </a:r>
          </a:p>
          <a:p>
            <a:pPr algn="just"/>
            <a:endParaRPr lang="fr-CH" baseline="0" dirty="0" smtClean="0"/>
          </a:p>
          <a:p>
            <a:pPr algn="just"/>
            <a:endParaRPr lang="fr-CH" baseline="0" dirty="0" smtClean="0"/>
          </a:p>
          <a:p>
            <a:pPr algn="just"/>
            <a:r>
              <a:rPr lang="fr-CH" b="1" baseline="0" dirty="0" smtClean="0"/>
              <a:t>DEPASSEMENTS BUDGETAIRES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NOTRE CONSTAT A ÉTÉ QUE LES COMMUNES CONCERNEES NE DISPOSAIENT PAS DES OUTILS DONC DES INFORMATIONS LEUR PERMETTANT DE DETECTER SUFFISAMMENT TÔT LES PROBABLES DEPASSEMENTS ET</a:t>
            </a:r>
          </a:p>
          <a:p>
            <a:pPr algn="just"/>
            <a:r>
              <a:rPr lang="fr-CH" baseline="0" dirty="0" smtClean="0"/>
              <a:t>DE POUVOIR DEPOSER UNE DEMANDE DE CREDIT COMPLEMENTAIRE AUPRES DU CONSEIL MUNICIPAL/COMMISSION DES FINANCES AVANT D’ENGAGER LES DEPENSES</a:t>
            </a:r>
          </a:p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fr-CH" b="1" dirty="0" smtClean="0"/>
              <a:t>ACTIVATION DE DEPENSES</a:t>
            </a:r>
          </a:p>
          <a:p>
            <a:pPr algn="just"/>
            <a:endParaRPr lang="fr-CH" dirty="0" smtClean="0"/>
          </a:p>
          <a:p>
            <a:pPr algn="just"/>
            <a:r>
              <a:rPr lang="fr-CH" dirty="0" smtClean="0"/>
              <a:t>CE</a:t>
            </a:r>
            <a:r>
              <a:rPr lang="fr-CH" baseline="0" dirty="0" smtClean="0"/>
              <a:t> POINT A ÉTÉ TRAITE DANS UN MODULE PRECEDENT</a:t>
            </a:r>
            <a:endParaRPr lang="fr-CH" dirty="0" smtClean="0"/>
          </a:p>
          <a:p>
            <a:pPr algn="just"/>
            <a:r>
              <a:rPr lang="fr-CH" dirty="0" smtClean="0"/>
              <a:t>Bien que ne constituant pas une irrégularité au sens du RAC (possibilité</a:t>
            </a:r>
            <a:r>
              <a:rPr lang="fr-CH" baseline="0" dirty="0" smtClean="0"/>
              <a:t> </a:t>
            </a:r>
            <a:r>
              <a:rPr lang="fr-CH" dirty="0" smtClean="0"/>
              <a:t>d’enregistrer une dépense de moins de 100'000 F ayant un caractère</a:t>
            </a:r>
          </a:p>
          <a:p>
            <a:pPr algn="just"/>
            <a:r>
              <a:rPr lang="fr-CH" dirty="0" smtClean="0"/>
              <a:t>d'investissement soit dans le compte de fonctionnement, soit dans le compte d’investissements), ces principes de comptabilisation</a:t>
            </a:r>
            <a:r>
              <a:rPr lang="fr-CH" baseline="0" dirty="0" smtClean="0"/>
              <a:t> sont contraires aux </a:t>
            </a:r>
            <a:r>
              <a:rPr lang="fr-CH" dirty="0" smtClean="0"/>
              <a:t>bonnes pratiques en matière comptable (voir à titre d’exemple, le manuel MCH2 qu’il est prévu d’appliquer à l’avenir aux communes). Par ailleurs, rien n’interdit à la commune de comptabiliser ces dépenses dans le compte d’investissements d’engagement y afférent 8.3.</a:t>
            </a:r>
          </a:p>
          <a:p>
            <a:pPr algn="just"/>
            <a:endParaRPr lang="fr-CH" dirty="0" smtClean="0"/>
          </a:p>
          <a:p>
            <a:pPr algn="just"/>
            <a:endParaRPr lang="fr-CH" dirty="0" smtClean="0"/>
          </a:p>
          <a:p>
            <a:pPr algn="just"/>
            <a:r>
              <a:rPr lang="fr-CH" b="1" dirty="0" smtClean="0"/>
              <a:t>DELIMITATION PERIODIQUE DES EXERCICES</a:t>
            </a:r>
          </a:p>
          <a:p>
            <a:pPr algn="just"/>
            <a:endParaRPr lang="fr-CH" dirty="0" smtClean="0"/>
          </a:p>
          <a:p>
            <a:pPr algn="just"/>
            <a:r>
              <a:rPr lang="fr-CH" dirty="0" smtClean="0"/>
              <a:t>PRINCIPE IMPORTANT (QUI A DÉJÀ ÉTÉ</a:t>
            </a:r>
            <a:r>
              <a:rPr lang="fr-CH" baseline="0" dirty="0" smtClean="0"/>
              <a:t> VU AU COURS DE LA JOURNEE) MAIS QUI A FAIT L’OBJET DE CONSTATS DANS TOUTES LES COMMUNES REVUES PAR LA COUR. </a:t>
            </a:r>
          </a:p>
          <a:p>
            <a:pPr algn="just"/>
            <a:endParaRPr lang="fr-CH" baseline="0" dirty="0" smtClean="0"/>
          </a:p>
          <a:p>
            <a:pPr algn="just"/>
            <a:r>
              <a:rPr lang="fr-CH" baseline="0" dirty="0" smtClean="0"/>
              <a:t>ATTENTION A L’IMPACT SUR LE RESULTAT EN CAS DE MONTANT SIGNIFICATIF</a:t>
            </a:r>
          </a:p>
          <a:p>
            <a:pPr algn="just"/>
            <a:endParaRPr lang="fr-CH" dirty="0" smtClean="0"/>
          </a:p>
          <a:p>
            <a:pPr algn="just"/>
            <a:endParaRPr lang="fr-CH" dirty="0" smtClean="0"/>
          </a:p>
          <a:p>
            <a:pPr algn="just"/>
            <a:r>
              <a:rPr lang="fr-CH" b="1" dirty="0" smtClean="0"/>
              <a:t>TENUE</a:t>
            </a:r>
            <a:r>
              <a:rPr lang="fr-CH" b="1" baseline="0" dirty="0" smtClean="0"/>
              <a:t> DE LA COMPTABILITE PAR UN TIERS</a:t>
            </a:r>
          </a:p>
          <a:p>
            <a:pPr algn="just"/>
            <a:endParaRPr lang="fr-CH" b="0" baseline="0" dirty="0" smtClean="0"/>
          </a:p>
          <a:p>
            <a:pPr algn="just"/>
            <a:r>
              <a:rPr lang="fr-CH" b="0" baseline="0" dirty="0" smtClean="0"/>
              <a:t>POINT QUI A FAIT L’OBJET DE CONSTATS DANS LA PLUPART DES COMMUNES REVUES PAR LA COUR SUR LES INSUFFISANCES DES TIERS EN MATIERE DE COMPTABILITE</a:t>
            </a:r>
          </a:p>
          <a:p>
            <a:pPr algn="just"/>
            <a:endParaRPr lang="fr-CH" b="0" baseline="0" dirty="0" smtClean="0"/>
          </a:p>
          <a:p>
            <a:pPr marL="0" marR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b="0" baseline="0" dirty="0" smtClean="0"/>
              <a:t>FIXER DANS UN DOCUMENT LES EXIGENCES DE LA COMMUNE (TENUE DES COMPTES, ETABLISSEMENT DES COMPTES ANNUELS, TAXE PROFESSIONNELLE COMMUNALE, PARTICIPATION A DES SEANCES DE PRESENTATION DES ETATS FINANCIERS, ETC.)</a:t>
            </a:r>
          </a:p>
          <a:p>
            <a:pPr algn="just"/>
            <a:endParaRPr lang="fr-CH" b="0" baseline="0" dirty="0" smtClean="0"/>
          </a:p>
          <a:p>
            <a:pPr algn="just"/>
            <a:r>
              <a:rPr lang="fr-CH" b="0" baseline="0" dirty="0" smtClean="0"/>
              <a:t>SI VOUS UTILISEZ LES SERVICES D’UN TIERS POUR LA TENUE DES COMPTES, ASSUREZ-VOUS QU’IL MAÎTRISE LA COMPTABILITE PUBLIQUE ET EN PARTICULIER LE MCH2</a:t>
            </a:r>
          </a:p>
          <a:p>
            <a:pPr algn="just"/>
            <a:endParaRPr lang="fr-CH" b="0" baseline="0" dirty="0" smtClean="0"/>
          </a:p>
          <a:p>
            <a:pPr algn="just"/>
            <a:endParaRPr lang="fr-CH" b="0" baseline="0" dirty="0" smtClean="0"/>
          </a:p>
          <a:p>
            <a:pPr algn="just"/>
            <a:endParaRPr lang="fr-CH" b="0" baseline="0" dirty="0" smtClean="0"/>
          </a:p>
          <a:p>
            <a:pPr algn="just"/>
            <a:endParaRPr lang="fr-CH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98980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989802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989802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19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29898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5F149F-507D-4C11-8230-E86D6E4A497A}" type="slidenum">
              <a:rPr lang="fr-CH" smtClean="0"/>
              <a:t>20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973919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5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6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7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8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F57DA-06C8-490A-98B7-043B93FD901A}" type="slidenum">
              <a:rPr lang="fr-CH" smtClean="0"/>
              <a:pPr/>
              <a:t>9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098684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BA968-8E98-4A5D-B9EE-037C6E783015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Rectangle 6"/>
          <p:cNvSpPr/>
          <p:nvPr userDrawn="1">
            <p:custDataLst>
              <p:tags r:id="rId1"/>
            </p:custDataLst>
          </p:nvPr>
        </p:nvSpPr>
        <p:spPr>
          <a:xfrm>
            <a:off x="-1" y="0"/>
            <a:ext cx="9144001" cy="757623"/>
          </a:xfrm>
          <a:prstGeom prst="rect">
            <a:avLst/>
          </a:prstGeom>
          <a:solidFill>
            <a:srgbClr val="BBB7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9569" tIns="49785" rIns="99569" bIns="49785" rtlCol="0" anchor="ctr"/>
          <a:lstStyle/>
          <a:p>
            <a:pPr algn="ctr"/>
            <a:endParaRPr lang="fr-CH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766793"/>
            <a:ext cx="891596" cy="109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891595" y="260648"/>
            <a:ext cx="8241003" cy="648072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‹N°›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839847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1FA86-8885-45F0-9DEB-9036F1966B76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2166040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B4988-8158-4777-8260-F42AE7F5AA0F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89237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925B7-3211-41E2-A44F-40C924A950A4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2120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FB141-C537-4A1D-A341-394BFBCE61E1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718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4CAA6-39A3-42E0-AB88-B091164EBC76}" type="datetime1">
              <a:rPr lang="fr-CH" smtClean="0"/>
              <a:t>15.08.2018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4946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B4683-4BB7-4894-8ED3-879E35C62D34}" type="datetime1">
              <a:rPr lang="fr-CH" smtClean="0"/>
              <a:t>15.08.2018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99246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E1C65-9413-47A3-B3F5-742CB6070D71}" type="datetime1">
              <a:rPr lang="fr-CH" smtClean="0"/>
              <a:t>15.08.2018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204202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35BB7-0601-4D22-85B2-2962AAEB41ED}" type="datetime1">
              <a:rPr lang="fr-CH" smtClean="0"/>
              <a:t>15.08.2018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986563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1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9D5544-11CA-46BA-9B0E-0755464F51BA}" type="datetime1">
              <a:rPr lang="fr-CH" smtClean="0"/>
              <a:t>15.08.2018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8630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470FF6-8F17-4CCD-A29A-AD34BDFA2A55}" type="datetime1">
              <a:rPr lang="fr-CH" smtClean="0"/>
              <a:t>15.08.2018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07507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91595" y="260648"/>
            <a:ext cx="8241003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CH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CH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45B29-4DB4-4D29-BB68-E059F972FC84}" type="datetime1">
              <a:rPr lang="fr-CH" smtClean="0"/>
              <a:t>15.08.2018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4A84A-0D07-4876-9632-C8B2818792F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626456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image" Target="../media/image2.emf"/><Relationship Id="rId5" Type="http://schemas.openxmlformats.org/officeDocument/2006/relationships/tags" Target="../tags/tag6.xml"/><Relationship Id="rId10" Type="http://schemas.openxmlformats.org/officeDocument/2006/relationships/notesSlide" Target="../notesSlides/notesSlide1.xml"/><Relationship Id="rId4" Type="http://schemas.openxmlformats.org/officeDocument/2006/relationships/tags" Target="../tags/tag5.xml"/><Relationship Id="rId9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3.emf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1"/>
            </p:custDataLst>
          </p:nvPr>
        </p:nvSpPr>
        <p:spPr>
          <a:xfrm>
            <a:off x="1" y="996228"/>
            <a:ext cx="9144000" cy="1286184"/>
          </a:xfrm>
          <a:prstGeom prst="rect">
            <a:avLst/>
          </a:prstGeom>
          <a:solidFill>
            <a:srgbClr val="BBB7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72" tIns="43637" rIns="87272" bIns="43637" rtlCol="0" anchor="ctr"/>
          <a:lstStyle/>
          <a:p>
            <a:pPr algn="ctr"/>
            <a:endParaRPr lang="fr-CH"/>
          </a:p>
        </p:txBody>
      </p:sp>
      <p:sp>
        <p:nvSpPr>
          <p:cNvPr id="4" name="Rectangle 3"/>
          <p:cNvSpPr/>
          <p:nvPr>
            <p:custDataLst>
              <p:tags r:id="rId2"/>
            </p:custDataLst>
          </p:nvPr>
        </p:nvSpPr>
        <p:spPr>
          <a:xfrm>
            <a:off x="1" y="-27384"/>
            <a:ext cx="3184798" cy="6885384"/>
          </a:xfrm>
          <a:prstGeom prst="rect">
            <a:avLst/>
          </a:prstGeom>
          <a:solidFill>
            <a:srgbClr val="6A65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72" tIns="43637" rIns="87272" bIns="43637" rtlCol="0" anchor="ctr"/>
          <a:lstStyle/>
          <a:p>
            <a:pPr algn="ctr"/>
            <a:endParaRPr lang="fr-CH"/>
          </a:p>
        </p:txBody>
      </p:sp>
      <p:sp>
        <p:nvSpPr>
          <p:cNvPr id="3" name="Rectangle 2"/>
          <p:cNvSpPr/>
          <p:nvPr>
            <p:custDataLst>
              <p:tags r:id="rId3"/>
            </p:custDataLst>
          </p:nvPr>
        </p:nvSpPr>
        <p:spPr>
          <a:xfrm>
            <a:off x="13633" y="996228"/>
            <a:ext cx="3157533" cy="12861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272" tIns="43637" rIns="87272" bIns="43637" rtlCol="0" anchor="ctr"/>
          <a:lstStyle/>
          <a:p>
            <a:pPr algn="ctr"/>
            <a:endParaRPr lang="fr-CH"/>
          </a:p>
        </p:txBody>
      </p:sp>
      <p:sp>
        <p:nvSpPr>
          <p:cNvPr id="6" name="Titre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305038" y="1273749"/>
            <a:ext cx="8638754" cy="413239"/>
          </a:xfrm>
          <a:prstGeom prst="rect">
            <a:avLst/>
          </a:prstGeom>
        </p:spPr>
        <p:txBody>
          <a:bodyPr vert="horz" lIns="87272" tIns="43637" rIns="87272" bIns="8727" rtlCol="0" anchor="b">
            <a:no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kern="1200" cap="all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Franklin Gothic Medium" pitchFamily="34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FR" dirty="0"/>
              <a:t>COUR DES COMPTES</a:t>
            </a:r>
            <a:endParaRPr lang="fr-CH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ous-titre 2"/>
          <p:cNvSpPr txBox="1">
            <a:spLocks/>
          </p:cNvSpPr>
          <p:nvPr>
            <p:custDataLst>
              <p:tags r:id="rId5"/>
            </p:custDataLst>
          </p:nvPr>
        </p:nvSpPr>
        <p:spPr bwMode="auto">
          <a:xfrm>
            <a:off x="347531" y="1623521"/>
            <a:ext cx="8404349" cy="30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272" tIns="8727" rIns="87272" bIns="43637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ts val="800"/>
              </a:spcBef>
              <a:spcAft>
                <a:spcPct val="0"/>
              </a:spcAft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endParaRPr lang="fr-CH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8130" y="6157175"/>
            <a:ext cx="2166542" cy="863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EA53F418-CE2F-4805-ADD4-B26E9D6F08E5}" type="slidenum">
              <a:rPr lang="fr-CH" smtClean="0"/>
              <a:pPr/>
              <a:t>1</a:t>
            </a:fld>
            <a:endParaRPr lang="fr-CH" dirty="0"/>
          </a:p>
        </p:txBody>
      </p:sp>
      <p:sp>
        <p:nvSpPr>
          <p:cNvPr id="11" name="Sous-titre 2"/>
          <p:cNvSpPr txBox="1">
            <a:spLocks/>
          </p:cNvSpPr>
          <p:nvPr>
            <p:custDataLst>
              <p:tags r:id="rId8"/>
            </p:custDataLst>
          </p:nvPr>
        </p:nvSpPr>
        <p:spPr bwMode="auto">
          <a:xfrm>
            <a:off x="305038" y="1757514"/>
            <a:ext cx="8404349" cy="303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7272" tIns="8727" rIns="87272" bIns="43637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ts val="800"/>
              </a:spcBef>
              <a:spcAft>
                <a:spcPct val="0"/>
              </a:spcAft>
              <a:buFont typeface="Arial" pitchFamily="34" charset="0"/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ts val="3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r-CH" sz="1600" dirty="0" smtClean="0">
                <a:solidFill>
                  <a:schemeClr val="bg1"/>
                </a:solidFill>
                <a:latin typeface="+mj-lt"/>
                <a:cs typeface="Arial" pitchFamily="34" charset="0"/>
              </a:rPr>
              <a:t>PRÉSENTATION DU 4 Mai 2017</a:t>
            </a:r>
            <a:endParaRPr lang="fr-CH" sz="1600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995936" y="2924944"/>
            <a:ext cx="471345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3600" dirty="0" smtClean="0"/>
              <a:t>Formation MCH2 – Service de Surveillance des communes</a:t>
            </a:r>
            <a:endParaRPr lang="fr-CH" sz="3600" dirty="0"/>
          </a:p>
        </p:txBody>
      </p:sp>
    </p:spTree>
    <p:extLst>
      <p:ext uri="{BB962C8B-B14F-4D97-AF65-F5344CB8AC3E}">
        <p14:creationId xmlns:p14="http://schemas.microsoft.com/office/powerpoint/2010/main" val="259267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Crédit d’engagement - investissement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10</a:t>
            </a:fld>
            <a:endParaRPr lang="fr-CH" dirty="0"/>
          </a:p>
        </p:txBody>
      </p:sp>
      <p:sp>
        <p:nvSpPr>
          <p:cNvPr id="6" name="ZoneTexte 5"/>
          <p:cNvSpPr txBox="1"/>
          <p:nvPr/>
        </p:nvSpPr>
        <p:spPr>
          <a:xfrm>
            <a:off x="755576" y="1844824"/>
            <a:ext cx="75608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Validation de l’existence de crédit d’engagement pour toutes dépenses d’investissement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Obtention des nouveaux crédits d’engagement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l’utilisation des crédits existant en N-1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  <a:p>
            <a:r>
              <a:rPr lang="fr-CH" dirty="0" smtClean="0"/>
              <a:t>Base de la validation : SCI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22599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Comptabilité des immobilisations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11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683568" y="1988840"/>
            <a:ext cx="74888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Utilisation correcte du plan comptable spécifique pour le PA (cpte 50 / 60)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Doit concerner uniquement des éléments du PA</a:t>
            </a:r>
            <a:endParaRPr lang="fr-CH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Natures 51/61 et 57/67 doivent être nulles à la clôture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Comptabilisation des potentiels transferts au PF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94169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Annexes et tableau de flux de trésorerie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12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1844824"/>
            <a:ext cx="7200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i="1" dirty="0" smtClean="0"/>
              <a:t>Annexes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l’exhaustivité des annexes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la cohérence entre les annexes et les éléments présentés au bilan ou au compte de résultat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des règles et principes comptables régissant l’établissement des comptes mentionnés en annexe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du calcul des indicateurs financiers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Mention de la mise en place du SCI si applicable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la mention du potentiel plan de redressement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la mention des potentiels dépassements de crédits qui n’ont pas fait l’objet d’un vote</a:t>
            </a:r>
          </a:p>
          <a:p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6492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Annexes et tableau de flux de trésorerie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13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539552" y="1844824"/>
            <a:ext cx="7200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CH" i="1" dirty="0" smtClean="0"/>
          </a:p>
          <a:p>
            <a:r>
              <a:rPr lang="fr-CH" i="1" dirty="0" smtClean="0"/>
              <a:t>Tableau de flux de trésorerie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du tableau de flux de trésorerie et de la correcte utilisation des catégories de flux (opérationnelle – investissement – financement)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Concordance avec les variations présentées au bilan et/ou en annexe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38066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None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Retour d’expérience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8820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</a:rPr>
              <a:t>Quelques éléments identifiés lors d’audit de gestion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14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631230" y="1768862"/>
            <a:ext cx="754117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i="1" dirty="0" smtClean="0"/>
              <a:t>Dispositions légales applicables</a:t>
            </a:r>
          </a:p>
          <a:p>
            <a:r>
              <a:rPr lang="fr-CH" dirty="0" smtClean="0"/>
              <a:t>Mention du respect des dispositions légales dans l’opinion d’audit (dont la LAC et le RAC) alors que des non-conformités ont été relevées </a:t>
            </a:r>
          </a:p>
          <a:p>
            <a:endParaRPr lang="fr-CH" dirty="0"/>
          </a:p>
          <a:p>
            <a:r>
              <a:rPr lang="fr-CH" i="1" dirty="0" smtClean="0"/>
              <a:t>Recettes fiscales</a:t>
            </a:r>
          </a:p>
          <a:p>
            <a:r>
              <a:rPr lang="fr-CH" dirty="0"/>
              <a:t>Potentielle limitation de l’étendue des travaux d’audit mentionnée dans le rapport d’audit en raison de l’accès non autorisé à </a:t>
            </a:r>
            <a:r>
              <a:rPr lang="fr-CH" dirty="0" smtClean="0"/>
              <a:t>l’AFC</a:t>
            </a:r>
          </a:p>
          <a:p>
            <a:endParaRPr lang="fr-CH" dirty="0"/>
          </a:p>
          <a:p>
            <a:r>
              <a:rPr lang="fr-CH" i="1" dirty="0" smtClean="0"/>
              <a:t>Dépassement budgétaire</a:t>
            </a:r>
          </a:p>
          <a:p>
            <a:r>
              <a:rPr lang="fr-CH" dirty="0" smtClean="0"/>
              <a:t>Validation de dépassements de crédit lors de l’approbation des comptes alors que des demandes complémentaires auraient dû être faites</a:t>
            </a:r>
          </a:p>
          <a:p>
            <a:r>
              <a:rPr lang="fr-CH" dirty="0" smtClean="0"/>
              <a:t>=&gt; Disposer de l’information relative à la consommation du budget afin de pouvoir agir avant le dépassement prévisible et se conformer aux dispositions légales </a:t>
            </a:r>
            <a:endParaRPr lang="fr-CH" dirty="0"/>
          </a:p>
          <a:p>
            <a:endParaRPr lang="fr-CH" dirty="0" smtClean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2553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None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Retour d’expérience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8820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</a:rPr>
              <a:t>Quelques éléments identifiés lors d’audit de gestion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15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631230" y="1768862"/>
            <a:ext cx="754117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i="1" dirty="0" smtClean="0"/>
              <a:t>Activation de dépenses (inférieures à 100KF)</a:t>
            </a:r>
          </a:p>
          <a:p>
            <a:r>
              <a:rPr lang="fr-CH" dirty="0" smtClean="0"/>
              <a:t>Etablir la nature des acquisitions de biens qui peuvent être activés (machines, véhicules, etc.) pour autant qu’ils représentent un montant significatif =&gt; fixer un seuil</a:t>
            </a:r>
          </a:p>
          <a:p>
            <a:endParaRPr lang="fr-CH" dirty="0"/>
          </a:p>
          <a:p>
            <a:r>
              <a:rPr lang="fr-CH" i="1" dirty="0" smtClean="0"/>
              <a:t>Délimitation périodique des exercices</a:t>
            </a:r>
          </a:p>
          <a:p>
            <a:r>
              <a:rPr lang="fr-CH" dirty="0" smtClean="0"/>
              <a:t>S’assurer du respect du principe de délimitation périodique des exercices (LAC)</a:t>
            </a:r>
          </a:p>
          <a:p>
            <a:endParaRPr lang="fr-CH" dirty="0"/>
          </a:p>
          <a:p>
            <a:r>
              <a:rPr lang="fr-CH" i="1" dirty="0" smtClean="0"/>
              <a:t>Tenue de la comptabilité par un tiers</a:t>
            </a:r>
          </a:p>
          <a:p>
            <a:r>
              <a:rPr lang="fr-CH" dirty="0" smtClean="0"/>
              <a:t>Définir les attentes de la commune par rapport à la tenue des comptes (délais, documents, etc.) et les mentionner dans une lettre </a:t>
            </a:r>
            <a:r>
              <a:rPr lang="fr-CH" smtClean="0"/>
              <a:t>de mandat/cahier </a:t>
            </a:r>
            <a:r>
              <a:rPr lang="fr-CH" dirty="0" smtClean="0"/>
              <a:t>des charges)</a:t>
            </a:r>
          </a:p>
          <a:p>
            <a:r>
              <a:rPr lang="fr-CH" dirty="0" smtClean="0"/>
              <a:t>S’assurer des compétences du mandant</a:t>
            </a:r>
            <a:endParaRPr lang="fr-CH" dirty="0"/>
          </a:p>
          <a:p>
            <a:endParaRPr lang="fr-CH" dirty="0" smtClean="0"/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14324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384931" y="1116189"/>
            <a:ext cx="8435712" cy="426172"/>
          </a:xfrm>
          <a:prstGeom prst="rect">
            <a:avLst/>
          </a:prstGeom>
        </p:spPr>
        <p:txBody>
          <a:bodyPr wrap="square" lIns="87272" tIns="43637" rIns="87272" bIns="43637">
            <a:spAutoFit/>
          </a:bodyPr>
          <a:lstStyle/>
          <a:p>
            <a:pPr algn="just" defTabSz="233763"/>
            <a:endParaRPr lang="fr-CH" sz="21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Rôle de l’exécutif</a:t>
            </a:r>
            <a:endParaRPr lang="fr-CH" dirty="0"/>
          </a:p>
        </p:txBody>
      </p:sp>
      <p:sp>
        <p:nvSpPr>
          <p:cNvPr id="10" name="ZoneTexte 9"/>
          <p:cNvSpPr txBox="1"/>
          <p:nvPr/>
        </p:nvSpPr>
        <p:spPr>
          <a:xfrm>
            <a:off x="323528" y="105273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Réflexion sur la tenue des comptes et la révision</a:t>
            </a:r>
            <a:endParaRPr lang="fr-CH" sz="24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16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2060848"/>
            <a:ext cx="75608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Aborder les principaux aspects de l’établissement des comptes et du </a:t>
            </a:r>
            <a:r>
              <a:rPr lang="fr-CH" dirty="0" err="1" smtClean="0"/>
              <a:t>reporting</a:t>
            </a:r>
            <a:r>
              <a:rPr lang="fr-CH" dirty="0" smtClean="0"/>
              <a:t> de l’exercice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Comprendre </a:t>
            </a:r>
            <a:r>
              <a:rPr lang="fr-CH" dirty="0"/>
              <a:t>et valider l’étendue de la fonction de surveillance dans les domaines </a:t>
            </a:r>
            <a:r>
              <a:rPr lang="fr-CH" dirty="0" smtClean="0"/>
              <a:t>liés </a:t>
            </a:r>
            <a:r>
              <a:rPr lang="fr-CH" dirty="0"/>
              <a:t>au contrôle interne, </a:t>
            </a:r>
            <a:r>
              <a:rPr lang="fr-CH" dirty="0" err="1"/>
              <a:t>yc</a:t>
            </a:r>
            <a:r>
              <a:rPr lang="fr-CH" dirty="0"/>
              <a:t> en ce qui concerne les fraudes, le respects des lois et des prescriptions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Remettre en question les domaines impliquant un jugement professionnel, notamment en ce qui concerne l’établissement de provisions ou d’autres estimations ayant un impact sur les états financiers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08016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384931" y="1116189"/>
            <a:ext cx="8435712" cy="426172"/>
          </a:xfrm>
          <a:prstGeom prst="rect">
            <a:avLst/>
          </a:prstGeom>
        </p:spPr>
        <p:txBody>
          <a:bodyPr wrap="square" lIns="87272" tIns="43637" rIns="87272" bIns="43637">
            <a:spAutoFit/>
          </a:bodyPr>
          <a:lstStyle/>
          <a:p>
            <a:pPr algn="just" defTabSz="233763"/>
            <a:endParaRPr lang="fr-CH" sz="21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Rôle de l’exécutif</a:t>
            </a:r>
            <a:endParaRPr lang="fr-CH" dirty="0"/>
          </a:p>
        </p:txBody>
      </p:sp>
      <p:sp>
        <p:nvSpPr>
          <p:cNvPr id="10" name="ZoneTexte 9"/>
          <p:cNvSpPr txBox="1"/>
          <p:nvPr/>
        </p:nvSpPr>
        <p:spPr>
          <a:xfrm>
            <a:off x="323528" y="1052736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>
                <a:solidFill>
                  <a:srgbClr val="0070C0"/>
                </a:solidFill>
                <a:cs typeface="Arial" panose="020B0604020202020204" pitchFamily="34" charset="0"/>
              </a:rPr>
              <a:t>Réflexion sur la tenue des comptes et la </a:t>
            </a:r>
            <a:r>
              <a:rPr lang="fr-CH" sz="24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révision</a:t>
            </a:r>
            <a:endParaRPr lang="fr-CH" sz="24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17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2060848"/>
            <a:ext cx="75608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Aborder le résultat de l’audit avec le réviseur, apprécier la manière dont la direction traite les ajustements proposés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Evaluer la manière dont les faiblesses et les propositions d’améliorations présentées par le réviseur sont gérées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Comprendre l’étendue des audits effectués par les réviseurs externes (cas échéant internes). Examiner les recommandations liées au contrôle interne faites par ces derniers et valider leur application.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Aborder la question de la performance du réviseur externe, encourager des discussions franches et ouvertes avec lui sur la base de critères clairs permettant d’identifier des potentiels d’amélioration.</a:t>
            </a:r>
          </a:p>
        </p:txBody>
      </p:sp>
    </p:spTree>
    <p:extLst>
      <p:ext uri="{BB962C8B-B14F-4D97-AF65-F5344CB8AC3E}">
        <p14:creationId xmlns:p14="http://schemas.microsoft.com/office/powerpoint/2010/main" val="453573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384931" y="1116189"/>
            <a:ext cx="8435712" cy="426172"/>
          </a:xfrm>
          <a:prstGeom prst="rect">
            <a:avLst/>
          </a:prstGeom>
        </p:spPr>
        <p:txBody>
          <a:bodyPr wrap="square" lIns="87272" tIns="43637" rIns="87272" bIns="43637">
            <a:spAutoFit/>
          </a:bodyPr>
          <a:lstStyle/>
          <a:p>
            <a:pPr algn="just" defTabSz="233763"/>
            <a:endParaRPr lang="fr-CH" sz="21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Rôle de l’exécutif</a:t>
            </a:r>
            <a:endParaRPr lang="fr-CH" dirty="0"/>
          </a:p>
        </p:txBody>
      </p:sp>
      <p:sp>
        <p:nvSpPr>
          <p:cNvPr id="10" name="ZoneTexte 9"/>
          <p:cNvSpPr txBox="1"/>
          <p:nvPr/>
        </p:nvSpPr>
        <p:spPr>
          <a:xfrm>
            <a:off x="323528" y="1052736"/>
            <a:ext cx="7128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Questions pour les réviseurs</a:t>
            </a:r>
            <a:endParaRPr lang="fr-CH" sz="24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18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2060848"/>
            <a:ext cx="75608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Qualité générale des prestations fournies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Prestations fournies conformes aux attentes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Connaissances techniques spécifiques et qualification de l’équipe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Planification de la continuité et de la relève au sein de l’équipe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Respect des délais convenus</a:t>
            </a:r>
          </a:p>
        </p:txBody>
      </p:sp>
    </p:spTree>
    <p:extLst>
      <p:ext uri="{BB962C8B-B14F-4D97-AF65-F5344CB8AC3E}">
        <p14:creationId xmlns:p14="http://schemas.microsoft.com/office/powerpoint/2010/main" val="387080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>
            <p:custDataLst>
              <p:tags r:id="rId1"/>
            </p:custDataLst>
          </p:nvPr>
        </p:nvSpPr>
        <p:spPr>
          <a:xfrm>
            <a:off x="384931" y="1116189"/>
            <a:ext cx="8435712" cy="426172"/>
          </a:xfrm>
          <a:prstGeom prst="rect">
            <a:avLst/>
          </a:prstGeom>
        </p:spPr>
        <p:txBody>
          <a:bodyPr wrap="square" lIns="87272" tIns="43637" rIns="87272" bIns="43637">
            <a:spAutoFit/>
          </a:bodyPr>
          <a:lstStyle/>
          <a:p>
            <a:pPr algn="just" defTabSz="233763"/>
            <a:endParaRPr lang="fr-CH" sz="210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6868" y="260648"/>
            <a:ext cx="8241003" cy="648072"/>
          </a:xfrm>
        </p:spPr>
        <p:txBody>
          <a:bodyPr/>
          <a:lstStyle/>
          <a:p>
            <a:r>
              <a:rPr lang="fr-CH" dirty="0" smtClean="0"/>
              <a:t>Questions</a:t>
            </a:r>
            <a:endParaRPr lang="fr-CH" dirty="0"/>
          </a:p>
        </p:txBody>
      </p:sp>
      <p:sp>
        <p:nvSpPr>
          <p:cNvPr id="10" name="ZoneTexte 9"/>
          <p:cNvSpPr txBox="1"/>
          <p:nvPr/>
        </p:nvSpPr>
        <p:spPr>
          <a:xfrm>
            <a:off x="1290419" y="2564904"/>
            <a:ext cx="66247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96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?</a:t>
            </a:r>
            <a:r>
              <a:rPr lang="fr-CH" sz="2400" b="1" dirty="0" smtClean="0">
                <a:solidFill>
                  <a:srgbClr val="0070C0"/>
                </a:solidFill>
                <a:latin typeface="+mj-lt"/>
                <a:cs typeface="Arial" panose="020B0604020202020204" pitchFamily="34" charset="0"/>
              </a:rPr>
              <a:t> </a:t>
            </a:r>
            <a:endParaRPr lang="fr-CH" sz="2400" b="1" dirty="0">
              <a:solidFill>
                <a:srgbClr val="0070C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19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79305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Font typeface="Arial" charset="0"/>
              <a:buChar char="►"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1187624" y="1147966"/>
            <a:ext cx="68407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fr-CH" b="1" dirty="0" smtClean="0"/>
              <a:t>Organisation de la révision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Fascicule pour la révision des comptes des communes</a:t>
            </a:r>
          </a:p>
          <a:p>
            <a:pPr marL="800100" lvl="1" indent="-342900">
              <a:buFont typeface="+mj-lt"/>
              <a:buAutoNum type="alphaLcPeriod"/>
            </a:pPr>
            <a:endParaRPr lang="fr-CH" sz="1200" dirty="0"/>
          </a:p>
          <a:p>
            <a:pPr marL="342900" indent="-342900">
              <a:buAutoNum type="arabicPeriod"/>
            </a:pPr>
            <a:r>
              <a:rPr lang="fr-CH" b="1" dirty="0" smtClean="0"/>
              <a:t>Points d’attention du réviseur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Modification des processus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Classification PA/PF et réévaluation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Eléments hors bilan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Classification des fonds / financement spéciaux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Crédit d’engagement – investissements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Comptabilité des immobilisations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Annexes et tableau de flux de trésorerie</a:t>
            </a:r>
          </a:p>
          <a:p>
            <a:pPr marL="800100" lvl="1" indent="-342900">
              <a:buFont typeface="+mj-lt"/>
              <a:buAutoNum type="alphaLcPeriod"/>
            </a:pPr>
            <a:endParaRPr lang="fr-CH" sz="1200" dirty="0" smtClean="0"/>
          </a:p>
          <a:p>
            <a:pPr marL="342900" indent="-342900">
              <a:buAutoNum type="arabicPeriod"/>
            </a:pPr>
            <a:r>
              <a:rPr lang="fr-CH" b="1" dirty="0" smtClean="0"/>
              <a:t>Retour d’expériences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Quelques éléments identifiés lors d’audits de gestion</a:t>
            </a:r>
          </a:p>
          <a:p>
            <a:pPr marL="800100" lvl="1" indent="-342900">
              <a:buFont typeface="+mj-lt"/>
              <a:buAutoNum type="alphaLcPeriod"/>
            </a:pPr>
            <a:endParaRPr lang="fr-CH" sz="1200" dirty="0"/>
          </a:p>
          <a:p>
            <a:pPr marL="342900" indent="-342900">
              <a:buAutoNum type="arabicPeriod"/>
            </a:pPr>
            <a:r>
              <a:rPr lang="fr-CH" b="1" dirty="0" smtClean="0"/>
              <a:t>Rôle de l’exécutif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Réflexion sur la tenue des comptes et la révision</a:t>
            </a:r>
          </a:p>
          <a:p>
            <a:pPr marL="800100" lvl="1" indent="-342900">
              <a:buFont typeface="+mj-lt"/>
              <a:buAutoNum type="alphaLcPeriod"/>
            </a:pPr>
            <a:r>
              <a:rPr lang="fr-CH" dirty="0" smtClean="0"/>
              <a:t>Questions pour vos réviseurs</a:t>
            </a:r>
          </a:p>
          <a:p>
            <a:pPr marL="342900" indent="-342900">
              <a:buFontTx/>
              <a:buAutoNum type="arabicPeriod"/>
            </a:pPr>
            <a:endParaRPr lang="fr-CH" sz="1200" b="1" dirty="0" smtClean="0"/>
          </a:p>
          <a:p>
            <a:pPr marL="342900" indent="-342900">
              <a:buFontTx/>
              <a:buAutoNum type="arabicPeriod"/>
            </a:pPr>
            <a:r>
              <a:rPr lang="fr-CH" b="1" dirty="0" smtClean="0"/>
              <a:t>Questions</a:t>
            </a:r>
            <a:endParaRPr lang="fr-CH" b="1" dirty="0"/>
          </a:p>
        </p:txBody>
      </p:sp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Table des matières</a:t>
            </a:r>
            <a:endParaRPr lang="fr-CH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2</a:t>
            </a:fld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169101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BB7B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/>
          <p:nvPr>
            <p:custDataLst>
              <p:tags r:id="rId1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555" y="3582"/>
            <a:ext cx="5720270" cy="6854418"/>
          </a:xfrm>
          <a:prstGeom prst="rect">
            <a:avLst/>
          </a:prstGeom>
        </p:spPr>
      </p:pic>
      <p:sp>
        <p:nvSpPr>
          <p:cNvPr id="3" name="ZoneTexte 2"/>
          <p:cNvSpPr txBox="1"/>
          <p:nvPr>
            <p:custDataLst>
              <p:tags r:id="rId2"/>
            </p:custDataLst>
          </p:nvPr>
        </p:nvSpPr>
        <p:spPr>
          <a:xfrm>
            <a:off x="488068" y="5733256"/>
            <a:ext cx="8201244" cy="1022871"/>
          </a:xfrm>
          <a:prstGeom prst="rect">
            <a:avLst/>
          </a:prstGeom>
          <a:noFill/>
        </p:spPr>
        <p:txBody>
          <a:bodyPr wrap="square" lIns="113578" tIns="56790" rIns="113578" bIns="56790" rtlCol="0">
            <a:noAutofit/>
          </a:bodyPr>
          <a:lstStyle/>
          <a:p>
            <a:pPr algn="ctr"/>
            <a:r>
              <a:rPr lang="fr-FR" sz="14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Cour des comptes </a:t>
            </a:r>
            <a:r>
              <a:rPr lang="fr-FR" sz="1400" dirty="0" smtClean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– Route de Chêne 54 – 1208 Genève </a:t>
            </a:r>
            <a:r>
              <a:rPr lang="fr-FR" sz="14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/>
            </a:r>
            <a:br>
              <a:rPr lang="fr-FR" sz="14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</a:br>
            <a:r>
              <a:rPr lang="fr-FR" sz="14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tél. 022 388 77 90 </a:t>
            </a:r>
            <a:endParaRPr lang="fr-CH" sz="1100" dirty="0">
              <a:solidFill>
                <a:srgbClr val="000000"/>
              </a:solidFill>
              <a:latin typeface="Arial"/>
              <a:ea typeface="Times New Roman"/>
            </a:endParaRPr>
          </a:p>
          <a:p>
            <a:pPr algn="ctr"/>
            <a:r>
              <a:rPr lang="fr-FR" sz="14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http://</a:t>
            </a:r>
            <a:r>
              <a:rPr lang="fr-FR" sz="1400" dirty="0" smtClean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www.cdc-ge.ch</a:t>
            </a:r>
            <a:endParaRPr lang="fr-CH" sz="1100" dirty="0">
              <a:solidFill>
                <a:srgbClr val="000000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1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Font typeface="Arial" charset="0"/>
              <a:buChar char="►"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Organisation de la révision</a:t>
            </a:r>
            <a:endParaRPr lang="fr-CH" dirty="0"/>
          </a:p>
        </p:txBody>
      </p:sp>
      <p:sp>
        <p:nvSpPr>
          <p:cNvPr id="11" name="ZoneTexte 10"/>
          <p:cNvSpPr txBox="1"/>
          <p:nvPr/>
        </p:nvSpPr>
        <p:spPr>
          <a:xfrm>
            <a:off x="323528" y="112474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Fascicule pour la révision des comptes des communes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3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1844824"/>
            <a:ext cx="74168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Révision</a:t>
            </a:r>
          </a:p>
          <a:p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Agrément expert-réviseur nécessaire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Reconnaissance MCH2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Scope : contrôle ordinaire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Mission : vérifier la conformité des comptes aux prescriptions de la loi sur l’administration des communes et son règlement d’application, ainsi qu’au référentiel comptable MCH2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Livrables : 2 rapports (succinct et détaillé)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63093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Font typeface="Arial" charset="0"/>
              <a:buChar char="►"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Organisation de la révision</a:t>
            </a:r>
            <a:endParaRPr lang="fr-CH" dirty="0"/>
          </a:p>
        </p:txBody>
      </p:sp>
      <p:sp>
        <p:nvSpPr>
          <p:cNvPr id="11" name="ZoneTexte 10"/>
          <p:cNvSpPr txBox="1"/>
          <p:nvPr/>
        </p:nvSpPr>
        <p:spPr>
          <a:xfrm>
            <a:off x="323528" y="112474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Fascicule pour la révision des comptes des communes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4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1844824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Méthodologie</a:t>
            </a:r>
          </a:p>
          <a:p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Réception d’une lettre de mission (exemple en annexe du fascicule)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Application des </a:t>
            </a:r>
            <a:r>
              <a:rPr lang="fr-CH" dirty="0"/>
              <a:t>N</a:t>
            </a:r>
            <a:r>
              <a:rPr lang="fr-CH" dirty="0" smtClean="0"/>
              <a:t>ormes d’audit suisses (NAS) + </a:t>
            </a:r>
            <a:r>
              <a:rPr lang="fr-CH" dirty="0"/>
              <a:t>R</a:t>
            </a:r>
            <a:r>
              <a:rPr lang="fr-CH" dirty="0" smtClean="0"/>
              <a:t>ecommandation d’audit 60 (RA 60)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Particularités : LAC et RAC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Audit du SCI : existence uniquement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Signature d’une déclaration d’intégralité</a:t>
            </a:r>
          </a:p>
        </p:txBody>
      </p:sp>
    </p:spTree>
    <p:extLst>
      <p:ext uri="{BB962C8B-B14F-4D97-AF65-F5344CB8AC3E}">
        <p14:creationId xmlns:p14="http://schemas.microsoft.com/office/powerpoint/2010/main" val="1575771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>
          <a:xfrm>
            <a:off x="631230" y="1768862"/>
            <a:ext cx="8118071" cy="4393129"/>
          </a:xfrm>
          <a:prstGeom prst="rect">
            <a:avLst/>
          </a:prstGeom>
        </p:spPr>
        <p:txBody>
          <a:bodyPr lIns="80147" tIns="40074" rIns="80147" bIns="40074">
            <a:noAutofit/>
          </a:bodyPr>
          <a:lstStyle>
            <a:lvl1pPr marL="373384" indent="-373384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8998" indent="-31115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4461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4245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4030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3814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3599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33838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31683" indent="-248923" algn="l" defTabSz="99569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  <a:spcAft>
                <a:spcPts val="1578"/>
              </a:spcAft>
              <a:buClr>
                <a:srgbClr val="FFC000"/>
              </a:buClr>
              <a:buFont typeface="Arial" charset="0"/>
              <a:buChar char="►"/>
              <a:defRPr/>
            </a:pPr>
            <a:endParaRPr lang="fr-CH" sz="19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itr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Organisation de la révision</a:t>
            </a:r>
            <a:endParaRPr lang="fr-CH" dirty="0"/>
          </a:p>
        </p:txBody>
      </p:sp>
      <p:sp>
        <p:nvSpPr>
          <p:cNvPr id="11" name="ZoneTexte 10"/>
          <p:cNvSpPr txBox="1"/>
          <p:nvPr/>
        </p:nvSpPr>
        <p:spPr>
          <a:xfrm>
            <a:off x="323528" y="1124744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Fascicule pour la révision des comptes des communes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5</a:t>
            </a:fld>
            <a:endParaRPr lang="fr-CH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1844824"/>
            <a:ext cx="74168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 smtClean="0"/>
              <a:t>Contenu des rapports</a:t>
            </a:r>
          </a:p>
          <a:p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Rapport succinct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A l’attention du Conseil municipal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Avis sur le résultat du contrôle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Attestation de l’indépendance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Recommandation d’approbation des comptes, avec ou sans réserve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Attestation de l’existence du SCI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fr-CH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Rapport détaillé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A l’attention des magistrats communaux</a:t>
            </a:r>
            <a:endParaRPr lang="fr-CH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Exécution du contrôle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Résultat du contrôle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Constatations à propos de l’établissement des comptes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Constatations à propos du SCI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CH" dirty="0" smtClean="0"/>
              <a:t>Recommandations</a:t>
            </a:r>
          </a:p>
        </p:txBody>
      </p:sp>
    </p:spTree>
    <p:extLst>
      <p:ext uri="{BB962C8B-B14F-4D97-AF65-F5344CB8AC3E}">
        <p14:creationId xmlns:p14="http://schemas.microsoft.com/office/powerpoint/2010/main" val="3405909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Modification des processus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6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755576" y="1988840"/>
            <a:ext cx="64087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Prise de connaissance des modifications par rapport à N-1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/>
              <a:t>Test de cheminement à effectuer à nouveau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31314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Classification PA / PF et réévaluations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7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755576" y="1988840"/>
            <a:ext cx="64087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Des critères sont-ils définis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Les critères ont-ils été appliqués à l’ensemble du parc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Les méthodes de valorisation </a:t>
            </a:r>
            <a:r>
              <a:rPr lang="fr-CH" dirty="0" err="1" smtClean="0"/>
              <a:t>ont-elles</a:t>
            </a:r>
            <a:r>
              <a:rPr lang="fr-CH" dirty="0" smtClean="0"/>
              <a:t> été mises en place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Validation de la réévaluation et de l’impact sur les comptes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Documentation des réflexions et du processus 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983698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Eléments hors bilan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8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611560" y="2060848"/>
            <a:ext cx="691276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Quel processus de remontée d’information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Exhaustivité de l’annexe aux comptes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Provision vs engagement conditionnel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Documentation des estimations et hypothèses appliquées</a:t>
            </a:r>
          </a:p>
          <a:p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32838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Points d’attention du réviseur</a:t>
            </a:r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323528" y="1124744"/>
            <a:ext cx="61926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400" b="1" dirty="0" smtClean="0">
                <a:solidFill>
                  <a:srgbClr val="0070C0"/>
                </a:solidFill>
                <a:latin typeface="+mj-lt"/>
              </a:rPr>
              <a:t>Classification des fonds / financement spéciaux</a:t>
            </a:r>
            <a:endParaRPr lang="fr-CH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8C4B4-642D-4DEC-A697-D2D9D54F8F88}" type="slidenum">
              <a:rPr lang="fr-CH" smtClean="0"/>
              <a:t>9</a:t>
            </a:fld>
            <a:endParaRPr lang="fr-CH" dirty="0"/>
          </a:p>
        </p:txBody>
      </p:sp>
      <p:sp>
        <p:nvSpPr>
          <p:cNvPr id="3" name="ZoneTexte 2"/>
          <p:cNvSpPr txBox="1"/>
          <p:nvPr/>
        </p:nvSpPr>
        <p:spPr>
          <a:xfrm>
            <a:off x="683568" y="1916832"/>
            <a:ext cx="68407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Capital propre vs Capital de tiers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Inventaire des fonds / financement spéciaux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Catégorisation des fonds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dirty="0" smtClean="0"/>
              <a:t>Impact sur la comptabilisation du fonds / financement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124614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7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11364</TotalTime>
  <Words>1546</Words>
  <Application>Microsoft Office PowerPoint</Application>
  <PresentationFormat>Affichage à l'écran (4:3)</PresentationFormat>
  <Paragraphs>243</Paragraphs>
  <Slides>20</Slides>
  <Notes>20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Présentation PowerPoint</vt:lpstr>
      <vt:lpstr>Table des matières</vt:lpstr>
      <vt:lpstr>Organisation de la révision</vt:lpstr>
      <vt:lpstr>Organisation de la révision</vt:lpstr>
      <vt:lpstr>Organisation de la révision</vt:lpstr>
      <vt:lpstr>Points d’attention du réviseur</vt:lpstr>
      <vt:lpstr>Points d’attention du réviseur</vt:lpstr>
      <vt:lpstr>Points d’attention du réviseur</vt:lpstr>
      <vt:lpstr>Points d’attention du réviseur</vt:lpstr>
      <vt:lpstr>Points d’attention du réviseur</vt:lpstr>
      <vt:lpstr>Points d’attention du réviseur</vt:lpstr>
      <vt:lpstr>Points d’attention du réviseur</vt:lpstr>
      <vt:lpstr>Points d’attention du réviseur</vt:lpstr>
      <vt:lpstr>Retour d’expérience</vt:lpstr>
      <vt:lpstr>Retour d’expérience</vt:lpstr>
      <vt:lpstr>Rôle de l’exécutif</vt:lpstr>
      <vt:lpstr>Rôle de l’exécutif</vt:lpstr>
      <vt:lpstr>Rôle de l’exécutif</vt:lpstr>
      <vt:lpstr>Questions</vt:lpstr>
      <vt:lpstr>Présentation PowerPoint</vt:lpstr>
    </vt:vector>
  </TitlesOfParts>
  <Company>Cour des Comptes de Genève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Gregory MOREL</dc:creator>
  <cp:lastModifiedBy>Nguyen Thi Xuan Khanh (DIME)</cp:lastModifiedBy>
  <cp:revision>202</cp:revision>
  <cp:lastPrinted>2017-05-10T11:41:24Z</cp:lastPrinted>
  <dcterms:created xsi:type="dcterms:W3CDTF">2017-03-01T17:02:44Z</dcterms:created>
  <dcterms:modified xsi:type="dcterms:W3CDTF">2018-08-15T08:08:22Z</dcterms:modified>
</cp:coreProperties>
</file>